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309" r:id="rId6"/>
    <p:sldId id="297" r:id="rId7"/>
    <p:sldId id="308" r:id="rId8"/>
    <p:sldId id="299" r:id="rId9"/>
    <p:sldId id="294" r:id="rId10"/>
    <p:sldId id="322" r:id="rId11"/>
    <p:sldId id="320" r:id="rId12"/>
    <p:sldId id="323" r:id="rId13"/>
    <p:sldId id="291" r:id="rId14"/>
    <p:sldId id="321" r:id="rId15"/>
    <p:sldId id="317" r:id="rId16"/>
    <p:sldId id="307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03DD-5005-4C85-A7D9-54624FCA083B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74ACD-8926-4CDD-9F59-C97FE6729F5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249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40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46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3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9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31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7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9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20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2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l-B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Systeem 1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rapide, automatique, émotionnelle et subconsciente.</a:t>
            </a:r>
            <a:endParaRPr lang="nl-B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l-B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Systeem 2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plus lente et plus délibérée. Vous réfléchissez à différentes considérations, différents concepts et pesez toutes les options.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40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6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9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21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977FF-831A-4435-8C0B-04F163985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460" y="182097"/>
            <a:ext cx="862353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B2B0D0-8A8C-465F-BDD2-581196571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460" y="2661772"/>
            <a:ext cx="862354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5DF618-6E6C-4428-B4A1-2E800DF5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B4804D-2FE8-4E8E-B9AA-B6AB876E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EBAFAE-70E7-46FD-A14B-69003274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17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276A8-1A68-440A-AC70-65C19843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7255F9-6F0C-4E9C-B960-304FFAA8F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C1F6CE-9AB5-4C80-9135-28A457FD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1B99E5-1B98-4C81-BF1D-E182103A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91CE5B-7550-4B15-94BC-75452ECB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1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FB8D38E-48B5-472C-8F23-8272DA05A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27A033-9646-4381-9002-302BF526E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44460" y="365125"/>
            <a:ext cx="652804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99645F-D98D-4485-A2DB-B921C9C1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5E446-9E70-47F8-B042-4F8282FF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C4CAC-4D1B-41EE-B478-51F89362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98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0E525-781F-424B-9D44-B5E2DE64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FD0621-54CF-4427-B7C1-41ADF023D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20CE64-73FC-419E-B2A9-64466130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EC16EE-03FA-47E1-B9AD-53FF0E70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2CF6D-C77F-43BB-A322-7CB5C336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670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F6790-662C-4570-9C7C-AF420A67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60" y="1709738"/>
            <a:ext cx="930299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724F24-C59E-45C1-AEB2-895208AF7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460" y="4589463"/>
            <a:ext cx="93029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9D45E4-CE66-40F7-B980-F15C6F4F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F31EBE-F749-4CD3-913A-93D4838A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5F1C82-3365-40C2-8705-E9651409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19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7B116-CCFA-4BC8-B10F-4188DDDF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C6CB7-76AB-482D-ABFD-1C59C39EE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4460" y="1825625"/>
            <a:ext cx="46224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26AC6F-BD3D-45D3-B025-32E4F2ED7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400" y="1825625"/>
            <a:ext cx="46224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2032C9-2E14-477D-AB5E-1F9147DA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592C02-4831-4ABF-AEEA-A0C30E03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BFF810-4C69-4FD4-9E0E-19FC1CD6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984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59A5B-6036-4D32-8BF5-161327BA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60" y="365125"/>
            <a:ext cx="9310928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4675E8-ADC1-4951-A689-CECDE48E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460" y="1690688"/>
            <a:ext cx="46224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B45509-1E77-4854-93C9-5DFE01CA0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4460" y="2533666"/>
            <a:ext cx="462240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BDCF71-E7A4-4051-94F6-6B9FF4D88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9812" y="1681163"/>
            <a:ext cx="46224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0B5C40-03CC-4982-B15E-48691BD1A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9812" y="2505075"/>
            <a:ext cx="462240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72B4EE-8E53-4823-876D-9B57B9E6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593991-C222-4FE4-B2B0-FBBAD0F5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1FB796-E95D-46C6-A8E6-FD48E81F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139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6BBA6-6199-40C2-913D-5BDF1574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48623D-24C5-4E64-BE17-B58BC5A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0453A9-46DE-49C5-BB0B-62B5D65C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1303BC-85BA-494E-B95B-720464E4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275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122B7B7-3E37-4C3D-9251-12C7DA74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DA5EBAB-2355-45DB-BD2E-7201202A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BB8FED-0A10-4262-B025-190FC501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84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F026-78F7-4E3D-A922-E9E1163A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48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A541E4-C132-4CF1-9431-78547846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58" y="987425"/>
            <a:ext cx="49028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85B5C3-6776-4089-BC2A-A7D94DFBC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8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B2D1E9-FD01-425E-A797-982CF87D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807731-1D5E-4CEE-8AD0-5E7AB93A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0E796E-91F1-4D8F-B708-90A0EFCB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162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F3D57-DACC-43AF-A42C-3AF55304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60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CC8354-38A0-41CA-9482-BC731679E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8272" y="987425"/>
            <a:ext cx="51271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8BD2F9-7ABF-48B1-9C4C-CF41403C2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446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E0DC92-A97C-46BE-9736-EE046B36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92B549-79C2-437D-93CA-38C0ADF6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CAF348-326F-4ED0-BA77-8C90E942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69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6219B8-F039-47EA-A580-1929B110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60" y="365125"/>
            <a:ext cx="9309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3657F8-A0E5-4B9A-B9A5-11A99189B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460" y="1825625"/>
            <a:ext cx="93093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0EE174-10D8-4AB9-ACEB-911BEB490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44460" y="6356350"/>
            <a:ext cx="1536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47BE-1B55-4573-969C-4CFBA3DDAA80}" type="datetimeFigureOut">
              <a:rPr lang="nl-BE" smtClean="0"/>
              <a:t>22/11/2021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45E8B5-37F4-430C-B40B-FE7FF704E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0A9433-B35A-4162-B117-542E63252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F7AF-93CA-46EB-B3C7-875A127CDFD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876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17" y="829994"/>
            <a:ext cx="11072765" cy="1278409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Régime du site– online impact </a:t>
            </a:r>
            <a:r>
              <a:rPr lang="nl-BE" b="1" dirty="0" err="1">
                <a:solidFill>
                  <a:srgbClr val="00807B"/>
                </a:solidFill>
                <a:latin typeface="Fira Sans" panose="020B0503050000020004" pitchFamily="34" charset="0"/>
              </a:rPr>
              <a:t>améliorations</a:t>
            </a:r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pic>
        <p:nvPicPr>
          <p:cNvPr id="4" name="Picture 6" descr="it crowd maurice moss GIF">
            <a:extLst>
              <a:ext uri="{FF2B5EF4-FFF2-40B4-BE49-F238E27FC236}">
                <a16:creationId xmlns:a16="http://schemas.microsoft.com/office/drawing/2014/main" id="{274270CF-59F4-460A-BA9B-D17C546C2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84" y="2721505"/>
            <a:ext cx="6685831" cy="36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5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364311"/>
            <a:ext cx="10813822" cy="194310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  <a:t>laCSC.be </a:t>
            </a:r>
            <a:r>
              <a:rPr lang="nl-BE" dirty="0" err="1">
                <a:solidFill>
                  <a:srgbClr val="00807B"/>
                </a:solidFill>
                <a:latin typeface="Fira Sans" panose="020B0503050000020004" pitchFamily="34" charset="0"/>
              </a:rPr>
              <a:t>aujourd’hui</a:t>
            </a:r>
            <a:b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</a:br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7" name="Ondertitel 19">
            <a:extLst>
              <a:ext uri="{FF2B5EF4-FFF2-40B4-BE49-F238E27FC236}">
                <a16:creationId xmlns:a16="http://schemas.microsoft.com/office/drawing/2014/main" id="{972DCAAB-0CE2-4552-8CF1-007321690D8E}"/>
              </a:ext>
            </a:extLst>
          </p:cNvPr>
          <p:cNvSpPr txBox="1">
            <a:spLocks/>
          </p:cNvSpPr>
          <p:nvPr/>
        </p:nvSpPr>
        <p:spPr>
          <a:xfrm>
            <a:off x="689089" y="2054124"/>
            <a:ext cx="10668024" cy="499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11.336 (!) 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pages,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actualités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documents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…</a:t>
            </a:r>
          </a:p>
          <a:p>
            <a:pPr lvl="0"/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9 696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pages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sont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vues </a:t>
            </a:r>
            <a:r>
              <a:rPr lang="nl-BE" sz="3600" b="1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moins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de 100x par </a:t>
            </a:r>
            <a:r>
              <a:rPr lang="nl-BE" sz="3600" b="1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an</a:t>
            </a:r>
            <a:endParaRPr lang="nl-BE" sz="3600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Seulement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396 pages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sont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visitées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plus que 10x par jour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 (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notre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Top 10 pages fait de 1000 à 10.000 vues par jour +/- pour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comparaison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)</a:t>
            </a:r>
          </a:p>
          <a:p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Nos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scores SEO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sont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très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mauvais</a:t>
            </a:r>
            <a:endParaRPr lang="nl-BE" sz="3600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lang="nl-BE" sz="3600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lang="nl-BE" sz="3600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kumimoji="0" lang="nl-BE" sz="2800" b="1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lvl="0"/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9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364311"/>
            <a:ext cx="10813822" cy="194310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  <a:t>laCSC.be </a:t>
            </a:r>
            <a:r>
              <a:rPr lang="nl-BE" dirty="0" err="1">
                <a:solidFill>
                  <a:srgbClr val="00807B"/>
                </a:solidFill>
                <a:latin typeface="Fira Sans" panose="020B0503050000020004" pitchFamily="34" charset="0"/>
              </a:rPr>
              <a:t>aujourd’hui</a:t>
            </a:r>
            <a:b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</a:br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7" name="Ondertitel 19">
            <a:extLst>
              <a:ext uri="{FF2B5EF4-FFF2-40B4-BE49-F238E27FC236}">
                <a16:creationId xmlns:a16="http://schemas.microsoft.com/office/drawing/2014/main" id="{972DCAAB-0CE2-4552-8CF1-007321690D8E}"/>
              </a:ext>
            </a:extLst>
          </p:cNvPr>
          <p:cNvSpPr txBox="1">
            <a:spLocks/>
          </p:cNvSpPr>
          <p:nvPr/>
        </p:nvSpPr>
        <p:spPr>
          <a:xfrm>
            <a:off x="689089" y="1500760"/>
            <a:ext cx="10668024" cy="499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Contenu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dupliqué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</a:t>
            </a:r>
            <a:r>
              <a:rPr lang="nl-BE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structure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trop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complexe. </a:t>
            </a:r>
            <a:r>
              <a:rPr lang="nl-BE" i="1" dirty="0">
                <a:solidFill>
                  <a:srgbClr val="1A1818"/>
                </a:solidFill>
                <a:latin typeface="Fira Sans" panose="020B0503050000020004" pitchFamily="34" charset="0"/>
              </a:rPr>
              <a:t>(ex: 187 pages </a:t>
            </a:r>
            <a:r>
              <a:rPr lang="nl-BE" i="1" dirty="0" err="1">
                <a:solidFill>
                  <a:srgbClr val="1A1818"/>
                </a:solidFill>
                <a:latin typeface="Fira Sans" panose="020B0503050000020004" pitchFamily="34" charset="0"/>
              </a:rPr>
              <a:t>sur</a:t>
            </a:r>
            <a:r>
              <a:rPr lang="nl-BE" i="1" dirty="0">
                <a:solidFill>
                  <a:srgbClr val="1A1818"/>
                </a:solidFill>
                <a:latin typeface="Fira Sans" panose="020B0503050000020004" pitchFamily="34" charset="0"/>
              </a:rPr>
              <a:t> </a:t>
            </a:r>
            <a:r>
              <a:rPr lang="nl-BE" i="1" dirty="0" err="1">
                <a:solidFill>
                  <a:srgbClr val="1A1818"/>
                </a:solidFill>
                <a:latin typeface="Fira Sans" panose="020B0503050000020004" pitchFamily="34" charset="0"/>
              </a:rPr>
              <a:t>le</a:t>
            </a:r>
            <a:r>
              <a:rPr lang="nl-BE" i="1" dirty="0">
                <a:solidFill>
                  <a:srgbClr val="1A1818"/>
                </a:solidFill>
                <a:latin typeface="Fira Sans" panose="020B0503050000020004" pitchFamily="34" charset="0"/>
              </a:rPr>
              <a:t> </a:t>
            </a:r>
            <a:r>
              <a:rPr lang="nl-BE" i="1" dirty="0" err="1">
                <a:solidFill>
                  <a:srgbClr val="1A1818"/>
                </a:solidFill>
                <a:latin typeface="Fira Sans" panose="020B0503050000020004" pitchFamily="34" charset="0"/>
              </a:rPr>
              <a:t>thème</a:t>
            </a:r>
            <a:r>
              <a:rPr lang="nl-BE" i="1" dirty="0">
                <a:solidFill>
                  <a:srgbClr val="1A1818"/>
                </a:solidFill>
                <a:latin typeface="Fira Sans" panose="020B0503050000020004" pitchFamily="34" charset="0"/>
              </a:rPr>
              <a:t> ‘</a:t>
            </a:r>
            <a:r>
              <a:rPr lang="nl-BE" i="1" dirty="0" err="1">
                <a:solidFill>
                  <a:srgbClr val="1A1818"/>
                </a:solidFill>
                <a:latin typeface="Fira Sans" panose="020B0503050000020004" pitchFamily="34" charset="0"/>
              </a:rPr>
              <a:t>chômage</a:t>
            </a:r>
            <a:r>
              <a:rPr lang="nl-BE" i="1" dirty="0">
                <a:solidFill>
                  <a:srgbClr val="1A1818"/>
                </a:solidFill>
                <a:latin typeface="Fira Sans" panose="020B0503050000020004" pitchFamily="34" charset="0"/>
              </a:rPr>
              <a:t>’ dans Ma carrière/</a:t>
            </a:r>
            <a:r>
              <a:rPr lang="nl-BE" i="1" dirty="0" err="1">
                <a:solidFill>
                  <a:srgbClr val="1A1818"/>
                </a:solidFill>
                <a:latin typeface="Fira Sans" panose="020B0503050000020004" pitchFamily="34" charset="0"/>
              </a:rPr>
              <a:t>Nos</a:t>
            </a:r>
            <a:r>
              <a:rPr lang="nl-BE" i="1" dirty="0">
                <a:solidFill>
                  <a:srgbClr val="1A1818"/>
                </a:solidFill>
                <a:latin typeface="Fira Sans" panose="020B0503050000020004" pitchFamily="34" charset="0"/>
              </a:rPr>
              <a:t> services/..). 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fr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Du contenu supplémentaire est ajouté quotidiennement. Surtout pousser la communication =&gt; ce que NOUS avons à dire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 </a:t>
            </a:r>
          </a:p>
          <a:p>
            <a:pPr lvl="0"/>
            <a:r>
              <a:rPr lang="fr-BE" dirty="0">
                <a:latin typeface="Fira Sans" panose="020B0503050000020004" pitchFamily="34" charset="0"/>
              </a:rPr>
              <a:t>Nous donnons souvent trop d'informations = trop de pages sans conversion ni stratégie</a:t>
            </a:r>
            <a:r>
              <a:rPr lang="nl-BE" dirty="0">
                <a:latin typeface="Fira Sans" panose="020B0503050000020004" pitchFamily="34" charset="0"/>
              </a:rPr>
              <a:t>.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fr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Où mettons-nous notre temps ? Beaucoup de travail pour un impact parfois très faible. « Sensibilisation »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fr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Aucun plan d'action pour attirer les bonnes personnes vers votre contenu =&gt; faible nombre de visiteurs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kumimoji="0" lang="nl-BE" sz="2800" b="1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lvl="0"/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98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158355"/>
            <a:ext cx="10813822" cy="96894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807B"/>
                </a:solidFill>
                <a:latin typeface="Fira Sans" panose="020B0503050000020004" pitchFamily="34" charset="0"/>
              </a:rPr>
              <a:t>Avoir un site avec plus d’impact</a:t>
            </a:r>
            <a:endParaRPr lang="nl-BE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Ondertitel 19">
            <a:extLst>
              <a:ext uri="{FF2B5EF4-FFF2-40B4-BE49-F238E27FC236}">
                <a16:creationId xmlns:a16="http://schemas.microsoft.com/office/drawing/2014/main" id="{8BB721B6-D47A-4EE7-BF60-C053487B8D76}"/>
              </a:ext>
            </a:extLst>
          </p:cNvPr>
          <p:cNvSpPr txBox="1">
            <a:spLocks/>
          </p:cNvSpPr>
          <p:nvPr/>
        </p:nvSpPr>
        <p:spPr>
          <a:xfrm>
            <a:off x="395273" y="1645771"/>
            <a:ext cx="11703830" cy="493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BE" sz="30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Meilleur équilibre entre la communication "push" et "pull". </a:t>
            </a:r>
          </a:p>
          <a:p>
            <a:pPr lvl="0"/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Structure plus simple (par exemple, la csc) </a:t>
            </a:r>
          </a:p>
          <a:p>
            <a:pPr lvl="0"/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Du nouveau contenu sur le site ? </a:t>
            </a:r>
            <a:r>
              <a:rPr lang="fr-BE" sz="30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Elaborer d’abord un plan de communication</a:t>
            </a:r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l'analyser 🙋 et l'évaluer =&gt; checklist (groupe cible, canaux, conversion, timing,...).</a:t>
            </a:r>
          </a:p>
          <a:p>
            <a:pPr lvl="0"/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Le site web est un outil de conversion et un moyen d'interagir avec nos membres, </a:t>
            </a:r>
            <a:r>
              <a:rPr lang="fr-BE" sz="30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ce n'est pas une archive</a:t>
            </a:r>
            <a:r>
              <a:rPr lang="nl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  <a:p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Comment attirer les bonnes personnes vers le bon contenu. Pas de plan ? Pas sur le site. </a:t>
            </a:r>
          </a:p>
          <a:p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Enlever le surplus et </a:t>
            </a:r>
            <a:r>
              <a:rPr lang="fr-BE" sz="30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travailler à la conversion</a:t>
            </a:r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 1 page de destination avec éventuellement une page supplémentaire par conversion</a:t>
            </a:r>
            <a:r>
              <a:rPr lang="nl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  <a:p>
            <a:pPr lvl="0"/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Éviter le </a:t>
            </a:r>
            <a:r>
              <a:rPr lang="fr-BE" sz="3000" b="1" dirty="0">
                <a:latin typeface="Fira Sans" panose="020B0503050000020004" pitchFamily="34" charset="0"/>
                <a:ea typeface="Fira Sans" panose="020B0503050000020004" pitchFamily="34" charset="0"/>
              </a:rPr>
              <a:t>contenu dupliqué </a:t>
            </a:r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et structuré mieux vos pages</a:t>
            </a:r>
          </a:p>
          <a:p>
            <a:pPr lvl="0"/>
            <a:r>
              <a:rPr lang="nl-BE" sz="30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Webredactiestatuut</a:t>
            </a:r>
            <a:r>
              <a:rPr lang="nl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/</a:t>
            </a:r>
            <a:r>
              <a:rPr lang="fr-BE" sz="30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Statut éditorial du Web (pour approbation)</a:t>
            </a:r>
          </a:p>
          <a:p>
            <a:pPr lvl="0"/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29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725" y="1654791"/>
            <a:ext cx="10813822" cy="1951630"/>
          </a:xfrm>
        </p:spPr>
        <p:txBody>
          <a:bodyPr>
            <a:normAutofit/>
          </a:bodyPr>
          <a:lstStyle/>
          <a:p>
            <a:b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</a:br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Remarques </a:t>
            </a:r>
            <a:r>
              <a:rPr lang="nl-BE" b="1" dirty="0" err="1">
                <a:solidFill>
                  <a:srgbClr val="00807B"/>
                </a:solidFill>
                <a:latin typeface="Fira Sans" panose="020B0503050000020004" pitchFamily="34" charset="0"/>
              </a:rPr>
              <a:t>ou</a:t>
            </a:r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 </a:t>
            </a:r>
            <a:r>
              <a:rPr lang="nl-BE" b="1" dirty="0" err="1">
                <a:solidFill>
                  <a:srgbClr val="00807B"/>
                </a:solidFill>
                <a:latin typeface="Fira Sans" panose="020B0503050000020004" pitchFamily="34" charset="0"/>
              </a:rPr>
              <a:t>questions</a:t>
            </a:r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8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303739"/>
            <a:ext cx="10813822" cy="96894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807B"/>
                </a:solidFill>
                <a:latin typeface="Fira Sans" panose="020B0503050000020004" pitchFamily="34" charset="0"/>
              </a:rPr>
              <a:t>Pourquoi?</a:t>
            </a:r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Ondertitel 19">
            <a:extLst>
              <a:ext uri="{FF2B5EF4-FFF2-40B4-BE49-F238E27FC236}">
                <a16:creationId xmlns:a16="http://schemas.microsoft.com/office/drawing/2014/main" id="{8BB721B6-D47A-4EE7-BF60-C053487B8D76}"/>
              </a:ext>
            </a:extLst>
          </p:cNvPr>
          <p:cNvSpPr txBox="1">
            <a:spLocks/>
          </p:cNvSpPr>
          <p:nvPr/>
        </p:nvSpPr>
        <p:spPr>
          <a:xfrm>
            <a:off x="243726" y="1312761"/>
            <a:ext cx="11704548" cy="524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nl-BE" sz="2400" b="1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 algn="ctr">
              <a:buNone/>
            </a:pPr>
            <a:r>
              <a:rPr lang="nl-BE" sz="3600" b="1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Qui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visite </a:t>
            </a:r>
            <a:r>
              <a:rPr lang="nl-BE" sz="3600" b="1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notre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site? Et </a:t>
            </a:r>
            <a:r>
              <a:rPr lang="nl-BE" sz="3600" b="1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pourquoi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sz="3600" b="1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viennent-ils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? </a:t>
            </a:r>
          </a:p>
          <a:p>
            <a:pPr algn="ctr">
              <a:buFontTx/>
              <a:buChar char="-"/>
            </a:pP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Enquête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sur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les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toptasks</a:t>
            </a:r>
            <a:endParaRPr lang="nl-BE" sz="3600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ctr">
              <a:buFontTx/>
              <a:buChar char="-"/>
            </a:pP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Google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analytics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/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hotjar</a:t>
            </a:r>
            <a:endParaRPr lang="nl-BE" sz="3600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ctr">
              <a:buFontTx/>
              <a:buChar char="-"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15FCB1-B87C-4B1F-9279-0085383C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072" y="3582942"/>
            <a:ext cx="5254853" cy="3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490331"/>
            <a:ext cx="10813822" cy="968942"/>
          </a:xfrm>
        </p:spPr>
        <p:txBody>
          <a:bodyPr>
            <a:normAutofit/>
          </a:bodyPr>
          <a:lstStyle/>
          <a:p>
            <a:r>
              <a:rPr lang="nl-BE" dirty="0" err="1">
                <a:solidFill>
                  <a:srgbClr val="00807B"/>
                </a:solidFill>
                <a:latin typeface="Fira Sans" panose="020B0503050000020004" pitchFamily="34" charset="0"/>
              </a:rPr>
              <a:t>Resultats</a:t>
            </a:r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6B8AF8-9BA3-4F6D-B539-1A666BB35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62315"/>
            <a:ext cx="12192000" cy="41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BCB4F1-097E-4EC9-A807-6B47994D1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5569"/>
            <a:ext cx="12192000" cy="33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8" y="0"/>
            <a:ext cx="10813822" cy="968942"/>
          </a:xfrm>
        </p:spPr>
        <p:txBody>
          <a:bodyPr>
            <a:normAutofit/>
          </a:bodyPr>
          <a:lstStyle/>
          <a:p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048F14-4DEC-40F9-9C18-3E62DF46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8" y="0"/>
            <a:ext cx="11074590" cy="67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490331"/>
            <a:ext cx="10813822" cy="968942"/>
          </a:xfrm>
        </p:spPr>
        <p:txBody>
          <a:bodyPr>
            <a:normAutofit/>
          </a:bodyPr>
          <a:lstStyle/>
          <a:p>
            <a:r>
              <a:rPr lang="nl-BE" dirty="0" err="1">
                <a:solidFill>
                  <a:srgbClr val="00807B"/>
                </a:solidFill>
                <a:latin typeface="Fira Sans" panose="020B0503050000020004" pitchFamily="34" charset="0"/>
              </a:rPr>
              <a:t>Conclusion</a:t>
            </a:r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Ondertitel 19">
            <a:extLst>
              <a:ext uri="{FF2B5EF4-FFF2-40B4-BE49-F238E27FC236}">
                <a16:creationId xmlns:a16="http://schemas.microsoft.com/office/drawing/2014/main" id="{8BB721B6-D47A-4EE7-BF60-C053487B8D76}"/>
              </a:ext>
            </a:extLst>
          </p:cNvPr>
          <p:cNvSpPr txBox="1">
            <a:spLocks/>
          </p:cNvSpPr>
          <p:nvPr/>
        </p:nvSpPr>
        <p:spPr>
          <a:xfrm>
            <a:off x="689089" y="1643307"/>
            <a:ext cx="10668024" cy="499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 plupart des visiteurs viennent chercher un nombre limité de choses très pratiques. Puis ils sont partis. (cf. site web de la municipalité)</a:t>
            </a:r>
          </a:p>
          <a:p>
            <a:pPr lvl="0"/>
            <a:r>
              <a:rPr lang="fr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66 % des personnes (qui ont pris le temps de répondre à cette enquête) n'ont pas trouvé ce qu'elles cherchaient (33 % ont trouvé, bien sûr).</a:t>
            </a:r>
          </a:p>
          <a:p>
            <a:pPr lvl="0"/>
            <a:r>
              <a:rPr lang="fr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C'est très personnel (JE). Nous devons répondre aux besoins de nos membres, et non à l'organisation 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9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A056293-179E-4A02-A77E-CDE136187986}"/>
              </a:ext>
            </a:extLst>
          </p:cNvPr>
          <p:cNvSpPr txBox="1"/>
          <p:nvPr/>
        </p:nvSpPr>
        <p:spPr>
          <a:xfrm>
            <a:off x="362139" y="914400"/>
            <a:ext cx="210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Fira Sans" panose="020B0503050000020004" pitchFamily="34" charset="0"/>
                <a:ea typeface="Fira Sans" panose="020B0503050000020004" pitchFamily="34" charset="0"/>
              </a:rPr>
              <a:t>Google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4C300A-E2F7-4687-A729-1EFCF7FB069E}"/>
              </a:ext>
            </a:extLst>
          </p:cNvPr>
          <p:cNvSpPr txBox="1"/>
          <p:nvPr/>
        </p:nvSpPr>
        <p:spPr>
          <a:xfrm>
            <a:off x="5767566" y="7759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Fira Sans" panose="020B0503050000020004" pitchFamily="34" charset="0"/>
                <a:ea typeface="Fira Sans" panose="020B0503050000020004" pitchFamily="34" charset="0"/>
              </a:rPr>
              <a:t>Recherches </a:t>
            </a:r>
            <a:r>
              <a:rPr lang="nl-BE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depuis</a:t>
            </a:r>
            <a:r>
              <a:rPr lang="nl-BE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le</a:t>
            </a:r>
            <a:r>
              <a:rPr lang="nl-BE" b="1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  <a:p>
            <a:r>
              <a:rPr lang="nl-BE" b="1" dirty="0">
                <a:latin typeface="Fira Sans" panose="020B0503050000020004" pitchFamily="34" charset="0"/>
                <a:ea typeface="Fira Sans" panose="020B0503050000020004" pitchFamily="34" charset="0"/>
              </a:rPr>
              <a:t>site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C5B136-510D-46F7-AE1A-410CA16C6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28" y="0"/>
            <a:ext cx="3870614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852213-CD7F-47A0-AE40-458529D19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80" y="0"/>
            <a:ext cx="3054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5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EF0B16A-E36B-4F31-A42D-FECB7CB1F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695" y="0"/>
            <a:ext cx="7520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0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682BFF8-E153-4E38-8B71-4A983F8D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86" y="0"/>
            <a:ext cx="2575019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A85302-2F07-4705-A175-DFF0C9594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44" y="0"/>
            <a:ext cx="2575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1268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ACV">
      <a:dk1>
        <a:srgbClr val="1A1818"/>
      </a:dk1>
      <a:lt1>
        <a:sysClr val="window" lastClr="FFFFFF"/>
      </a:lt1>
      <a:dk2>
        <a:srgbClr val="44546A"/>
      </a:dk2>
      <a:lt2>
        <a:srgbClr val="E7E6E6"/>
      </a:lt2>
      <a:accent1>
        <a:srgbClr val="009E4D"/>
      </a:accent1>
      <a:accent2>
        <a:srgbClr val="80C342"/>
      </a:accent2>
      <a:accent3>
        <a:srgbClr val="00807B"/>
      </a:accent3>
      <a:accent4>
        <a:srgbClr val="B0CCD9"/>
      </a:accent4>
      <a:accent5>
        <a:srgbClr val="D1D082"/>
      </a:accent5>
      <a:accent6>
        <a:srgbClr val="9D28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v1" id="{420AAAA8-99B0-4EC4-978F-AD1815F52B31}" vid="{856A2F8D-9AEA-4DB5-A54D-BE32DF9B1E2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832426-6819-49af-b751-404cdfce1567" xsi:nil="true"/>
    <lcf76f155ced4ddcb4097134ff3c332f xmlns="588bf086-9ba5-4f4a-aafb-afee3d0ace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6197D4E62C64ABC8E1A90EA55ACF0" ma:contentTypeVersion="16" ma:contentTypeDescription="Een nieuw document maken." ma:contentTypeScope="" ma:versionID="0d21343c4171fffa1c97ff69f2d8a53b">
  <xsd:schema xmlns:xsd="http://www.w3.org/2001/XMLSchema" xmlns:xs="http://www.w3.org/2001/XMLSchema" xmlns:p="http://schemas.microsoft.com/office/2006/metadata/properties" xmlns:ns2="588bf086-9ba5-4f4a-aafb-afee3d0ace60" xmlns:ns3="1a7dc6b3-17ea-42fa-b64c-e4563059994b" xmlns:ns4="1e832426-6819-49af-b751-404cdfce1567" targetNamespace="http://schemas.microsoft.com/office/2006/metadata/properties" ma:root="true" ma:fieldsID="2468d34dd8c8ea236ffd190fcf38b9b9" ns2:_="" ns3:_="" ns4:_="">
    <xsd:import namespace="588bf086-9ba5-4f4a-aafb-afee3d0ace60"/>
    <xsd:import namespace="1a7dc6b3-17ea-42fa-b64c-e4563059994b"/>
    <xsd:import namespace="1e832426-6819-49af-b751-404cdfce15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bf086-9ba5-4f4a-aafb-afee3d0ac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a2598b1-08ab-4950-8754-92b55e3df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dc6b3-17ea-42fa-b64c-e456305999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32426-6819-49af-b751-404cdfce15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b8c2026-fc36-4b69-8c07-d0c860c894a4}" ma:internalName="TaxCatchAll" ma:showField="CatchAllData" ma:web="1a7dc6b3-17ea-42fa-b64c-e456305999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5CF57-B292-4B5A-A6AB-A025FB3A4982}">
  <ds:schemaRefs>
    <ds:schemaRef ds:uri="http://purl.org/dc/terms/"/>
    <ds:schemaRef ds:uri="42747aa0-1da3-437b-bae8-ea9ef61f9c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aac1f02-d529-4868-a342-b42ea0ac7e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49B5B5-969B-4BAB-8102-D70696E84B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3BA29F-0792-4882-B660-9B21648C923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33448</TotalTime>
  <Words>459</Words>
  <Application>Microsoft Office PowerPoint</Application>
  <PresentationFormat>Grand écran</PresentationFormat>
  <Paragraphs>83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Fira Sans</vt:lpstr>
      <vt:lpstr>1_Kantoorthema</vt:lpstr>
      <vt:lpstr>Régime du site– online impact améliorations</vt:lpstr>
      <vt:lpstr>Pourquoi?</vt:lpstr>
      <vt:lpstr>Resultats</vt:lpstr>
      <vt:lpstr>Présentation PowerPoint</vt:lpstr>
      <vt:lpstr>Présentation PowerPoint</vt:lpstr>
      <vt:lpstr>Conclusion</vt:lpstr>
      <vt:lpstr>Présentation PowerPoint</vt:lpstr>
      <vt:lpstr>Présentation PowerPoint</vt:lpstr>
      <vt:lpstr>Présentation PowerPoint</vt:lpstr>
      <vt:lpstr>laCSC.be aujourd’hui  </vt:lpstr>
      <vt:lpstr>laCSC.be aujourd’hui  </vt:lpstr>
      <vt:lpstr>Avoir un site avec plus d’impact</vt:lpstr>
      <vt:lpstr> Remarques ou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Werkgroep/Groupe de travail  Social Media Strategy</dc:title>
  <dc:creator>Bart Sablon</dc:creator>
  <cp:lastModifiedBy>Hamza Bouhyaoui</cp:lastModifiedBy>
  <cp:revision>137</cp:revision>
  <dcterms:created xsi:type="dcterms:W3CDTF">2021-03-03T08:25:33Z</dcterms:created>
  <dcterms:modified xsi:type="dcterms:W3CDTF">2021-12-13T08:00:14Z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0x01010068C5738C832BCA42AF2643695A96EE0B</vt:lpwstr>
  </property>
</Properties>
</file>