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 id="2147483819" r:id="rId5"/>
    <p:sldMasterId id="2147483858" r:id="rId6"/>
  </p:sldMasterIdLst>
  <p:notesMasterIdLst>
    <p:notesMasterId r:id="rId72"/>
  </p:notesMasterIdLst>
  <p:handoutMasterIdLst>
    <p:handoutMasterId r:id="rId73"/>
  </p:handoutMasterIdLst>
  <p:sldIdLst>
    <p:sldId id="324" r:id="rId7"/>
    <p:sldId id="440" r:id="rId8"/>
    <p:sldId id="441" r:id="rId9"/>
    <p:sldId id="455" r:id="rId10"/>
    <p:sldId id="426" r:id="rId11"/>
    <p:sldId id="427" r:id="rId12"/>
    <p:sldId id="428" r:id="rId13"/>
    <p:sldId id="468" r:id="rId14"/>
    <p:sldId id="456" r:id="rId15"/>
    <p:sldId id="437" r:id="rId16"/>
    <p:sldId id="457" r:id="rId17"/>
    <p:sldId id="438" r:id="rId18"/>
    <p:sldId id="442" r:id="rId19"/>
    <p:sldId id="429" r:id="rId20"/>
    <p:sldId id="431" r:id="rId21"/>
    <p:sldId id="432" r:id="rId22"/>
    <p:sldId id="434" r:id="rId23"/>
    <p:sldId id="436" r:id="rId24"/>
    <p:sldId id="435" r:id="rId25"/>
    <p:sldId id="443" r:id="rId26"/>
    <p:sldId id="444" r:id="rId27"/>
    <p:sldId id="461" r:id="rId28"/>
    <p:sldId id="462" r:id="rId29"/>
    <p:sldId id="463" r:id="rId30"/>
    <p:sldId id="464" r:id="rId31"/>
    <p:sldId id="465" r:id="rId32"/>
    <p:sldId id="466" r:id="rId33"/>
    <p:sldId id="451" r:id="rId34"/>
    <p:sldId id="452" r:id="rId35"/>
    <p:sldId id="453" r:id="rId36"/>
    <p:sldId id="454" r:id="rId37"/>
    <p:sldId id="394" r:id="rId38"/>
    <p:sldId id="395" r:id="rId39"/>
    <p:sldId id="396" r:id="rId40"/>
    <p:sldId id="458" r:id="rId41"/>
    <p:sldId id="397" r:id="rId42"/>
    <p:sldId id="459" r:id="rId43"/>
    <p:sldId id="398" r:id="rId44"/>
    <p:sldId id="399" r:id="rId45"/>
    <p:sldId id="400" r:id="rId46"/>
    <p:sldId id="401" r:id="rId47"/>
    <p:sldId id="402" r:id="rId48"/>
    <p:sldId id="403" r:id="rId49"/>
    <p:sldId id="404" r:id="rId50"/>
    <p:sldId id="460"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 id="421" r:id="rId68"/>
    <p:sldId id="422" r:id="rId69"/>
    <p:sldId id="423" r:id="rId70"/>
    <p:sldId id="386" r:id="rId71"/>
  </p:sldIdLst>
  <p:sldSz cx="9144000" cy="6858000" type="screen4x3"/>
  <p:notesSz cx="6669088" cy="9926638"/>
  <p:defaultTextStyle>
    <a:defPPr>
      <a:defRPr lang="en-GB"/>
    </a:defPPr>
    <a:lvl1pPr algn="l" rtl="0" fontAlgn="base">
      <a:spcBef>
        <a:spcPct val="0"/>
      </a:spcBef>
      <a:spcAft>
        <a:spcPct val="0"/>
      </a:spcAft>
      <a:defRPr sz="3200" kern="1200">
        <a:solidFill>
          <a:schemeClr val="tx1"/>
        </a:solidFill>
        <a:latin typeface="Tahoma" pitchFamily="34" charset="0"/>
        <a:ea typeface="+mn-ea"/>
        <a:cs typeface="+mn-cs"/>
      </a:defRPr>
    </a:lvl1pPr>
    <a:lvl2pPr marL="457200" algn="l" rtl="0" fontAlgn="base">
      <a:spcBef>
        <a:spcPct val="0"/>
      </a:spcBef>
      <a:spcAft>
        <a:spcPct val="0"/>
      </a:spcAft>
      <a:defRPr sz="3200" kern="1200">
        <a:solidFill>
          <a:schemeClr val="tx1"/>
        </a:solidFill>
        <a:latin typeface="Tahoma" pitchFamily="34" charset="0"/>
        <a:ea typeface="+mn-ea"/>
        <a:cs typeface="+mn-cs"/>
      </a:defRPr>
    </a:lvl2pPr>
    <a:lvl3pPr marL="914400" algn="l" rtl="0" fontAlgn="base">
      <a:spcBef>
        <a:spcPct val="0"/>
      </a:spcBef>
      <a:spcAft>
        <a:spcPct val="0"/>
      </a:spcAft>
      <a:defRPr sz="3200" kern="1200">
        <a:solidFill>
          <a:schemeClr val="tx1"/>
        </a:solidFill>
        <a:latin typeface="Tahoma" pitchFamily="34" charset="0"/>
        <a:ea typeface="+mn-ea"/>
        <a:cs typeface="+mn-cs"/>
      </a:defRPr>
    </a:lvl3pPr>
    <a:lvl4pPr marL="1371600" algn="l" rtl="0" fontAlgn="base">
      <a:spcBef>
        <a:spcPct val="0"/>
      </a:spcBef>
      <a:spcAft>
        <a:spcPct val="0"/>
      </a:spcAft>
      <a:defRPr sz="3200" kern="1200">
        <a:solidFill>
          <a:schemeClr val="tx1"/>
        </a:solidFill>
        <a:latin typeface="Tahoma" pitchFamily="34" charset="0"/>
        <a:ea typeface="+mn-ea"/>
        <a:cs typeface="+mn-cs"/>
      </a:defRPr>
    </a:lvl4pPr>
    <a:lvl5pPr marL="1828800" algn="l"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F5ED9-CDAC-4EB6-9B29-9EB05083DED5}" v="9" dt="2020-11-25T10:41:50.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78" autoAdjust="0"/>
    <p:restoredTop sz="98998" autoAdjust="0"/>
  </p:normalViewPr>
  <p:slideViewPr>
    <p:cSldViewPr>
      <p:cViewPr varScale="1">
        <p:scale>
          <a:sx n="69" d="100"/>
          <a:sy n="69"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US"/>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287E0292-D0AE-48D9-AFB2-C300DD105CFE}" type="datetimeFigureOut">
              <a:rPr lang="en-US"/>
              <a:pPr>
                <a:defRPr/>
              </a:pPr>
              <a:t>11/25/2020</a:t>
            </a:fld>
            <a:endParaRPr lang="en-US"/>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US"/>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3A12D15A-5110-4932-8C5D-C560313F0A19}" type="slidenum">
              <a:rPr lang="en-US"/>
              <a:pPr>
                <a:defRPr/>
              </a:pPr>
              <a:t>‹N°›</a:t>
            </a:fld>
            <a:endParaRPr lang="en-US"/>
          </a:p>
        </p:txBody>
      </p:sp>
    </p:spTree>
    <p:extLst>
      <p:ext uri="{BB962C8B-B14F-4D97-AF65-F5344CB8AC3E}">
        <p14:creationId xmlns:p14="http://schemas.microsoft.com/office/powerpoint/2010/main" val="2604524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4099" name="Rectangle 3"/>
          <p:cNvSpPr>
            <a:spLocks noGrp="1" noChangeArrowheads="1"/>
          </p:cNvSpPr>
          <p:nvPr>
            <p:ph type="dt" idx="1"/>
          </p:nvPr>
        </p:nvSpPr>
        <p:spPr bwMode="auto">
          <a:xfrm>
            <a:off x="377915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6451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89212" y="4715153"/>
            <a:ext cx="4890665"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102" name="Rectangle 6"/>
          <p:cNvSpPr>
            <a:spLocks noGrp="1" noChangeArrowheads="1"/>
          </p:cNvSpPr>
          <p:nvPr>
            <p:ph type="ftr" sz="quarter" idx="4"/>
          </p:nvPr>
        </p:nvSpPr>
        <p:spPr bwMode="auto">
          <a:xfrm>
            <a:off x="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4103" name="Rectangle 7"/>
          <p:cNvSpPr>
            <a:spLocks noGrp="1" noChangeArrowheads="1"/>
          </p:cNvSpPr>
          <p:nvPr>
            <p:ph type="sldNum" sz="quarter" idx="5"/>
          </p:nvPr>
        </p:nvSpPr>
        <p:spPr bwMode="auto">
          <a:xfrm>
            <a:off x="377915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27BA521-4DB2-42D0-BB4E-7A0C0F68C489}" type="slidenum">
              <a:rPr lang="en-GB"/>
              <a:pPr>
                <a:defRPr/>
              </a:pPr>
              <a:t>‹N°›</a:t>
            </a:fld>
            <a:endParaRPr lang="en-GB"/>
          </a:p>
        </p:txBody>
      </p:sp>
    </p:spTree>
    <p:extLst>
      <p:ext uri="{BB962C8B-B14F-4D97-AF65-F5344CB8AC3E}">
        <p14:creationId xmlns:p14="http://schemas.microsoft.com/office/powerpoint/2010/main" val="637092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endParaRPr lang="en-US"/>
          </a:p>
        </p:txBody>
      </p:sp>
      <p:sp>
        <p:nvSpPr>
          <p:cNvPr id="65540" name="Espace réservé du numéro de diapositive 3"/>
          <p:cNvSpPr>
            <a:spLocks noGrp="1"/>
          </p:cNvSpPr>
          <p:nvPr>
            <p:ph type="sldNum" sz="quarter" idx="5"/>
          </p:nvPr>
        </p:nvSpPr>
        <p:spPr>
          <a:noFill/>
        </p:spPr>
        <p:txBody>
          <a:bodyPr/>
          <a:lstStyle/>
          <a:p>
            <a:fld id="{C0E5071D-242B-4CE8-91AF-84CDC357B514}" type="slidenum">
              <a:rPr lang="en-GB" smtClean="0">
                <a:solidFill>
                  <a:prstClr val="black"/>
                </a:solidFill>
              </a:rPr>
              <a:pPr/>
              <a:t>2</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en-US"/>
          </a:p>
        </p:txBody>
      </p:sp>
      <p:sp>
        <p:nvSpPr>
          <p:cNvPr id="75780" name="Espace réservé du numéro de diapositive 3"/>
          <p:cNvSpPr>
            <a:spLocks noGrp="1"/>
          </p:cNvSpPr>
          <p:nvPr>
            <p:ph type="sldNum" sz="quarter" idx="5"/>
          </p:nvPr>
        </p:nvSpPr>
        <p:spPr>
          <a:noFill/>
        </p:spPr>
        <p:txBody>
          <a:bodyPr/>
          <a:lstStyle/>
          <a:p>
            <a:fld id="{A286CF7A-8337-4C73-895E-08FA1CBF094C}" type="slidenum">
              <a:rPr lang="en-GB" smtClean="0"/>
              <a:pPr/>
              <a:t>24</a:t>
            </a:fld>
            <a:endParaRPr lang="en-GB"/>
          </a:p>
        </p:txBody>
      </p:sp>
    </p:spTree>
    <p:extLst>
      <p:ext uri="{BB962C8B-B14F-4D97-AF65-F5344CB8AC3E}">
        <p14:creationId xmlns:p14="http://schemas.microsoft.com/office/powerpoint/2010/main" val="207163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en-US"/>
          </a:p>
        </p:txBody>
      </p:sp>
      <p:sp>
        <p:nvSpPr>
          <p:cNvPr id="75780" name="Espace réservé du numéro de diapositive 3"/>
          <p:cNvSpPr>
            <a:spLocks noGrp="1"/>
          </p:cNvSpPr>
          <p:nvPr>
            <p:ph type="sldNum" sz="quarter" idx="5"/>
          </p:nvPr>
        </p:nvSpPr>
        <p:spPr>
          <a:noFill/>
        </p:spPr>
        <p:txBody>
          <a:bodyPr/>
          <a:lstStyle/>
          <a:p>
            <a:fld id="{A286CF7A-8337-4C73-895E-08FA1CBF094C}" type="slidenum">
              <a:rPr lang="en-GB" smtClean="0"/>
              <a:pPr/>
              <a:t>25</a:t>
            </a:fld>
            <a:endParaRPr lang="en-GB"/>
          </a:p>
        </p:txBody>
      </p:sp>
    </p:spTree>
    <p:extLst>
      <p:ext uri="{BB962C8B-B14F-4D97-AF65-F5344CB8AC3E}">
        <p14:creationId xmlns:p14="http://schemas.microsoft.com/office/powerpoint/2010/main" val="274798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en-US"/>
          </a:p>
        </p:txBody>
      </p:sp>
      <p:sp>
        <p:nvSpPr>
          <p:cNvPr id="75780" name="Espace réservé du numéro de diapositive 3"/>
          <p:cNvSpPr>
            <a:spLocks noGrp="1"/>
          </p:cNvSpPr>
          <p:nvPr>
            <p:ph type="sldNum" sz="quarter" idx="5"/>
          </p:nvPr>
        </p:nvSpPr>
        <p:spPr>
          <a:noFill/>
        </p:spPr>
        <p:txBody>
          <a:bodyPr/>
          <a:lstStyle/>
          <a:p>
            <a:fld id="{A286CF7A-8337-4C73-895E-08FA1CBF094C}" type="slidenum">
              <a:rPr lang="en-GB" smtClean="0"/>
              <a:pPr/>
              <a:t>26</a:t>
            </a:fld>
            <a:endParaRPr lang="en-GB"/>
          </a:p>
        </p:txBody>
      </p:sp>
    </p:spTree>
    <p:extLst>
      <p:ext uri="{BB962C8B-B14F-4D97-AF65-F5344CB8AC3E}">
        <p14:creationId xmlns:p14="http://schemas.microsoft.com/office/powerpoint/2010/main" val="3123597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en-US"/>
          </a:p>
        </p:txBody>
      </p:sp>
      <p:sp>
        <p:nvSpPr>
          <p:cNvPr id="75780" name="Espace réservé du numéro de diapositive 3"/>
          <p:cNvSpPr>
            <a:spLocks noGrp="1"/>
          </p:cNvSpPr>
          <p:nvPr>
            <p:ph type="sldNum" sz="quarter" idx="5"/>
          </p:nvPr>
        </p:nvSpPr>
        <p:spPr>
          <a:noFill/>
        </p:spPr>
        <p:txBody>
          <a:bodyPr/>
          <a:lstStyle/>
          <a:p>
            <a:fld id="{A286CF7A-8337-4C73-895E-08FA1CBF094C}" type="slidenum">
              <a:rPr lang="en-GB" smtClean="0"/>
              <a:pPr/>
              <a:t>27</a:t>
            </a:fld>
            <a:endParaRPr lang="en-GB"/>
          </a:p>
        </p:txBody>
      </p:sp>
    </p:spTree>
    <p:extLst>
      <p:ext uri="{BB962C8B-B14F-4D97-AF65-F5344CB8AC3E}">
        <p14:creationId xmlns:p14="http://schemas.microsoft.com/office/powerpoint/2010/main" val="828652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90F54EAC-9F32-4144-8726-8FC1F23D3EB6}" type="slidenum">
              <a:rPr lang="en-GB" smtClean="0"/>
              <a:pPr/>
              <a:t>28</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fr-BE" sz="1000"/>
              <a:t>De nombreux facteurs influencent le bien-être au travail, la r</a:t>
            </a:r>
            <a:r>
              <a:rPr lang="fr-BE" sz="1000">
                <a:latin typeface="Century Gothic" pitchFamily="34" charset="0"/>
              </a:rPr>
              <a:t>é</a:t>
            </a:r>
            <a:r>
              <a:rPr lang="fr-BE" sz="1000"/>
              <a:t>glementation retient explicitement huit aspects.</a:t>
            </a:r>
          </a:p>
          <a:p>
            <a:pPr eaLnBrk="1" hangingPunct="1"/>
            <a:r>
              <a:rPr lang="fr-BE" sz="1000"/>
              <a:t>Ces facteurs ne sont pas ind</a:t>
            </a:r>
            <a:r>
              <a:rPr lang="fr-BE" sz="1000">
                <a:latin typeface="Century Gothic" pitchFamily="34" charset="0"/>
              </a:rPr>
              <a:t>é</a:t>
            </a:r>
            <a:r>
              <a:rPr lang="fr-BE" sz="1000"/>
              <a:t>pendants les uns des autres, ils peuvent s</a:t>
            </a:r>
            <a:r>
              <a:rPr lang="fr-BE" sz="1000">
                <a:latin typeface="Century Gothic" pitchFamily="34" charset="0"/>
              </a:rPr>
              <a:t>’</a:t>
            </a:r>
            <a:r>
              <a:rPr lang="fr-BE" sz="1000"/>
              <a:t>influencer mutuellement. Par exemple, un stress </a:t>
            </a:r>
            <a:r>
              <a:rPr lang="fr-BE" sz="1000">
                <a:latin typeface="Century Gothic" pitchFamily="34" charset="0"/>
              </a:rPr>
              <a:t>é</a:t>
            </a:r>
            <a:r>
              <a:rPr lang="fr-BE" sz="1000"/>
              <a:t>lev</a:t>
            </a:r>
            <a:r>
              <a:rPr lang="fr-BE" sz="1000">
                <a:latin typeface="Century Gothic" pitchFamily="34" charset="0"/>
              </a:rPr>
              <a:t>é</a:t>
            </a:r>
            <a:r>
              <a:rPr lang="fr-BE" sz="1000"/>
              <a:t> peut mettre en danger la s</a:t>
            </a:r>
            <a:r>
              <a:rPr lang="fr-BE" sz="1000">
                <a:latin typeface="Century Gothic" pitchFamily="34" charset="0"/>
              </a:rPr>
              <a:t>é</a:t>
            </a:r>
            <a:r>
              <a:rPr lang="fr-BE" sz="1000"/>
              <a:t>curit</a:t>
            </a:r>
            <a:r>
              <a:rPr lang="fr-BE" sz="1000">
                <a:latin typeface="Century Gothic" pitchFamily="34" charset="0"/>
              </a:rPr>
              <a:t>é</a:t>
            </a:r>
            <a:r>
              <a:rPr lang="fr-BE" sz="1000"/>
              <a:t> et des mauvaises conditions de s</a:t>
            </a:r>
            <a:r>
              <a:rPr lang="fr-BE" sz="1000">
                <a:latin typeface="Century Gothic" pitchFamily="34" charset="0"/>
              </a:rPr>
              <a:t>é</a:t>
            </a:r>
            <a:r>
              <a:rPr lang="fr-BE" sz="1000"/>
              <a:t>curit</a:t>
            </a:r>
            <a:r>
              <a:rPr lang="fr-BE" sz="1000">
                <a:latin typeface="Century Gothic" pitchFamily="34" charset="0"/>
              </a:rPr>
              <a:t>é</a:t>
            </a:r>
            <a:r>
              <a:rPr lang="fr-BE" sz="1000"/>
              <a:t> peuvent provoquer du stress.</a:t>
            </a:r>
            <a:endParaRPr lang="fr-BE" sz="1000">
              <a:cs typeface="Times New Roman" pitchFamily="18" charset="0"/>
            </a:endParaRPr>
          </a:p>
          <a:p>
            <a:pPr algn="just" eaLnBrk="1" hangingPunct="1">
              <a:buFontTx/>
              <a:buChar char="-"/>
            </a:pPr>
            <a:r>
              <a:rPr lang="fr-FR" sz="1000">
                <a:cs typeface="Times New Roman" pitchFamily="18" charset="0"/>
              </a:rPr>
              <a:t>La </a:t>
            </a:r>
            <a:r>
              <a:rPr lang="fr-FR" sz="1000" b="1">
                <a:cs typeface="Times New Roman" pitchFamily="18" charset="0"/>
              </a:rPr>
              <a:t>s</a:t>
            </a:r>
            <a:r>
              <a:rPr lang="fr-FR" sz="1000" b="1">
                <a:latin typeface="Century Gothic" pitchFamily="34" charset="0"/>
                <a:cs typeface="Times New Roman" pitchFamily="18" charset="0"/>
              </a:rPr>
              <a:t>é</a:t>
            </a:r>
            <a:r>
              <a:rPr lang="fr-FR" sz="1000" b="1">
                <a:cs typeface="Times New Roman" pitchFamily="18" charset="0"/>
              </a:rPr>
              <a:t>curit</a:t>
            </a:r>
            <a:r>
              <a:rPr lang="fr-FR" sz="1000" b="1">
                <a:latin typeface="Century Gothic" pitchFamily="34" charset="0"/>
                <a:cs typeface="Times New Roman" pitchFamily="18" charset="0"/>
              </a:rPr>
              <a:t>é</a:t>
            </a:r>
            <a:r>
              <a:rPr lang="fr-FR" sz="1000">
                <a:cs typeface="Times New Roman" pitchFamily="18" charset="0"/>
              </a:rPr>
              <a:t> = protection de l</a:t>
            </a:r>
            <a:r>
              <a:rPr lang="fr-FR" sz="1000">
                <a:latin typeface="Century Gothic" pitchFamily="34" charset="0"/>
                <a:cs typeface="Times New Roman" pitchFamily="18" charset="0"/>
              </a:rPr>
              <a:t>’</a:t>
            </a:r>
            <a:r>
              <a:rPr lang="fr-FR" sz="1000">
                <a:cs typeface="Times New Roman" pitchFamily="18" charset="0"/>
              </a:rPr>
              <a:t>int</a:t>
            </a:r>
            <a:r>
              <a:rPr lang="fr-FR" sz="1000">
                <a:latin typeface="Century Gothic" pitchFamily="34" charset="0"/>
                <a:cs typeface="Times New Roman" pitchFamily="18" charset="0"/>
              </a:rPr>
              <a:t>é</a:t>
            </a:r>
            <a:r>
              <a:rPr lang="fr-FR" sz="1000">
                <a:cs typeface="Times New Roman" pitchFamily="18" charset="0"/>
              </a:rPr>
              <a:t>grit</a:t>
            </a:r>
            <a:r>
              <a:rPr lang="fr-FR" sz="1000">
                <a:latin typeface="Century Gothic" pitchFamily="34" charset="0"/>
                <a:cs typeface="Times New Roman" pitchFamily="18" charset="0"/>
              </a:rPr>
              <a:t>é</a:t>
            </a:r>
            <a:r>
              <a:rPr lang="fr-FR" sz="1000">
                <a:cs typeface="Times New Roman" pitchFamily="18" charset="0"/>
              </a:rPr>
              <a:t> physique, notamment contre les atteintes des outils et des machines, les produits dangereux, les chutes, les incendies, les explosions. </a:t>
            </a:r>
          </a:p>
          <a:p>
            <a:pPr algn="just" eaLnBrk="1" hangingPunct="1">
              <a:buFontTx/>
              <a:buChar char="-"/>
            </a:pPr>
            <a:r>
              <a:rPr lang="fr-FR" sz="1000">
                <a:cs typeface="Times New Roman" pitchFamily="18" charset="0"/>
              </a:rPr>
              <a:t>La </a:t>
            </a:r>
            <a:r>
              <a:rPr lang="fr-FR" sz="1000" b="1">
                <a:cs typeface="Times New Roman" pitchFamily="18" charset="0"/>
              </a:rPr>
              <a:t>sant</a:t>
            </a:r>
            <a:r>
              <a:rPr lang="fr-FR" sz="1000" b="1">
                <a:latin typeface="Century Gothic" pitchFamily="34" charset="0"/>
                <a:cs typeface="Times New Roman" pitchFamily="18" charset="0"/>
              </a:rPr>
              <a:t>é</a:t>
            </a:r>
            <a:r>
              <a:rPr lang="fr-FR" sz="1000">
                <a:cs typeface="Times New Roman" pitchFamily="18" charset="0"/>
              </a:rPr>
              <a:t> = ensemble de ressources physiques, mentales et sociales grâce auxquelles le travailleur </a:t>
            </a:r>
            <a:r>
              <a:rPr lang="fr-BE" sz="1000">
                <a:cs typeface="Times New Roman" pitchFamily="18" charset="0"/>
              </a:rPr>
              <a:t>peut r</a:t>
            </a:r>
            <a:r>
              <a:rPr lang="fr-BE" sz="1000">
                <a:latin typeface="Century Gothic" pitchFamily="34" charset="0"/>
                <a:cs typeface="Times New Roman" pitchFamily="18" charset="0"/>
              </a:rPr>
              <a:t>é</a:t>
            </a:r>
            <a:r>
              <a:rPr lang="fr-BE" sz="1000">
                <a:cs typeface="Times New Roman" pitchFamily="18" charset="0"/>
              </a:rPr>
              <a:t>aliser ses ambitions, satisfaire ses besoins et </a:t>
            </a:r>
            <a:r>
              <a:rPr lang="fr-BE" sz="1000">
                <a:latin typeface="Century Gothic" pitchFamily="34" charset="0"/>
                <a:cs typeface="Times New Roman" pitchFamily="18" charset="0"/>
              </a:rPr>
              <a:t>é</a:t>
            </a:r>
            <a:r>
              <a:rPr lang="fr-BE" sz="1000">
                <a:cs typeface="Times New Roman" pitchFamily="18" charset="0"/>
              </a:rPr>
              <a:t>voluer avec l</a:t>
            </a:r>
            <a:r>
              <a:rPr lang="fr-BE" sz="1000">
                <a:latin typeface="Century Gothic" pitchFamily="34" charset="0"/>
                <a:cs typeface="Times New Roman" pitchFamily="18" charset="0"/>
              </a:rPr>
              <a:t>’</a:t>
            </a:r>
            <a:r>
              <a:rPr lang="fr-BE" sz="1000">
                <a:cs typeface="Times New Roman" pitchFamily="18" charset="0"/>
              </a:rPr>
              <a:t>environnement ou s'adapter </a:t>
            </a:r>
            <a:r>
              <a:rPr lang="fr-BE" sz="1000">
                <a:latin typeface="Century Gothic" pitchFamily="34" charset="0"/>
                <a:cs typeface="Times New Roman" pitchFamily="18" charset="0"/>
              </a:rPr>
              <a:t>à</a:t>
            </a:r>
            <a:r>
              <a:rPr lang="fr-BE" sz="1000">
                <a:cs typeface="Times New Roman" pitchFamily="18" charset="0"/>
              </a:rPr>
              <a:t> celui-ci. </a:t>
            </a:r>
          </a:p>
          <a:p>
            <a:pPr algn="just" eaLnBrk="1" hangingPunct="1">
              <a:buFontTx/>
              <a:buChar char="-"/>
            </a:pPr>
            <a:r>
              <a:rPr lang="fr-BE" sz="1000">
                <a:cs typeface="Times New Roman" pitchFamily="18" charset="0"/>
              </a:rPr>
              <a:t>La </a:t>
            </a:r>
            <a:r>
              <a:rPr lang="fr-BE" sz="1000" b="1">
                <a:cs typeface="Times New Roman" pitchFamily="18" charset="0"/>
              </a:rPr>
              <a:t>charge </a:t>
            </a:r>
            <a:r>
              <a:rPr lang="fr-FR" sz="1000" b="1">
                <a:cs typeface="Times New Roman" pitchFamily="18" charset="0"/>
              </a:rPr>
              <a:t>psychosociale</a:t>
            </a:r>
            <a:r>
              <a:rPr lang="fr-BE" sz="1000">
                <a:cs typeface="Times New Roman" pitchFamily="18" charset="0"/>
              </a:rPr>
              <a:t> recouvre des probl</a:t>
            </a:r>
            <a:r>
              <a:rPr lang="fr-BE" sz="1000">
                <a:latin typeface="Century Gothic" pitchFamily="34" charset="0"/>
                <a:cs typeface="Times New Roman" pitchFamily="18" charset="0"/>
              </a:rPr>
              <a:t>é</a:t>
            </a:r>
            <a:r>
              <a:rPr lang="fr-BE" sz="1000">
                <a:cs typeface="Times New Roman" pitchFamily="18" charset="0"/>
              </a:rPr>
              <a:t>matiques telles que le stress, les violences, le harc</a:t>
            </a:r>
            <a:r>
              <a:rPr lang="fr-BE" sz="1000">
                <a:latin typeface="Century Gothic" pitchFamily="34" charset="0"/>
                <a:cs typeface="Times New Roman" pitchFamily="18" charset="0"/>
              </a:rPr>
              <a:t>è</a:t>
            </a:r>
            <a:r>
              <a:rPr lang="fr-BE" sz="1000">
                <a:cs typeface="Times New Roman" pitchFamily="18" charset="0"/>
              </a:rPr>
              <a:t>lement moral et sexuel au travail</a:t>
            </a:r>
          </a:p>
          <a:p>
            <a:pPr algn="just" eaLnBrk="1" hangingPunct="1">
              <a:buFontTx/>
              <a:buChar char="-"/>
            </a:pPr>
            <a:r>
              <a:rPr lang="fr-BE" sz="1000">
                <a:cs typeface="Times New Roman" pitchFamily="18" charset="0"/>
              </a:rPr>
              <a:t>L</a:t>
            </a:r>
            <a:r>
              <a:rPr lang="fr-BE" sz="1000">
                <a:latin typeface="Century Gothic" pitchFamily="34" charset="0"/>
                <a:cs typeface="Times New Roman" pitchFamily="18" charset="0"/>
              </a:rPr>
              <a:t>’</a:t>
            </a:r>
            <a:r>
              <a:rPr lang="fr-BE" sz="1000" b="1">
                <a:cs typeface="Times New Roman" pitchFamily="18" charset="0"/>
              </a:rPr>
              <a:t>ergonomie</a:t>
            </a:r>
            <a:r>
              <a:rPr lang="fr-BE" sz="1000">
                <a:cs typeface="Times New Roman" pitchFamily="18" charset="0"/>
              </a:rPr>
              <a:t> = concevoir et modifier les machines, mat</a:t>
            </a:r>
            <a:r>
              <a:rPr lang="fr-BE" sz="1000">
                <a:latin typeface="Century Gothic" pitchFamily="34" charset="0"/>
                <a:cs typeface="Times New Roman" pitchFamily="18" charset="0"/>
              </a:rPr>
              <a:t>é</a:t>
            </a:r>
            <a:r>
              <a:rPr lang="fr-BE" sz="1000">
                <a:cs typeface="Times New Roman" pitchFamily="18" charset="0"/>
              </a:rPr>
              <a:t>riels et postes de travail pour les adapter aux capacit</a:t>
            </a:r>
            <a:r>
              <a:rPr lang="fr-BE" sz="1000">
                <a:latin typeface="Century Gothic" pitchFamily="34" charset="0"/>
                <a:cs typeface="Times New Roman" pitchFamily="18" charset="0"/>
              </a:rPr>
              <a:t>é</a:t>
            </a:r>
            <a:r>
              <a:rPr lang="fr-BE" sz="1000">
                <a:cs typeface="Times New Roman" pitchFamily="18" charset="0"/>
              </a:rPr>
              <a:t>s et aux besoins des travailleurs-euses, </a:t>
            </a:r>
            <a:r>
              <a:rPr lang="fr-BE" sz="1000">
                <a:latin typeface="Century Gothic" pitchFamily="34" charset="0"/>
                <a:cs typeface="Times New Roman" pitchFamily="18" charset="0"/>
              </a:rPr>
              <a:t>à</a:t>
            </a:r>
            <a:r>
              <a:rPr lang="fr-BE" sz="1000">
                <a:cs typeface="Times New Roman" pitchFamily="18" charset="0"/>
              </a:rPr>
              <a:t> leurs caract</a:t>
            </a:r>
            <a:r>
              <a:rPr lang="fr-BE" sz="1000">
                <a:latin typeface="Century Gothic" pitchFamily="34" charset="0"/>
                <a:cs typeface="Times New Roman" pitchFamily="18" charset="0"/>
              </a:rPr>
              <a:t>é</a:t>
            </a:r>
            <a:r>
              <a:rPr lang="fr-BE" sz="1000">
                <a:cs typeface="Times New Roman" pitchFamily="18" charset="0"/>
              </a:rPr>
              <a:t>ristiques physiologiques et psychologiques. </a:t>
            </a:r>
          </a:p>
          <a:p>
            <a:pPr algn="just" eaLnBrk="1" hangingPunct="1">
              <a:buFontTx/>
              <a:buChar char="-"/>
            </a:pPr>
            <a:r>
              <a:rPr lang="fr-BE" sz="1000" b="1">
                <a:cs typeface="Times New Roman" pitchFamily="18" charset="0"/>
              </a:rPr>
              <a:t>L</a:t>
            </a:r>
            <a:r>
              <a:rPr lang="fr-BE" sz="1000" b="1">
                <a:latin typeface="Century Gothic" pitchFamily="34" charset="0"/>
                <a:cs typeface="Times New Roman" pitchFamily="18" charset="0"/>
              </a:rPr>
              <a:t>’</a:t>
            </a:r>
            <a:r>
              <a:rPr lang="fr-BE" sz="1000" b="1">
                <a:cs typeface="Times New Roman" pitchFamily="18" charset="0"/>
              </a:rPr>
              <a:t>hygi</a:t>
            </a:r>
            <a:r>
              <a:rPr lang="fr-BE" sz="1000" b="1">
                <a:latin typeface="Century Gothic" pitchFamily="34" charset="0"/>
                <a:cs typeface="Times New Roman" pitchFamily="18" charset="0"/>
              </a:rPr>
              <a:t>è</a:t>
            </a:r>
            <a:r>
              <a:rPr lang="fr-BE" sz="1000" b="1">
                <a:cs typeface="Times New Roman" pitchFamily="18" charset="0"/>
              </a:rPr>
              <a:t>ne du </a:t>
            </a:r>
            <a:r>
              <a:rPr lang="fr-FR" sz="1000" b="1">
                <a:cs typeface="Times New Roman" pitchFamily="18" charset="0"/>
              </a:rPr>
              <a:t>travail</a:t>
            </a:r>
            <a:r>
              <a:rPr lang="fr-BE" sz="1000">
                <a:cs typeface="Times New Roman" pitchFamily="18" charset="0"/>
              </a:rPr>
              <a:t> = facteurs susceptibles d</a:t>
            </a:r>
            <a:r>
              <a:rPr lang="fr-BE" sz="1000">
                <a:latin typeface="Century Gothic" pitchFamily="34" charset="0"/>
                <a:cs typeface="Times New Roman" pitchFamily="18" charset="0"/>
              </a:rPr>
              <a:t>’</a:t>
            </a:r>
            <a:r>
              <a:rPr lang="fr-BE" sz="1000">
                <a:cs typeface="Times New Roman" pitchFamily="18" charset="0"/>
              </a:rPr>
              <a:t>affecter la sant</a:t>
            </a:r>
            <a:r>
              <a:rPr lang="fr-BE" sz="1000">
                <a:latin typeface="Century Gothic" pitchFamily="34" charset="0"/>
                <a:cs typeface="Times New Roman" pitchFamily="18" charset="0"/>
              </a:rPr>
              <a:t>é</a:t>
            </a:r>
            <a:r>
              <a:rPr lang="fr-BE" sz="1000">
                <a:cs typeface="Times New Roman" pitchFamily="18" charset="0"/>
              </a:rPr>
              <a:t>, la s</a:t>
            </a:r>
            <a:r>
              <a:rPr lang="fr-BE" sz="1000">
                <a:latin typeface="Century Gothic" pitchFamily="34" charset="0"/>
                <a:cs typeface="Times New Roman" pitchFamily="18" charset="0"/>
              </a:rPr>
              <a:t>é</a:t>
            </a:r>
            <a:r>
              <a:rPr lang="fr-BE" sz="1000">
                <a:cs typeface="Times New Roman" pitchFamily="18" charset="0"/>
              </a:rPr>
              <a:t>curit</a:t>
            </a:r>
            <a:r>
              <a:rPr lang="fr-BE" sz="1000">
                <a:latin typeface="Century Gothic" pitchFamily="34" charset="0"/>
                <a:cs typeface="Times New Roman" pitchFamily="18" charset="0"/>
              </a:rPr>
              <a:t>é</a:t>
            </a:r>
            <a:r>
              <a:rPr lang="fr-BE" sz="1000">
                <a:cs typeface="Times New Roman" pitchFamily="18" charset="0"/>
              </a:rPr>
              <a:t> et le confort des travailleurs-euses (notamment qualit</a:t>
            </a:r>
            <a:r>
              <a:rPr lang="fr-BE" sz="1000">
                <a:latin typeface="Century Gothic" pitchFamily="34" charset="0"/>
                <a:cs typeface="Times New Roman" pitchFamily="18" charset="0"/>
              </a:rPr>
              <a:t>é</a:t>
            </a:r>
            <a:r>
              <a:rPr lang="fr-BE" sz="1000">
                <a:cs typeface="Times New Roman" pitchFamily="18" charset="0"/>
              </a:rPr>
              <a:t> de l</a:t>
            </a:r>
            <a:r>
              <a:rPr lang="fr-BE" sz="1000">
                <a:latin typeface="Century Gothic" pitchFamily="34" charset="0"/>
                <a:cs typeface="Times New Roman" pitchFamily="18" charset="0"/>
              </a:rPr>
              <a:t>’</a:t>
            </a:r>
            <a:r>
              <a:rPr lang="fr-BE" sz="1000">
                <a:cs typeface="Times New Roman" pitchFamily="18" charset="0"/>
              </a:rPr>
              <a:t>air ambiant, temp</a:t>
            </a:r>
            <a:r>
              <a:rPr lang="fr-BE" sz="1000">
                <a:latin typeface="Century Gothic" pitchFamily="34" charset="0"/>
                <a:cs typeface="Times New Roman" pitchFamily="18" charset="0"/>
              </a:rPr>
              <a:t>é</a:t>
            </a:r>
            <a:r>
              <a:rPr lang="fr-BE" sz="1000">
                <a:cs typeface="Times New Roman" pitchFamily="18" charset="0"/>
              </a:rPr>
              <a:t>rature, propret</a:t>
            </a:r>
            <a:r>
              <a:rPr lang="fr-BE" sz="1000">
                <a:latin typeface="Century Gothic" pitchFamily="34" charset="0"/>
                <a:cs typeface="Times New Roman" pitchFamily="18" charset="0"/>
              </a:rPr>
              <a:t>é</a:t>
            </a:r>
            <a:r>
              <a:rPr lang="fr-BE" sz="1000">
                <a:cs typeface="Times New Roman" pitchFamily="18" charset="0"/>
              </a:rPr>
              <a:t>, qualit</a:t>
            </a:r>
            <a:r>
              <a:rPr lang="fr-BE" sz="1000">
                <a:latin typeface="Century Gothic" pitchFamily="34" charset="0"/>
                <a:cs typeface="Times New Roman" pitchFamily="18" charset="0"/>
              </a:rPr>
              <a:t>é</a:t>
            </a:r>
            <a:r>
              <a:rPr lang="fr-BE" sz="1000">
                <a:cs typeface="Times New Roman" pitchFamily="18" charset="0"/>
              </a:rPr>
              <a:t> des installations sanitaires.) </a:t>
            </a:r>
          </a:p>
          <a:p>
            <a:pPr algn="just" eaLnBrk="1" hangingPunct="1">
              <a:buFontTx/>
              <a:buChar char="-"/>
            </a:pPr>
            <a:r>
              <a:rPr lang="fr-BE" sz="1000" b="1">
                <a:cs typeface="Times New Roman" pitchFamily="18" charset="0"/>
              </a:rPr>
              <a:t>L</a:t>
            </a:r>
            <a:r>
              <a:rPr lang="fr-BE" sz="1000" b="1">
                <a:latin typeface="Century Gothic" pitchFamily="34" charset="0"/>
                <a:cs typeface="Times New Roman" pitchFamily="18" charset="0"/>
              </a:rPr>
              <a:t>’</a:t>
            </a:r>
            <a:r>
              <a:rPr lang="fr-BE" sz="1000" b="1">
                <a:cs typeface="Times New Roman" pitchFamily="18" charset="0"/>
              </a:rPr>
              <a:t>embellissement des lieux </a:t>
            </a:r>
            <a:r>
              <a:rPr lang="fr-FR" sz="1000" b="1">
                <a:cs typeface="Times New Roman" pitchFamily="18" charset="0"/>
              </a:rPr>
              <a:t>de</a:t>
            </a:r>
            <a:r>
              <a:rPr lang="fr-BE" sz="1000" b="1">
                <a:cs typeface="Times New Roman" pitchFamily="18" charset="0"/>
              </a:rPr>
              <a:t> travail </a:t>
            </a:r>
            <a:r>
              <a:rPr lang="fr-BE" sz="1000">
                <a:cs typeface="Times New Roman" pitchFamily="18" charset="0"/>
              </a:rPr>
              <a:t>concerne l</a:t>
            </a:r>
            <a:r>
              <a:rPr lang="fr-BE" sz="1000">
                <a:latin typeface="Century Gothic" pitchFamily="34" charset="0"/>
                <a:cs typeface="Times New Roman" pitchFamily="18" charset="0"/>
              </a:rPr>
              <a:t>’</a:t>
            </a:r>
            <a:r>
              <a:rPr lang="fr-BE" sz="1000">
                <a:cs typeface="Times New Roman" pitchFamily="18" charset="0"/>
              </a:rPr>
              <a:t>am</a:t>
            </a:r>
            <a:r>
              <a:rPr lang="fr-BE" sz="1000">
                <a:latin typeface="Century Gothic" pitchFamily="34" charset="0"/>
                <a:cs typeface="Times New Roman" pitchFamily="18" charset="0"/>
              </a:rPr>
              <a:t>é</a:t>
            </a:r>
            <a:r>
              <a:rPr lang="fr-BE" sz="1000">
                <a:cs typeface="Times New Roman" pitchFamily="18" charset="0"/>
              </a:rPr>
              <a:t>nagement de l</a:t>
            </a:r>
            <a:r>
              <a:rPr lang="fr-BE" sz="1000">
                <a:latin typeface="Century Gothic" pitchFamily="34" charset="0"/>
                <a:cs typeface="Times New Roman" pitchFamily="18" charset="0"/>
              </a:rPr>
              <a:t>’</a:t>
            </a:r>
            <a:r>
              <a:rPr lang="fr-BE" sz="1000">
                <a:cs typeface="Times New Roman" pitchFamily="18" charset="0"/>
              </a:rPr>
              <a:t>environnement de travail dans le but d</a:t>
            </a:r>
            <a:r>
              <a:rPr lang="fr-BE" sz="1000">
                <a:latin typeface="Century Gothic" pitchFamily="34" charset="0"/>
                <a:cs typeface="Times New Roman" pitchFamily="18" charset="0"/>
              </a:rPr>
              <a:t>’</a:t>
            </a:r>
            <a:r>
              <a:rPr lang="fr-BE" sz="1000">
                <a:cs typeface="Times New Roman" pitchFamily="18" charset="0"/>
              </a:rPr>
              <a:t>assurer une bonne qualit</a:t>
            </a:r>
            <a:r>
              <a:rPr lang="fr-BE" sz="1000">
                <a:latin typeface="Century Gothic" pitchFamily="34" charset="0"/>
                <a:cs typeface="Times New Roman" pitchFamily="18" charset="0"/>
              </a:rPr>
              <a:t>é</a:t>
            </a:r>
            <a:r>
              <a:rPr lang="fr-BE" sz="1000">
                <a:cs typeface="Times New Roman" pitchFamily="18" charset="0"/>
              </a:rPr>
              <a:t> de vie au travail.</a:t>
            </a:r>
          </a:p>
          <a:p>
            <a:pPr algn="just" eaLnBrk="1" hangingPunct="1">
              <a:buFontTx/>
              <a:buChar char="-"/>
            </a:pPr>
            <a:r>
              <a:rPr lang="fr-FR" sz="1000" b="1">
                <a:cs typeface="Times New Roman" pitchFamily="18" charset="0"/>
              </a:rPr>
              <a:t>L</a:t>
            </a:r>
            <a:r>
              <a:rPr lang="fr-FR" sz="1000" b="1">
                <a:latin typeface="Century Gothic" pitchFamily="34" charset="0"/>
                <a:cs typeface="Times New Roman" pitchFamily="18" charset="0"/>
              </a:rPr>
              <a:t>’</a:t>
            </a:r>
            <a:r>
              <a:rPr lang="fr-FR" sz="1000" b="1">
                <a:cs typeface="Times New Roman" pitchFamily="18" charset="0"/>
              </a:rPr>
              <a:t>environnement = (ici) </a:t>
            </a:r>
            <a:r>
              <a:rPr lang="fr-FR" sz="1000">
                <a:cs typeface="Times New Roman" pitchFamily="18" charset="0"/>
              </a:rPr>
              <a:t>mesures prises par l</a:t>
            </a:r>
            <a:r>
              <a:rPr lang="fr-FR" sz="1000">
                <a:latin typeface="Century Gothic" pitchFamily="34" charset="0"/>
                <a:cs typeface="Times New Roman" pitchFamily="18" charset="0"/>
              </a:rPr>
              <a:t>’</a:t>
            </a:r>
            <a:r>
              <a:rPr lang="fr-FR" sz="1000">
                <a:cs typeface="Times New Roman" pitchFamily="18" charset="0"/>
              </a:rPr>
              <a:t>entreprise en mati</a:t>
            </a:r>
            <a:r>
              <a:rPr lang="fr-FR" sz="1000">
                <a:latin typeface="Century Gothic" pitchFamily="34" charset="0"/>
                <a:cs typeface="Times New Roman" pitchFamily="18" charset="0"/>
              </a:rPr>
              <a:t>è</a:t>
            </a:r>
            <a:r>
              <a:rPr lang="fr-FR" sz="1000">
                <a:cs typeface="Times New Roman" pitchFamily="18" charset="0"/>
              </a:rPr>
              <a:t>re d</a:t>
            </a:r>
            <a:r>
              <a:rPr lang="fr-FR" sz="1000">
                <a:latin typeface="Century Gothic" pitchFamily="34" charset="0"/>
                <a:cs typeface="Times New Roman" pitchFamily="18" charset="0"/>
              </a:rPr>
              <a:t>’</a:t>
            </a:r>
            <a:r>
              <a:rPr lang="fr-FR" sz="1000">
                <a:cs typeface="Times New Roman" pitchFamily="18" charset="0"/>
              </a:rPr>
              <a:t>environnement qui ont une influence sur la s</a:t>
            </a:r>
            <a:r>
              <a:rPr lang="fr-FR" sz="1000">
                <a:latin typeface="Century Gothic" pitchFamily="34" charset="0"/>
                <a:cs typeface="Times New Roman" pitchFamily="18" charset="0"/>
              </a:rPr>
              <a:t>é</a:t>
            </a:r>
            <a:r>
              <a:rPr lang="fr-FR" sz="1000">
                <a:cs typeface="Times New Roman" pitchFamily="18" charset="0"/>
              </a:rPr>
              <a:t>curit</a:t>
            </a:r>
            <a:r>
              <a:rPr lang="fr-FR" sz="1000">
                <a:latin typeface="Century Gothic" pitchFamily="34" charset="0"/>
                <a:cs typeface="Times New Roman" pitchFamily="18" charset="0"/>
              </a:rPr>
              <a:t>é</a:t>
            </a:r>
            <a:r>
              <a:rPr lang="fr-FR" sz="1000">
                <a:cs typeface="Times New Roman" pitchFamily="18" charset="0"/>
              </a:rPr>
              <a:t>, la sant</a:t>
            </a:r>
            <a:r>
              <a:rPr lang="fr-FR" sz="1000">
                <a:latin typeface="Century Gothic" pitchFamily="34" charset="0"/>
                <a:cs typeface="Times New Roman" pitchFamily="18" charset="0"/>
              </a:rPr>
              <a:t>é</a:t>
            </a:r>
            <a:r>
              <a:rPr lang="fr-FR" sz="1000">
                <a:cs typeface="Times New Roman" pitchFamily="18" charset="0"/>
              </a:rPr>
              <a:t>, la charge psychosociale, l</a:t>
            </a:r>
            <a:r>
              <a:rPr lang="fr-FR" sz="1000">
                <a:latin typeface="Century Gothic" pitchFamily="34" charset="0"/>
                <a:cs typeface="Times New Roman" pitchFamily="18" charset="0"/>
              </a:rPr>
              <a:t>’</a:t>
            </a:r>
            <a:r>
              <a:rPr lang="fr-FR" sz="1000">
                <a:cs typeface="Times New Roman" pitchFamily="18" charset="0"/>
              </a:rPr>
              <a:t>ergonomie, l</a:t>
            </a:r>
            <a:r>
              <a:rPr lang="fr-FR" sz="1000">
                <a:latin typeface="Century Gothic" pitchFamily="34" charset="0"/>
                <a:cs typeface="Times New Roman" pitchFamily="18" charset="0"/>
              </a:rPr>
              <a:t>’</a:t>
            </a:r>
            <a:r>
              <a:rPr lang="fr-FR" sz="1000">
                <a:cs typeface="Times New Roman" pitchFamily="18" charset="0"/>
              </a:rPr>
              <a:t>hygi</a:t>
            </a:r>
            <a:r>
              <a:rPr lang="fr-FR" sz="1000">
                <a:latin typeface="Century Gothic" pitchFamily="34" charset="0"/>
                <a:cs typeface="Times New Roman" pitchFamily="18" charset="0"/>
              </a:rPr>
              <a:t>è</a:t>
            </a:r>
            <a:r>
              <a:rPr lang="fr-FR" sz="1000">
                <a:cs typeface="Times New Roman" pitchFamily="18" charset="0"/>
              </a:rPr>
              <a:t>ne, etc.</a:t>
            </a:r>
          </a:p>
          <a:p>
            <a:pPr algn="just" eaLnBrk="1" hangingPunct="1">
              <a:buFontTx/>
              <a:buChar char="-"/>
            </a:pPr>
            <a:r>
              <a:rPr lang="fr-FR" sz="1000" b="1">
                <a:cs typeface="Times New Roman" pitchFamily="18" charset="0"/>
              </a:rPr>
              <a:t>La protection contre la violence et le harc</a:t>
            </a:r>
            <a:r>
              <a:rPr lang="fr-FR" sz="1000" b="1">
                <a:latin typeface="Century Gothic" pitchFamily="34" charset="0"/>
                <a:cs typeface="Times New Roman" pitchFamily="18" charset="0"/>
              </a:rPr>
              <a:t>è</a:t>
            </a:r>
            <a:r>
              <a:rPr lang="fr-FR" sz="1000" b="1">
                <a:cs typeface="Times New Roman" pitchFamily="18" charset="0"/>
              </a:rPr>
              <a:t>lement</a:t>
            </a:r>
            <a:r>
              <a:rPr lang="fr-FR" sz="1000">
                <a:cs typeface="Times New Roman" pitchFamily="18" charset="0"/>
              </a:rPr>
              <a:t> au travail = un aspect psychosocial du travail auquel le l</a:t>
            </a:r>
            <a:r>
              <a:rPr lang="fr-FR" sz="1000">
                <a:latin typeface="Century Gothic" pitchFamily="34" charset="0"/>
                <a:cs typeface="Times New Roman" pitchFamily="18" charset="0"/>
              </a:rPr>
              <a:t>é</a:t>
            </a:r>
            <a:r>
              <a:rPr lang="fr-FR" sz="1000">
                <a:cs typeface="Times New Roman" pitchFamily="18" charset="0"/>
              </a:rPr>
              <a:t>gislateur a accord</a:t>
            </a:r>
            <a:r>
              <a:rPr lang="fr-FR" sz="1000">
                <a:latin typeface="Century Gothic" pitchFamily="34" charset="0"/>
                <a:cs typeface="Times New Roman" pitchFamily="18" charset="0"/>
              </a:rPr>
              <a:t>é</a:t>
            </a:r>
            <a:r>
              <a:rPr lang="fr-FR" sz="1000">
                <a:cs typeface="Times New Roman" pitchFamily="18" charset="0"/>
              </a:rPr>
              <a:t> une attention particuli</a:t>
            </a:r>
            <a:r>
              <a:rPr lang="fr-FR" sz="1000">
                <a:latin typeface="Century Gothic" pitchFamily="34" charset="0"/>
                <a:cs typeface="Times New Roman" pitchFamily="18" charset="0"/>
              </a:rPr>
              <a:t>è</a:t>
            </a:r>
            <a:r>
              <a:rPr lang="fr-FR" sz="1000">
                <a:cs typeface="Times New Roman" pitchFamily="18" charset="0"/>
              </a:rPr>
              <a:t>re notamment parce que le harc</a:t>
            </a:r>
            <a:r>
              <a:rPr lang="fr-FR" sz="1000">
                <a:latin typeface="Century Gothic" pitchFamily="34" charset="0"/>
                <a:cs typeface="Times New Roman" pitchFamily="18" charset="0"/>
              </a:rPr>
              <a:t>è</a:t>
            </a:r>
            <a:r>
              <a:rPr lang="fr-FR" sz="1000">
                <a:cs typeface="Times New Roman" pitchFamily="18" charset="0"/>
              </a:rPr>
              <a:t>lement moral ou sexuel constitue une attaque directe contre la dignit</a:t>
            </a:r>
            <a:r>
              <a:rPr lang="fr-FR" sz="1000">
                <a:latin typeface="Century Gothic" pitchFamily="34" charset="0"/>
                <a:cs typeface="Times New Roman" pitchFamily="18" charset="0"/>
              </a:rPr>
              <a:t>é</a:t>
            </a:r>
            <a:r>
              <a:rPr lang="fr-FR" sz="1000">
                <a:cs typeface="Times New Roman" pitchFamily="18" charset="0"/>
              </a:rPr>
              <a:t> du travailleur ou de la travailleuse.</a:t>
            </a:r>
            <a:endParaRPr lang="en-GB"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fld id="{1490A51A-B1D1-48E7-862F-EC612F76E5C8}" type="slidenum">
              <a:rPr lang="en-GB" smtClean="0"/>
              <a:pPr/>
              <a:t>29</a:t>
            </a:fld>
            <a:endParaRPr lang="en-GB"/>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fr-BE"/>
              <a:t>Le bien-être au travail dans l’entreprise n’est pas une question de spécialistes, c’est l’affaire de tous ceux et celles qui travaillent dans l’entreprise.</a:t>
            </a:r>
          </a:p>
          <a:p>
            <a:pPr eaLnBrk="1" hangingPunct="1"/>
            <a:r>
              <a:rPr lang="fr-BE"/>
              <a:t>En résumé (</a:t>
            </a:r>
            <a:r>
              <a:rPr lang="fr-BE" b="1" i="1"/>
              <a:t>on y revient dans la suite de la formation</a:t>
            </a:r>
            <a:r>
              <a:rPr lang="fr-BE"/>
              <a:t>)</a:t>
            </a:r>
          </a:p>
          <a:p>
            <a:pPr eaLnBrk="1" hangingPunct="1"/>
            <a:r>
              <a:rPr lang="fr-BE"/>
              <a:t>Employeur = responsable de la politique du bien-être au travail</a:t>
            </a:r>
          </a:p>
          <a:p>
            <a:pPr eaLnBrk="1" hangingPunct="1"/>
            <a:r>
              <a:rPr lang="fr-BE"/>
              <a:t>Ligne hiérarchique : exécute la politique de prévention</a:t>
            </a:r>
          </a:p>
          <a:p>
            <a:pPr eaLnBrk="1" hangingPunct="1"/>
            <a:r>
              <a:rPr lang="fr-BE"/>
              <a:t>Trav : veiller à sa sécurité et sa santé et à celles des autres personnes concernées</a:t>
            </a:r>
          </a:p>
          <a:p>
            <a:pPr eaLnBrk="1" hangingPunct="1"/>
            <a:r>
              <a:rPr lang="fr-BE"/>
              <a:t>Services interne PPT : assiste et conseille dans l’application de la réglementation sur le bien-être au travail. Certaines tâches et missions du service interne peuvent ou doivent, dans certains cas, être confiées à un service externe PPT. NB : surveillance de la santé : soit département de surveillance de la santé au sein du service interne PPT soit recours à un service externe PPT</a:t>
            </a:r>
          </a:p>
          <a:p>
            <a:pPr eaLnBrk="1" hangingPunct="1"/>
            <a:r>
              <a:rPr lang="fr-BE"/>
              <a:t>Inspection : assure le respect de la réglementation, joue un rôle de conseil, de prévention et de répression.</a:t>
            </a:r>
          </a:p>
          <a:p>
            <a:pPr eaLnBrk="1" hangingPunct="1"/>
            <a:endParaRPr lang="fr-BE"/>
          </a:p>
          <a:p>
            <a:pPr eaLnBrk="1" hangingPunct="1"/>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fld id="{3C8E4EA6-E907-4525-BBE7-39FB9D93B487}" type="slidenum">
              <a:rPr lang="en-GB" smtClean="0"/>
              <a:pPr/>
              <a:t>30</a:t>
            </a:fld>
            <a:endParaRPr lang="en-GB"/>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fr-BE"/>
              <a:t>Le plan global de prévention, à moyen terme, et le plan annuel d’action sont les deux documents de référence pour la politique du bien-être dans l’entreprise. Ce sont des documents écrits qui doivent être soumis à l’avis préalable du comité PPT.</a:t>
            </a:r>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noFill/>
        </p:spPr>
        <p:txBody>
          <a:bodyPr/>
          <a:lstStyle/>
          <a:p>
            <a:fld id="{60C5E7A5-0E43-473B-AA7C-330B60FDEF7A}" type="slidenum">
              <a:rPr lang="en-GB" smtClean="0"/>
              <a:pPr/>
              <a:t>31</a:t>
            </a:fld>
            <a:endParaRPr lang="en-GB"/>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fr-BE"/>
              <a:t>Système dynamique de gestion des risques : derrière ces mots un peu compliqués, il y a l’idée que la politique du bien-être est un processus permanent, en mouvement, parce que les conditions de travail évoluent.</a:t>
            </a: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6994C2-7ABA-4D8A-A89E-9355092C92BC}" type="slidenum">
              <a:rPr lang="en-GB" smtClean="0"/>
              <a:pPr/>
              <a:t>32</a:t>
            </a:fld>
            <a:endParaRPr lang="en-GB"/>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fr-BE"/>
              <a:t>Document de base : Syndicaliste n° 673 du 10 janvier 2008 « Rôle et compétences du Comité pour la prévention et la protection au travail, du Conseil d’entreprise et de la Délégation syndicale.</a:t>
            </a:r>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227BA521-4DB2-42D0-BB4E-7A0C0F68C489}" type="slidenum">
              <a:rPr lang="en-GB" smtClean="0"/>
              <a:pPr>
                <a:defRPr/>
              </a:pPr>
              <a:t>53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endParaRPr lang="en-US"/>
          </a:p>
        </p:txBody>
      </p:sp>
      <p:sp>
        <p:nvSpPr>
          <p:cNvPr id="65540" name="Espace réservé du numéro de diapositive 3"/>
          <p:cNvSpPr>
            <a:spLocks noGrp="1"/>
          </p:cNvSpPr>
          <p:nvPr>
            <p:ph type="sldNum" sz="quarter" idx="5"/>
          </p:nvPr>
        </p:nvSpPr>
        <p:spPr>
          <a:noFill/>
        </p:spPr>
        <p:txBody>
          <a:bodyPr/>
          <a:lstStyle/>
          <a:p>
            <a:fld id="{C0E5071D-242B-4CE8-91AF-84CDC357B514}" type="slidenum">
              <a:rPr lang="en-GB" smtClean="0">
                <a:solidFill>
                  <a:prstClr val="black"/>
                </a:solidFill>
              </a:rPr>
              <a:pPr/>
              <a:t>3</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76D5A91-73EA-468D-99F8-0FBC0B2A8B54}" type="slidenum">
              <a:rPr lang="en-GB" smtClean="0"/>
              <a:pPr/>
              <a:t>14</a:t>
            </a:fld>
            <a:endParaRPr lang="en-GB"/>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55DDC31-A490-4565-AC51-13FD83F72381}" type="slidenum">
              <a:rPr lang="en-GB" smtClean="0"/>
              <a:pPr/>
              <a:t>15</a:t>
            </a:fld>
            <a:endParaRPr lang="en-GB"/>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fr-BE">
                <a:latin typeface="Hiroshige-Book" charset="0"/>
              </a:rPr>
              <a:t>Les symptômes les plus fréquemment cités sont les troubles musculosquelettiques (maux de dos et douleurs musculaires), suivis de la fatigue, du stress, des maux de tête et de l’irritabilité. Les autres symptômes – problèmes de vue, problèmes d’audition, problèmes de peau et difficultés respiratoires notamment – sont tous signalés par moins de 10% des travailleurs.</a:t>
            </a:r>
          </a:p>
          <a:p>
            <a:pPr eaLnBrk="1" hangingPunct="1"/>
            <a:r>
              <a:rPr lang="fr-BE">
                <a:latin typeface="Hiroshige-Book" charset="0"/>
              </a:rPr>
              <a:t>Il est important de souligner que - la question relative aux symptômes individuels autorisant des réponses multiples - la plupart des personnes interrogées ont signalé de deux à six symptômes</a:t>
            </a:r>
          </a:p>
          <a:p>
            <a:pPr eaLnBrk="1" hangingPunct="1"/>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4075" y="744538"/>
            <a:ext cx="4960938" cy="3722687"/>
          </a:xfrm>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BE" dirty="0"/>
              <a:t>* </a:t>
            </a:r>
            <a:r>
              <a:rPr lang="fr-BE" sz="1600" dirty="0"/>
              <a:t>Le travail a un effet positif pour 9% (H/F), pour les autres aucun effet.</a:t>
            </a:r>
          </a:p>
          <a:p>
            <a:endParaRPr lang="en-US" dirty="0"/>
          </a:p>
        </p:txBody>
      </p:sp>
      <p:sp>
        <p:nvSpPr>
          <p:cNvPr id="4" name="Espace réservé du numéro de diapositive 3"/>
          <p:cNvSpPr>
            <a:spLocks noGrp="1"/>
          </p:cNvSpPr>
          <p:nvPr>
            <p:ph type="sldNum" sz="quarter" idx="10"/>
          </p:nvPr>
        </p:nvSpPr>
        <p:spPr/>
        <p:txBody>
          <a:bodyPr/>
          <a:lstStyle/>
          <a:p>
            <a:fld id="{CF58DFA8-9A2C-4D64-9E5D-435B03E5C507}" type="slidenum">
              <a:rPr lang="en-US" smtClean="0"/>
              <a:t>16</a:t>
            </a:fld>
            <a:endParaRPr lang="en-US"/>
          </a:p>
        </p:txBody>
      </p:sp>
    </p:spTree>
    <p:extLst>
      <p:ext uri="{BB962C8B-B14F-4D97-AF65-F5344CB8AC3E}">
        <p14:creationId xmlns:p14="http://schemas.microsoft.com/office/powerpoint/2010/main" val="408115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p>
            <a:fld id="{69FE876E-FAFE-45B1-B987-879E63CF03D9}" type="slidenum">
              <a:rPr lang="en-GB" smtClean="0"/>
              <a:pPr/>
              <a:t>20</a:t>
            </a:fld>
            <a:endParaRPr lang="en-GB"/>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en-US"/>
          </a:p>
        </p:txBody>
      </p:sp>
      <p:sp>
        <p:nvSpPr>
          <p:cNvPr id="75780" name="Espace réservé du numéro de diapositive 3"/>
          <p:cNvSpPr>
            <a:spLocks noGrp="1"/>
          </p:cNvSpPr>
          <p:nvPr>
            <p:ph type="sldNum" sz="quarter" idx="5"/>
          </p:nvPr>
        </p:nvSpPr>
        <p:spPr>
          <a:noFill/>
        </p:spPr>
        <p:txBody>
          <a:bodyPr/>
          <a:lstStyle/>
          <a:p>
            <a:fld id="{A286CF7A-8337-4C73-895E-08FA1CBF094C}" type="slidenum">
              <a:rPr lang="en-GB" smtClean="0"/>
              <a:pPr/>
              <a:t>21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en-US"/>
          </a:p>
        </p:txBody>
      </p:sp>
      <p:sp>
        <p:nvSpPr>
          <p:cNvPr id="75780" name="Espace réservé du numéro de diapositive 3"/>
          <p:cNvSpPr>
            <a:spLocks noGrp="1"/>
          </p:cNvSpPr>
          <p:nvPr>
            <p:ph type="sldNum" sz="quarter" idx="5"/>
          </p:nvPr>
        </p:nvSpPr>
        <p:spPr>
          <a:noFill/>
        </p:spPr>
        <p:txBody>
          <a:bodyPr/>
          <a:lstStyle/>
          <a:p>
            <a:fld id="{A286CF7A-8337-4C73-895E-08FA1CBF094C}" type="slidenum">
              <a:rPr lang="en-GB" smtClean="0"/>
              <a:pPr/>
              <a:t>22</a:t>
            </a:fld>
            <a:endParaRPr lang="en-GB"/>
          </a:p>
        </p:txBody>
      </p:sp>
    </p:spTree>
    <p:extLst>
      <p:ext uri="{BB962C8B-B14F-4D97-AF65-F5344CB8AC3E}">
        <p14:creationId xmlns:p14="http://schemas.microsoft.com/office/powerpoint/2010/main" val="100298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en-US"/>
          </a:p>
        </p:txBody>
      </p:sp>
      <p:sp>
        <p:nvSpPr>
          <p:cNvPr id="75780" name="Espace réservé du numéro de diapositive 3"/>
          <p:cNvSpPr>
            <a:spLocks noGrp="1"/>
          </p:cNvSpPr>
          <p:nvPr>
            <p:ph type="sldNum" sz="quarter" idx="5"/>
          </p:nvPr>
        </p:nvSpPr>
        <p:spPr>
          <a:noFill/>
        </p:spPr>
        <p:txBody>
          <a:bodyPr/>
          <a:lstStyle/>
          <a:p>
            <a:fld id="{A286CF7A-8337-4C73-895E-08FA1CBF094C}" type="slidenum">
              <a:rPr lang="en-GB" smtClean="0"/>
              <a:pPr/>
              <a:t>23</a:t>
            </a:fld>
            <a:endParaRPr lang="en-GB"/>
          </a:p>
        </p:txBody>
      </p:sp>
    </p:spTree>
    <p:extLst>
      <p:ext uri="{BB962C8B-B14F-4D97-AF65-F5344CB8AC3E}">
        <p14:creationId xmlns:p14="http://schemas.microsoft.com/office/powerpoint/2010/main" val="19718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66234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356087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342244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11188" y="990600"/>
            <a:ext cx="8097837" cy="1143000"/>
          </a:xfrm>
        </p:spPr>
        <p:txBody>
          <a:bodyPr/>
          <a:lstStyle/>
          <a:p>
            <a:r>
              <a:rPr lang="fr-FR"/>
              <a:t>Cliquez pour modifier le style du titre</a:t>
            </a:r>
          </a:p>
        </p:txBody>
      </p:sp>
      <p:sp>
        <p:nvSpPr>
          <p:cNvPr id="3" name="Espace réservé du tableau 2"/>
          <p:cNvSpPr>
            <a:spLocks noGrp="1"/>
          </p:cNvSpPr>
          <p:nvPr>
            <p:ph type="tbl" idx="1"/>
          </p:nvPr>
        </p:nvSpPr>
        <p:spPr>
          <a:xfrm>
            <a:off x="611188" y="2286000"/>
            <a:ext cx="8097837" cy="3810000"/>
          </a:xfrm>
        </p:spPr>
        <p:txBody>
          <a:bodyPr>
            <a:normAutofit/>
          </a:bodyPr>
          <a:lstStyle/>
          <a:p>
            <a:pPr lvl="0"/>
            <a:endParaRPr lang="fr-FR" noProof="0"/>
          </a:p>
        </p:txBody>
      </p:sp>
    </p:spTree>
    <p:extLst>
      <p:ext uri="{BB962C8B-B14F-4D97-AF65-F5344CB8AC3E}">
        <p14:creationId xmlns:p14="http://schemas.microsoft.com/office/powerpoint/2010/main" val="227924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367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729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9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ekop">
    <p:spTree>
      <p:nvGrpSpPr>
        <p:cNvPr id="1" name=""/>
        <p:cNvGrpSpPr/>
        <p:nvPr/>
      </p:nvGrpSpPr>
      <p:grpSpPr>
        <a:xfrm>
          <a:off x="0" y="0"/>
          <a:ext cx="0" cy="0"/>
          <a:chOff x="0" y="0"/>
          <a:chExt cx="0" cy="0"/>
        </a:xfrm>
      </p:grpSpPr>
      <p:sp>
        <p:nvSpPr>
          <p:cNvPr id="7" name="Titel 18">
            <a:extLst>
              <a:ext uri="{FF2B5EF4-FFF2-40B4-BE49-F238E27FC236}">
                <a16:creationId xmlns:a16="http://schemas.microsoft.com/office/drawing/2014/main" id="{A876AE86-2840-4ED7-8F12-9E470DAE1A7C}"/>
              </a:ext>
            </a:extLst>
          </p:cNvPr>
          <p:cNvSpPr>
            <a:spLocks noGrp="1"/>
          </p:cNvSpPr>
          <p:nvPr>
            <p:ph type="ctrTitle"/>
          </p:nvPr>
        </p:nvSpPr>
        <p:spPr>
          <a:xfrm>
            <a:off x="1533346" y="182097"/>
            <a:ext cx="6467654" cy="2387600"/>
          </a:xfrm>
          <a:prstGeom prst="rect">
            <a:avLst/>
          </a:prstGeom>
        </p:spPr>
        <p:txBody>
          <a:bodyPr vert="horz" lIns="91440" tIns="45720" rIns="91440" bIns="45720" rtlCol="0" anchor="b">
            <a:normAutofit/>
          </a:bodyPr>
          <a:lstStyle>
            <a:lvl1pPr algn="ctr">
              <a:defRPr lang="nl-BE" sz="6000" dirty="0">
                <a:solidFill>
                  <a:srgbClr val="00807B"/>
                </a:solidFill>
                <a:latin typeface="Fira Sans" panose="020B0503050000020004" pitchFamily="34" charset="0"/>
              </a:defRPr>
            </a:lvl1pPr>
          </a:lstStyle>
          <a:p>
            <a:pPr lvl="0" defTabSz="914400">
              <a:lnSpc>
                <a:spcPct val="90000"/>
              </a:lnSpc>
            </a:pPr>
            <a:endParaRPr lang="nl-BE" dirty="0">
              <a:latin typeface="Fira Sans" panose="020B0503050000020004" pitchFamily="34" charset="0"/>
            </a:endParaRPr>
          </a:p>
        </p:txBody>
      </p:sp>
      <p:sp>
        <p:nvSpPr>
          <p:cNvPr id="8" name="Ondertitel 19">
            <a:extLst>
              <a:ext uri="{FF2B5EF4-FFF2-40B4-BE49-F238E27FC236}">
                <a16:creationId xmlns:a16="http://schemas.microsoft.com/office/drawing/2014/main" id="{25DE2D41-6F68-4503-B316-A74271C94BB2}"/>
              </a:ext>
            </a:extLst>
          </p:cNvPr>
          <p:cNvSpPr>
            <a:spLocks noGrp="1"/>
          </p:cNvSpPr>
          <p:nvPr>
            <p:ph type="subTitle" idx="1"/>
          </p:nvPr>
        </p:nvSpPr>
        <p:spPr>
          <a:xfrm>
            <a:off x="1533345" y="2661772"/>
            <a:ext cx="6467655" cy="1655762"/>
          </a:xfrm>
          <a:prstGeom prst="rect">
            <a:avLst/>
          </a:prstGeom>
        </p:spPr>
        <p:txBody>
          <a:bodyPr vert="horz" lIns="91440" tIns="45720" rIns="91440" bIns="45720" rtlCol="0">
            <a:normAutofit/>
          </a:bodyPr>
          <a:lstStyle>
            <a:lvl1pPr algn="l">
              <a:defRPr lang="nl-BE" sz="2400" dirty="0">
                <a:solidFill>
                  <a:srgbClr val="9BBB59"/>
                </a:solidFill>
                <a:latin typeface="Fira Sans" panose="020B0503050000020004" pitchFamily="34" charset="0"/>
              </a:defRPr>
            </a:lvl1pPr>
          </a:lstStyle>
          <a:p>
            <a:pPr marL="0" lvl="0" indent="0" algn="ctr" defTabSz="914400">
              <a:lnSpc>
                <a:spcPct val="90000"/>
              </a:lnSpc>
              <a:spcBef>
                <a:spcPts val="1000"/>
              </a:spcBef>
              <a:buFont typeface="Arial" panose="020B0604020202020204" pitchFamily="34" charset="0"/>
              <a:buNone/>
            </a:pPr>
            <a:endParaRPr lang="nl-BE" dirty="0">
              <a:latin typeface="Fira Sans" panose="020B0503050000020004" pitchFamily="34" charset="0"/>
            </a:endParaRPr>
          </a:p>
        </p:txBody>
      </p:sp>
      <p:pic>
        <p:nvPicPr>
          <p:cNvPr id="9" name="Afbeelding 8">
            <a:extLst>
              <a:ext uri="{FF2B5EF4-FFF2-40B4-BE49-F238E27FC236}">
                <a16:creationId xmlns:a16="http://schemas.microsoft.com/office/drawing/2014/main" id="{8C5D608C-91A3-4ECB-B49A-840BFCF17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395374"/>
            <a:ext cx="7718204" cy="2462257"/>
          </a:xfrm>
          <a:prstGeom prst="round1Rect">
            <a:avLst/>
          </a:prstGeom>
        </p:spPr>
      </p:pic>
      <p:pic>
        <p:nvPicPr>
          <p:cNvPr id="19" name="Afbeelding 18">
            <a:extLst>
              <a:ext uri="{FF2B5EF4-FFF2-40B4-BE49-F238E27FC236}">
                <a16:creationId xmlns:a16="http://schemas.microsoft.com/office/drawing/2014/main" id="{D86C2195-2F06-4619-9026-F4AD78F153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7928" y="5651720"/>
            <a:ext cx="949991" cy="1266654"/>
          </a:xfrm>
          <a:prstGeom prst="rect">
            <a:avLst/>
          </a:prstGeom>
        </p:spPr>
      </p:pic>
    </p:spTree>
    <p:extLst>
      <p:ext uri="{BB962C8B-B14F-4D97-AF65-F5344CB8AC3E}">
        <p14:creationId xmlns:p14="http://schemas.microsoft.com/office/powerpoint/2010/main" val="1126553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AGE BUREAU">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39C2F6B4-7B5B-4B20-99CE-DFB138FF07F5}"/>
              </a:ext>
            </a:extLst>
          </p:cNvPr>
          <p:cNvSpPr>
            <a:spLocks noGrp="1"/>
          </p:cNvSpPr>
          <p:nvPr>
            <p:ph type="title"/>
          </p:nvPr>
        </p:nvSpPr>
        <p:spPr>
          <a:xfrm>
            <a:off x="1533345" y="1709739"/>
            <a:ext cx="6977243" cy="2852737"/>
          </a:xfrm>
          <a:prstGeom prst="rect">
            <a:avLst/>
          </a:prstGeom>
        </p:spPr>
        <p:txBody>
          <a:bodyPr anchor="b"/>
          <a:lstStyle>
            <a:lvl1pPr algn="l">
              <a:defRPr>
                <a:solidFill>
                  <a:srgbClr val="00807B"/>
                </a:solidFill>
              </a:defRPr>
            </a:lvl1pPr>
          </a:lstStyle>
          <a:p>
            <a:endParaRPr lang="nl-BE" dirty="0">
              <a:latin typeface="Fira Sans" panose="020B0503050000020004" pitchFamily="34" charset="0"/>
            </a:endParaRPr>
          </a:p>
        </p:txBody>
      </p:sp>
      <p:sp>
        <p:nvSpPr>
          <p:cNvPr id="14" name="Tijdelijke aanduiding voor tekst 3">
            <a:extLst>
              <a:ext uri="{FF2B5EF4-FFF2-40B4-BE49-F238E27FC236}">
                <a16:creationId xmlns:a16="http://schemas.microsoft.com/office/drawing/2014/main" id="{99A12D36-9289-4212-8142-D46487ECF2A1}"/>
              </a:ext>
            </a:extLst>
          </p:cNvPr>
          <p:cNvSpPr>
            <a:spLocks noGrp="1"/>
          </p:cNvSpPr>
          <p:nvPr>
            <p:ph type="body" idx="1"/>
          </p:nvPr>
        </p:nvSpPr>
        <p:spPr>
          <a:xfrm>
            <a:off x="1533345" y="4589464"/>
            <a:ext cx="6977243" cy="1500187"/>
          </a:xfrm>
          <a:prstGeom prst="rect">
            <a:avLst/>
          </a:prstGeom>
        </p:spPr>
        <p:txBody>
          <a:bodyPr/>
          <a:lstStyle>
            <a:lvl1pPr marL="0" indent="0">
              <a:buNone/>
              <a:defRPr sz="2400">
                <a:solidFill>
                  <a:srgbClr val="9BBB59"/>
                </a:solidFill>
              </a:defRPr>
            </a:lvl1pPr>
          </a:lstStyle>
          <a:p>
            <a:endParaRPr lang="nl-BE" dirty="0">
              <a:latin typeface="Fira Sans" panose="020B0503050000020004" pitchFamily="34" charset="0"/>
            </a:endParaRPr>
          </a:p>
        </p:txBody>
      </p:sp>
      <p:grpSp>
        <p:nvGrpSpPr>
          <p:cNvPr id="15" name="Groep 14">
            <a:extLst>
              <a:ext uri="{FF2B5EF4-FFF2-40B4-BE49-F238E27FC236}">
                <a16:creationId xmlns:a16="http://schemas.microsoft.com/office/drawing/2014/main" id="{12AA267D-D134-4AC0-9C87-8441FEA7C8BA}"/>
              </a:ext>
            </a:extLst>
          </p:cNvPr>
          <p:cNvGrpSpPr/>
          <p:nvPr userDrawn="1"/>
        </p:nvGrpSpPr>
        <p:grpSpPr>
          <a:xfrm>
            <a:off x="-1" y="6276511"/>
            <a:ext cx="8100000" cy="206375"/>
            <a:chOff x="0" y="0"/>
            <a:chExt cx="6331292" cy="206375"/>
          </a:xfrm>
        </p:grpSpPr>
        <p:sp>
          <p:nvSpPr>
            <p:cNvPr id="16" name="Rechthoek 15">
              <a:extLst>
                <a:ext uri="{FF2B5EF4-FFF2-40B4-BE49-F238E27FC236}">
                  <a16:creationId xmlns:a16="http://schemas.microsoft.com/office/drawing/2014/main" id="{19C7E6A5-36C2-44CC-86E4-47243161914B}"/>
                </a:ext>
              </a:extLst>
            </p:cNvPr>
            <p:cNvSpPr/>
            <p:nvPr/>
          </p:nvSpPr>
          <p:spPr>
            <a:xfrm>
              <a:off x="0" y="0"/>
              <a:ext cx="4110824" cy="206375"/>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white"/>
                </a:solidFill>
              </a:endParaRPr>
            </a:p>
          </p:txBody>
        </p:sp>
        <p:sp>
          <p:nvSpPr>
            <p:cNvPr id="17" name="Rechthoek 16">
              <a:extLst>
                <a:ext uri="{FF2B5EF4-FFF2-40B4-BE49-F238E27FC236}">
                  <a16:creationId xmlns:a16="http://schemas.microsoft.com/office/drawing/2014/main" id="{65829DA9-89CC-453B-97C1-C4DC94F6D731}"/>
                </a:ext>
              </a:extLst>
            </p:cNvPr>
            <p:cNvSpPr/>
            <p:nvPr/>
          </p:nvSpPr>
          <p:spPr>
            <a:xfrm>
              <a:off x="4165042" y="0"/>
              <a:ext cx="582930"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18" name="Rechthoek 17">
              <a:extLst>
                <a:ext uri="{FF2B5EF4-FFF2-40B4-BE49-F238E27FC236}">
                  <a16:creationId xmlns:a16="http://schemas.microsoft.com/office/drawing/2014/main" id="{FC48EE34-0294-406E-9FE1-6C1F25C6FF2F}"/>
                </a:ext>
              </a:extLst>
            </p:cNvPr>
            <p:cNvSpPr/>
            <p:nvPr/>
          </p:nvSpPr>
          <p:spPr>
            <a:xfrm>
              <a:off x="4803112" y="0"/>
              <a:ext cx="384175"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19" name="Rechthoek 18">
              <a:extLst>
                <a:ext uri="{FF2B5EF4-FFF2-40B4-BE49-F238E27FC236}">
                  <a16:creationId xmlns:a16="http://schemas.microsoft.com/office/drawing/2014/main" id="{306FF9C0-2788-4151-A15D-E3306FE09617}"/>
                </a:ext>
              </a:extLst>
            </p:cNvPr>
            <p:cNvSpPr/>
            <p:nvPr/>
          </p:nvSpPr>
          <p:spPr>
            <a:xfrm>
              <a:off x="5245239" y="0"/>
              <a:ext cx="326867"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20" name="Rechthoek 19">
              <a:extLst>
                <a:ext uri="{FF2B5EF4-FFF2-40B4-BE49-F238E27FC236}">
                  <a16:creationId xmlns:a16="http://schemas.microsoft.com/office/drawing/2014/main" id="{0327D5ED-E63E-4343-9493-60A991102650}"/>
                </a:ext>
              </a:extLst>
            </p:cNvPr>
            <p:cNvSpPr/>
            <p:nvPr/>
          </p:nvSpPr>
          <p:spPr>
            <a:xfrm>
              <a:off x="5632101" y="0"/>
              <a:ext cx="231112"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21" name="Rechthoek 20">
              <a:extLst>
                <a:ext uri="{FF2B5EF4-FFF2-40B4-BE49-F238E27FC236}">
                  <a16:creationId xmlns:a16="http://schemas.microsoft.com/office/drawing/2014/main" id="{A78CAE92-B765-48C1-8887-3BDFF2798874}"/>
                </a:ext>
              </a:extLst>
            </p:cNvPr>
            <p:cNvSpPr/>
            <p:nvPr/>
          </p:nvSpPr>
          <p:spPr>
            <a:xfrm>
              <a:off x="5933551" y="0"/>
              <a:ext cx="145702"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22" name="Rechthoek 21">
              <a:extLst>
                <a:ext uri="{FF2B5EF4-FFF2-40B4-BE49-F238E27FC236}">
                  <a16:creationId xmlns:a16="http://schemas.microsoft.com/office/drawing/2014/main" id="{F116577B-636E-4EB8-89DF-6B9F6FE4E502}"/>
                </a:ext>
              </a:extLst>
            </p:cNvPr>
            <p:cNvSpPr/>
            <p:nvPr/>
          </p:nvSpPr>
          <p:spPr>
            <a:xfrm>
              <a:off x="6149591" y="0"/>
              <a:ext cx="75363"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23" name="Rechthoek 22">
              <a:extLst>
                <a:ext uri="{FF2B5EF4-FFF2-40B4-BE49-F238E27FC236}">
                  <a16:creationId xmlns:a16="http://schemas.microsoft.com/office/drawing/2014/main" id="{F5B6BE41-3375-447B-834A-8F8409D935F0}"/>
                </a:ext>
              </a:extLst>
            </p:cNvPr>
            <p:cNvSpPr/>
            <p:nvPr/>
          </p:nvSpPr>
          <p:spPr>
            <a:xfrm>
              <a:off x="6295292" y="0"/>
              <a:ext cx="36000"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grpSp>
      <p:pic>
        <p:nvPicPr>
          <p:cNvPr id="24" name="Afbeelding 23">
            <a:extLst>
              <a:ext uri="{FF2B5EF4-FFF2-40B4-BE49-F238E27FC236}">
                <a16:creationId xmlns:a16="http://schemas.microsoft.com/office/drawing/2014/main" id="{96F563B2-D6AA-48B3-8158-1A8EE16888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8414" y="5952487"/>
            <a:ext cx="640816" cy="854421"/>
          </a:xfrm>
          <a:prstGeom prst="rect">
            <a:avLst/>
          </a:prstGeom>
        </p:spPr>
      </p:pic>
    </p:spTree>
    <p:extLst>
      <p:ext uri="{BB962C8B-B14F-4D97-AF65-F5344CB8AC3E}">
        <p14:creationId xmlns:p14="http://schemas.microsoft.com/office/powerpoint/2010/main" val="2386233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AGE RIJ">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987DCD93-FCC7-4654-BB4B-27ABFBD66DAB}"/>
              </a:ext>
            </a:extLst>
          </p:cNvPr>
          <p:cNvGrpSpPr/>
          <p:nvPr userDrawn="1"/>
        </p:nvGrpSpPr>
        <p:grpSpPr>
          <a:xfrm>
            <a:off x="-1" y="6276511"/>
            <a:ext cx="8100000" cy="206375"/>
            <a:chOff x="0" y="0"/>
            <a:chExt cx="6331292" cy="206375"/>
          </a:xfrm>
        </p:grpSpPr>
        <p:sp>
          <p:nvSpPr>
            <p:cNvPr id="3" name="Rechthoek 2">
              <a:extLst>
                <a:ext uri="{FF2B5EF4-FFF2-40B4-BE49-F238E27FC236}">
                  <a16:creationId xmlns:a16="http://schemas.microsoft.com/office/drawing/2014/main" id="{2BC09038-13F8-467F-ABD7-0C56D7FEA848}"/>
                </a:ext>
              </a:extLst>
            </p:cNvPr>
            <p:cNvSpPr/>
            <p:nvPr/>
          </p:nvSpPr>
          <p:spPr>
            <a:xfrm>
              <a:off x="0" y="0"/>
              <a:ext cx="4110824" cy="206375"/>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white"/>
                </a:solidFill>
              </a:endParaRPr>
            </a:p>
          </p:txBody>
        </p:sp>
        <p:sp>
          <p:nvSpPr>
            <p:cNvPr id="4" name="Rechthoek 3">
              <a:extLst>
                <a:ext uri="{FF2B5EF4-FFF2-40B4-BE49-F238E27FC236}">
                  <a16:creationId xmlns:a16="http://schemas.microsoft.com/office/drawing/2014/main" id="{ECB40F56-664F-47CC-921B-AB8B213B604A}"/>
                </a:ext>
              </a:extLst>
            </p:cNvPr>
            <p:cNvSpPr/>
            <p:nvPr/>
          </p:nvSpPr>
          <p:spPr>
            <a:xfrm>
              <a:off x="4165042" y="0"/>
              <a:ext cx="582930"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5" name="Rechthoek 4">
              <a:extLst>
                <a:ext uri="{FF2B5EF4-FFF2-40B4-BE49-F238E27FC236}">
                  <a16:creationId xmlns:a16="http://schemas.microsoft.com/office/drawing/2014/main" id="{721A814B-7A9F-4D20-A36F-18130C9F7F02}"/>
                </a:ext>
              </a:extLst>
            </p:cNvPr>
            <p:cNvSpPr/>
            <p:nvPr/>
          </p:nvSpPr>
          <p:spPr>
            <a:xfrm>
              <a:off x="4803112" y="0"/>
              <a:ext cx="384175"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6" name="Rechthoek 5">
              <a:extLst>
                <a:ext uri="{FF2B5EF4-FFF2-40B4-BE49-F238E27FC236}">
                  <a16:creationId xmlns:a16="http://schemas.microsoft.com/office/drawing/2014/main" id="{0C066D5B-854A-4AE8-9057-84BE941E991F}"/>
                </a:ext>
              </a:extLst>
            </p:cNvPr>
            <p:cNvSpPr/>
            <p:nvPr/>
          </p:nvSpPr>
          <p:spPr>
            <a:xfrm>
              <a:off x="5245239" y="0"/>
              <a:ext cx="326867"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7" name="Rechthoek 6">
              <a:extLst>
                <a:ext uri="{FF2B5EF4-FFF2-40B4-BE49-F238E27FC236}">
                  <a16:creationId xmlns:a16="http://schemas.microsoft.com/office/drawing/2014/main" id="{858C68CD-76CA-491A-8132-D9AF0DDE6E6E}"/>
                </a:ext>
              </a:extLst>
            </p:cNvPr>
            <p:cNvSpPr/>
            <p:nvPr/>
          </p:nvSpPr>
          <p:spPr>
            <a:xfrm>
              <a:off x="5632101" y="0"/>
              <a:ext cx="231112"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8" name="Rechthoek 7">
              <a:extLst>
                <a:ext uri="{FF2B5EF4-FFF2-40B4-BE49-F238E27FC236}">
                  <a16:creationId xmlns:a16="http://schemas.microsoft.com/office/drawing/2014/main" id="{006112B7-7354-4625-9560-48BCC741321E}"/>
                </a:ext>
              </a:extLst>
            </p:cNvPr>
            <p:cNvSpPr/>
            <p:nvPr/>
          </p:nvSpPr>
          <p:spPr>
            <a:xfrm>
              <a:off x="5933551" y="0"/>
              <a:ext cx="145702"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9" name="Rechthoek 8">
              <a:extLst>
                <a:ext uri="{FF2B5EF4-FFF2-40B4-BE49-F238E27FC236}">
                  <a16:creationId xmlns:a16="http://schemas.microsoft.com/office/drawing/2014/main" id="{F728E424-BE91-4026-9E23-65913ED91F9F}"/>
                </a:ext>
              </a:extLst>
            </p:cNvPr>
            <p:cNvSpPr/>
            <p:nvPr/>
          </p:nvSpPr>
          <p:spPr>
            <a:xfrm>
              <a:off x="6149591" y="0"/>
              <a:ext cx="75363"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10" name="Rechthoek 9">
              <a:extLst>
                <a:ext uri="{FF2B5EF4-FFF2-40B4-BE49-F238E27FC236}">
                  <a16:creationId xmlns:a16="http://schemas.microsoft.com/office/drawing/2014/main" id="{AA605784-5F35-45E0-8DE7-25B03440056C}"/>
                </a:ext>
              </a:extLst>
            </p:cNvPr>
            <p:cNvSpPr/>
            <p:nvPr/>
          </p:nvSpPr>
          <p:spPr>
            <a:xfrm>
              <a:off x="6295292" y="0"/>
              <a:ext cx="36000"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grpSp>
      <p:pic>
        <p:nvPicPr>
          <p:cNvPr id="11" name="Afbeelding 10">
            <a:extLst>
              <a:ext uri="{FF2B5EF4-FFF2-40B4-BE49-F238E27FC236}">
                <a16:creationId xmlns:a16="http://schemas.microsoft.com/office/drawing/2014/main" id="{6200AA57-593F-4D33-B2F2-4DC0FD5DC2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8414" y="5952487"/>
            <a:ext cx="640816" cy="854421"/>
          </a:xfrm>
          <a:prstGeom prst="rect">
            <a:avLst/>
          </a:prstGeom>
        </p:spPr>
      </p:pic>
      <p:sp>
        <p:nvSpPr>
          <p:cNvPr id="12" name="Titel 1">
            <a:extLst>
              <a:ext uri="{FF2B5EF4-FFF2-40B4-BE49-F238E27FC236}">
                <a16:creationId xmlns:a16="http://schemas.microsoft.com/office/drawing/2014/main" id="{A22478C4-EEF1-438C-A326-896CD39FC68B}"/>
              </a:ext>
            </a:extLst>
          </p:cNvPr>
          <p:cNvSpPr>
            <a:spLocks noGrp="1"/>
          </p:cNvSpPr>
          <p:nvPr>
            <p:ph type="title"/>
          </p:nvPr>
        </p:nvSpPr>
        <p:spPr>
          <a:xfrm>
            <a:off x="1587137" y="365126"/>
            <a:ext cx="6928213" cy="1325563"/>
          </a:xfrm>
          <a:prstGeom prst="rect">
            <a:avLst/>
          </a:prstGeom>
        </p:spPr>
        <p:txBody>
          <a:bodyPr anchor="ctr"/>
          <a:lstStyle>
            <a:lvl1pPr>
              <a:defRPr>
                <a:solidFill>
                  <a:srgbClr val="00807B"/>
                </a:solidFill>
              </a:defRPr>
            </a:lvl1pPr>
          </a:lstStyle>
          <a:p>
            <a:endParaRPr lang="nl-BE" dirty="0">
              <a:latin typeface="Fira Sans" panose="020B0503050000020004" pitchFamily="34" charset="0"/>
            </a:endParaRPr>
          </a:p>
        </p:txBody>
      </p:sp>
    </p:spTree>
    <p:extLst>
      <p:ext uri="{BB962C8B-B14F-4D97-AF65-F5344CB8AC3E}">
        <p14:creationId xmlns:p14="http://schemas.microsoft.com/office/powerpoint/2010/main" val="3018538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RIJ">
    <p:spTree>
      <p:nvGrpSpPr>
        <p:cNvPr id="1" name=""/>
        <p:cNvGrpSpPr/>
        <p:nvPr/>
      </p:nvGrpSpPr>
      <p:grpSpPr>
        <a:xfrm>
          <a:off x="0" y="0"/>
          <a:ext cx="0" cy="0"/>
          <a:chOff x="0" y="0"/>
          <a:chExt cx="0" cy="0"/>
        </a:xfrm>
      </p:grpSpPr>
      <p:sp>
        <p:nvSpPr>
          <p:cNvPr id="3" name="Titel 1"/>
          <p:cNvSpPr>
            <a:spLocks noGrp="1"/>
          </p:cNvSpPr>
          <p:nvPr>
            <p:ph type="title"/>
          </p:nvPr>
        </p:nvSpPr>
        <p:spPr>
          <a:xfrm>
            <a:off x="0" y="4984573"/>
            <a:ext cx="9144000" cy="844402"/>
          </a:xfrm>
          <a:prstGeom prst="rect">
            <a:avLst/>
          </a:prstGeom>
        </p:spPr>
        <p:txBody>
          <a:bodyPr/>
          <a:lstStyle>
            <a:lvl1pPr>
              <a:defRPr>
                <a:solidFill>
                  <a:schemeClr val="tx1"/>
                </a:solidFill>
                <a:latin typeface="Roboto Medium"/>
                <a:cs typeface="Roboto Medium"/>
              </a:defRPr>
            </a:lvl1pPr>
          </a:lstStyle>
          <a:p>
            <a:endParaRPr lang="nl-NL" dirty="0"/>
          </a:p>
        </p:txBody>
      </p:sp>
      <p:sp>
        <p:nvSpPr>
          <p:cNvPr id="4" name="Tijdelijke aanduiding voor tekst 2"/>
          <p:cNvSpPr>
            <a:spLocks noGrp="1"/>
          </p:cNvSpPr>
          <p:nvPr>
            <p:ph type="body" sz="quarter" idx="10"/>
          </p:nvPr>
        </p:nvSpPr>
        <p:spPr>
          <a:xfrm>
            <a:off x="0" y="5721825"/>
            <a:ext cx="9144000" cy="1136177"/>
          </a:xfrm>
          <a:prstGeom prst="rect">
            <a:avLst/>
          </a:prstGeom>
        </p:spPr>
        <p:txBody>
          <a:bodyPr/>
          <a:lstStyle>
            <a:lvl1pPr marL="0" indent="0" algn="ctr">
              <a:buFontTx/>
              <a:buNone/>
              <a:defRPr>
                <a:solidFill>
                  <a:schemeClr val="bg1"/>
                </a:solidFill>
                <a:latin typeface="Roboto Medium"/>
                <a:cs typeface="Roboto Medium"/>
              </a:defRPr>
            </a:lvl1pPr>
          </a:lstStyle>
          <a:p>
            <a:endParaRPr lang="nl-NL" dirty="0"/>
          </a:p>
        </p:txBody>
      </p:sp>
    </p:spTree>
    <p:extLst>
      <p:ext uri="{BB962C8B-B14F-4D97-AF65-F5344CB8AC3E}">
        <p14:creationId xmlns:p14="http://schemas.microsoft.com/office/powerpoint/2010/main" val="51165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r>
              <a:rPr lang="fr-FR"/>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83583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PAGE RIJ">
    <p:spTree>
      <p:nvGrpSpPr>
        <p:cNvPr id="1" name=""/>
        <p:cNvGrpSpPr/>
        <p:nvPr/>
      </p:nvGrpSpPr>
      <p:grpSpPr>
        <a:xfrm>
          <a:off x="0" y="0"/>
          <a:ext cx="0" cy="0"/>
          <a:chOff x="0" y="0"/>
          <a:chExt cx="0" cy="0"/>
        </a:xfrm>
      </p:grpSpPr>
      <p:sp>
        <p:nvSpPr>
          <p:cNvPr id="2" name="Titel 1"/>
          <p:cNvSpPr>
            <a:spLocks noGrp="1"/>
          </p:cNvSpPr>
          <p:nvPr>
            <p:ph type="title"/>
          </p:nvPr>
        </p:nvSpPr>
        <p:spPr>
          <a:xfrm>
            <a:off x="2351128" y="1617379"/>
            <a:ext cx="4265899" cy="402696"/>
          </a:xfrm>
          <a:prstGeom prst="rect">
            <a:avLst/>
          </a:prstGeom>
        </p:spPr>
        <p:txBody>
          <a:bodyPr lIns="0" tIns="0" rIns="0" bIns="0"/>
          <a:lstStyle>
            <a:lvl1pPr algn="l">
              <a:defRPr sz="2400" b="0" i="0">
                <a:solidFill>
                  <a:srgbClr val="149150"/>
                </a:solidFill>
                <a:latin typeface="Roboto Medium"/>
                <a:cs typeface="Roboto Medium"/>
              </a:defRPr>
            </a:lvl1pPr>
          </a:lstStyle>
          <a:p>
            <a:r>
              <a:rPr lang="nl-BE" dirty="0"/>
              <a:t>Titelstijl van model bewerken</a:t>
            </a:r>
            <a:endParaRPr lang="nl-NL" dirty="0"/>
          </a:p>
        </p:txBody>
      </p:sp>
      <p:sp>
        <p:nvSpPr>
          <p:cNvPr id="3" name="Tijdelijke aanduiding voor inhoud 2"/>
          <p:cNvSpPr>
            <a:spLocks noGrp="1"/>
          </p:cNvSpPr>
          <p:nvPr>
            <p:ph idx="1"/>
          </p:nvPr>
        </p:nvSpPr>
        <p:spPr>
          <a:xfrm>
            <a:off x="2351127" y="2338101"/>
            <a:ext cx="5789899" cy="3432257"/>
          </a:xfrm>
          <a:prstGeom prst="rect">
            <a:avLst/>
          </a:prstGeom>
        </p:spPr>
        <p:txBody>
          <a:bodyPr lIns="0" tIns="0" rIns="0" bIns="0"/>
          <a:lstStyle>
            <a:lvl1pPr marL="0" indent="0">
              <a:buFontTx/>
              <a:buNone/>
              <a:defRPr sz="1800">
                <a:latin typeface="Arial"/>
                <a:cs typeface="Arial"/>
              </a:defRPr>
            </a:lvl1pPr>
            <a:lvl2pPr marL="180000" indent="-180000">
              <a:buClr>
                <a:srgbClr val="149150"/>
              </a:buClr>
              <a:buFont typeface="Arial"/>
              <a:buChar char="•"/>
              <a:defRPr sz="1500">
                <a:latin typeface="Arial"/>
                <a:cs typeface="Arial"/>
              </a:defRPr>
            </a:lvl2pPr>
            <a:lvl3pPr>
              <a:defRPr sz="2000">
                <a:latin typeface="Arial"/>
                <a:cs typeface="Arial"/>
              </a:defRPr>
            </a:lvl3pPr>
            <a:lvl4pPr>
              <a:defRPr sz="2000">
                <a:latin typeface="Arial"/>
                <a:cs typeface="Arial"/>
              </a:defRPr>
            </a:lvl4pPr>
            <a:lvl5pPr>
              <a:defRPr>
                <a:latin typeface="Arial"/>
                <a:cs typeface="Arial"/>
              </a:defRPr>
            </a:lvl5pPr>
          </a:lstStyle>
          <a:p>
            <a:pPr lvl="0"/>
            <a:r>
              <a:rPr lang="nl-BE" dirty="0"/>
              <a:t>Klik om de tekststijl van het model te bewerken</a:t>
            </a:r>
          </a:p>
          <a:p>
            <a:pPr lvl="1"/>
            <a:r>
              <a:rPr lang="nl-BE" dirty="0"/>
              <a:t>Tweede niveau</a:t>
            </a:r>
          </a:p>
        </p:txBody>
      </p:sp>
    </p:spTree>
    <p:extLst>
      <p:ext uri="{BB962C8B-B14F-4D97-AF65-F5344CB8AC3E}">
        <p14:creationId xmlns:p14="http://schemas.microsoft.com/office/powerpoint/2010/main" val="1026948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BUREAU">
    <p:spTree>
      <p:nvGrpSpPr>
        <p:cNvPr id="1" name=""/>
        <p:cNvGrpSpPr/>
        <p:nvPr/>
      </p:nvGrpSpPr>
      <p:grpSpPr>
        <a:xfrm>
          <a:off x="0" y="0"/>
          <a:ext cx="0" cy="0"/>
          <a:chOff x="0" y="0"/>
          <a:chExt cx="0" cy="0"/>
        </a:xfrm>
      </p:grpSpPr>
      <p:sp>
        <p:nvSpPr>
          <p:cNvPr id="3" name="Titel 1"/>
          <p:cNvSpPr>
            <a:spLocks noGrp="1"/>
          </p:cNvSpPr>
          <p:nvPr>
            <p:ph type="title"/>
          </p:nvPr>
        </p:nvSpPr>
        <p:spPr>
          <a:xfrm>
            <a:off x="0" y="4984573"/>
            <a:ext cx="9144000" cy="844402"/>
          </a:xfrm>
          <a:prstGeom prst="rect">
            <a:avLst/>
          </a:prstGeom>
        </p:spPr>
        <p:txBody>
          <a:bodyPr/>
          <a:lstStyle>
            <a:lvl1pPr>
              <a:defRPr>
                <a:solidFill>
                  <a:schemeClr val="tx1"/>
                </a:solidFill>
                <a:latin typeface="Roboto Medium"/>
                <a:cs typeface="Roboto Medium"/>
              </a:defRPr>
            </a:lvl1pPr>
          </a:lstStyle>
          <a:p>
            <a:endParaRPr lang="nl-NL" dirty="0"/>
          </a:p>
        </p:txBody>
      </p:sp>
      <p:sp>
        <p:nvSpPr>
          <p:cNvPr id="4" name="Tijdelijke aanduiding voor tekst 2"/>
          <p:cNvSpPr>
            <a:spLocks noGrp="1"/>
          </p:cNvSpPr>
          <p:nvPr>
            <p:ph type="body" sz="quarter" idx="10"/>
          </p:nvPr>
        </p:nvSpPr>
        <p:spPr>
          <a:xfrm>
            <a:off x="0" y="5721825"/>
            <a:ext cx="9144000" cy="1136177"/>
          </a:xfrm>
          <a:prstGeom prst="rect">
            <a:avLst/>
          </a:prstGeom>
        </p:spPr>
        <p:txBody>
          <a:bodyPr/>
          <a:lstStyle>
            <a:lvl1pPr marL="0" indent="0" algn="ctr">
              <a:buFontTx/>
              <a:buNone/>
              <a:defRPr>
                <a:solidFill>
                  <a:schemeClr val="bg1"/>
                </a:solidFill>
                <a:latin typeface="Roboto Medium"/>
                <a:cs typeface="Roboto Medium"/>
              </a:defRPr>
            </a:lvl1pPr>
          </a:lstStyle>
          <a:p>
            <a:endParaRPr lang="nl-NL" dirty="0"/>
          </a:p>
        </p:txBody>
      </p:sp>
    </p:spTree>
    <p:extLst>
      <p:ext uri="{BB962C8B-B14F-4D97-AF65-F5344CB8AC3E}">
        <p14:creationId xmlns:p14="http://schemas.microsoft.com/office/powerpoint/2010/main" val="4183008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 PAGE BUREAU">
    <p:spTree>
      <p:nvGrpSpPr>
        <p:cNvPr id="1" name=""/>
        <p:cNvGrpSpPr/>
        <p:nvPr/>
      </p:nvGrpSpPr>
      <p:grpSpPr>
        <a:xfrm>
          <a:off x="0" y="0"/>
          <a:ext cx="0" cy="0"/>
          <a:chOff x="0" y="0"/>
          <a:chExt cx="0" cy="0"/>
        </a:xfrm>
      </p:grpSpPr>
      <p:sp>
        <p:nvSpPr>
          <p:cNvPr id="2" name="Titel 1"/>
          <p:cNvSpPr>
            <a:spLocks noGrp="1"/>
          </p:cNvSpPr>
          <p:nvPr>
            <p:ph type="title"/>
          </p:nvPr>
        </p:nvSpPr>
        <p:spPr>
          <a:xfrm>
            <a:off x="2351128" y="1617379"/>
            <a:ext cx="4265899" cy="402696"/>
          </a:xfrm>
          <a:prstGeom prst="rect">
            <a:avLst/>
          </a:prstGeom>
        </p:spPr>
        <p:txBody>
          <a:bodyPr lIns="0" tIns="0" rIns="0" bIns="0"/>
          <a:lstStyle>
            <a:lvl1pPr algn="l">
              <a:defRPr sz="2400" b="0" i="0">
                <a:solidFill>
                  <a:srgbClr val="149150"/>
                </a:solidFill>
                <a:latin typeface="Roboto Medium"/>
                <a:cs typeface="Roboto Medium"/>
              </a:defRPr>
            </a:lvl1pPr>
          </a:lstStyle>
          <a:p>
            <a:r>
              <a:rPr lang="nl-BE" dirty="0"/>
              <a:t>Titelstijl van model bewerken</a:t>
            </a:r>
            <a:endParaRPr lang="nl-NL" dirty="0"/>
          </a:p>
        </p:txBody>
      </p:sp>
      <p:sp>
        <p:nvSpPr>
          <p:cNvPr id="3" name="Tijdelijke aanduiding voor inhoud 2"/>
          <p:cNvSpPr>
            <a:spLocks noGrp="1"/>
          </p:cNvSpPr>
          <p:nvPr>
            <p:ph idx="1"/>
          </p:nvPr>
        </p:nvSpPr>
        <p:spPr>
          <a:xfrm>
            <a:off x="2351127" y="2338101"/>
            <a:ext cx="5789899" cy="3432257"/>
          </a:xfrm>
          <a:prstGeom prst="rect">
            <a:avLst/>
          </a:prstGeom>
        </p:spPr>
        <p:txBody>
          <a:bodyPr lIns="0" tIns="0" rIns="0" bIns="0"/>
          <a:lstStyle>
            <a:lvl1pPr marL="0" indent="0">
              <a:buFontTx/>
              <a:buNone/>
              <a:defRPr sz="1800">
                <a:latin typeface="Arial"/>
                <a:cs typeface="Arial"/>
              </a:defRPr>
            </a:lvl1pPr>
            <a:lvl2pPr marL="180000" indent="-180000">
              <a:buClr>
                <a:srgbClr val="149150"/>
              </a:buClr>
              <a:buFont typeface="Arial"/>
              <a:buChar char="•"/>
              <a:defRPr sz="1500">
                <a:latin typeface="Arial"/>
                <a:cs typeface="Arial"/>
              </a:defRPr>
            </a:lvl2pPr>
            <a:lvl3pPr>
              <a:defRPr sz="2000">
                <a:latin typeface="Arial"/>
                <a:cs typeface="Arial"/>
              </a:defRPr>
            </a:lvl3pPr>
            <a:lvl4pPr>
              <a:defRPr sz="2000">
                <a:latin typeface="Arial"/>
                <a:cs typeface="Arial"/>
              </a:defRPr>
            </a:lvl4pPr>
            <a:lvl5pPr>
              <a:defRPr>
                <a:latin typeface="Arial"/>
                <a:cs typeface="Arial"/>
              </a:defRPr>
            </a:lvl5pPr>
          </a:lstStyle>
          <a:p>
            <a:pPr lvl="0"/>
            <a:r>
              <a:rPr lang="nl-BE" dirty="0"/>
              <a:t>Klik om de tekststijl van het model te bewerken</a:t>
            </a:r>
          </a:p>
          <a:p>
            <a:pPr lvl="1"/>
            <a:r>
              <a:rPr lang="nl-BE" dirty="0"/>
              <a:t>Tweede niveau</a:t>
            </a:r>
          </a:p>
        </p:txBody>
      </p:sp>
    </p:spTree>
    <p:extLst>
      <p:ext uri="{BB962C8B-B14F-4D97-AF65-F5344CB8AC3E}">
        <p14:creationId xmlns:p14="http://schemas.microsoft.com/office/powerpoint/2010/main" val="183816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PAGE LOCK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523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LOCKER">
    <p:spTree>
      <p:nvGrpSpPr>
        <p:cNvPr id="1" name=""/>
        <p:cNvGrpSpPr/>
        <p:nvPr/>
      </p:nvGrpSpPr>
      <p:grpSpPr>
        <a:xfrm>
          <a:off x="0" y="0"/>
          <a:ext cx="0" cy="0"/>
          <a:chOff x="0" y="0"/>
          <a:chExt cx="0" cy="0"/>
        </a:xfrm>
      </p:grpSpPr>
      <p:sp>
        <p:nvSpPr>
          <p:cNvPr id="10" name="Titel 1"/>
          <p:cNvSpPr>
            <a:spLocks noGrp="1"/>
          </p:cNvSpPr>
          <p:nvPr>
            <p:ph type="title"/>
          </p:nvPr>
        </p:nvSpPr>
        <p:spPr>
          <a:xfrm>
            <a:off x="0" y="4984573"/>
            <a:ext cx="9144000" cy="844402"/>
          </a:xfrm>
          <a:prstGeom prst="rect">
            <a:avLst/>
          </a:prstGeom>
        </p:spPr>
        <p:txBody>
          <a:bodyPr/>
          <a:lstStyle>
            <a:lvl1pPr>
              <a:defRPr>
                <a:solidFill>
                  <a:schemeClr val="tx1"/>
                </a:solidFill>
                <a:latin typeface="Roboto Medium"/>
                <a:cs typeface="Roboto Medium"/>
              </a:defRPr>
            </a:lvl1pPr>
          </a:lstStyle>
          <a:p>
            <a:endParaRPr lang="nl-NL" dirty="0"/>
          </a:p>
        </p:txBody>
      </p:sp>
      <p:sp>
        <p:nvSpPr>
          <p:cNvPr id="11" name="Tijdelijke aanduiding voor tekst 2"/>
          <p:cNvSpPr>
            <a:spLocks noGrp="1"/>
          </p:cNvSpPr>
          <p:nvPr>
            <p:ph type="body" sz="quarter" idx="10"/>
          </p:nvPr>
        </p:nvSpPr>
        <p:spPr>
          <a:xfrm>
            <a:off x="0" y="5721825"/>
            <a:ext cx="9144000" cy="1136177"/>
          </a:xfrm>
          <a:prstGeom prst="rect">
            <a:avLst/>
          </a:prstGeom>
        </p:spPr>
        <p:txBody>
          <a:bodyPr/>
          <a:lstStyle>
            <a:lvl1pPr marL="0" indent="0" algn="ctr">
              <a:buFontTx/>
              <a:buNone/>
              <a:defRPr>
                <a:solidFill>
                  <a:schemeClr val="bg1"/>
                </a:solidFill>
                <a:latin typeface="Roboto Medium"/>
                <a:cs typeface="Roboto Medium"/>
              </a:defRPr>
            </a:lvl1pPr>
          </a:lstStyle>
          <a:p>
            <a:endParaRPr lang="nl-NL" dirty="0"/>
          </a:p>
        </p:txBody>
      </p:sp>
    </p:spTree>
    <p:extLst>
      <p:ext uri="{BB962C8B-B14F-4D97-AF65-F5344CB8AC3E}">
        <p14:creationId xmlns:p14="http://schemas.microsoft.com/office/powerpoint/2010/main" val="290190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XT PAGE LOCKER">
    <p:spTree>
      <p:nvGrpSpPr>
        <p:cNvPr id="1" name=""/>
        <p:cNvGrpSpPr/>
        <p:nvPr/>
      </p:nvGrpSpPr>
      <p:grpSpPr>
        <a:xfrm>
          <a:off x="0" y="0"/>
          <a:ext cx="0" cy="0"/>
          <a:chOff x="0" y="0"/>
          <a:chExt cx="0" cy="0"/>
        </a:xfrm>
      </p:grpSpPr>
      <p:sp>
        <p:nvSpPr>
          <p:cNvPr id="2" name="Titel 1"/>
          <p:cNvSpPr>
            <a:spLocks noGrp="1"/>
          </p:cNvSpPr>
          <p:nvPr>
            <p:ph type="title"/>
          </p:nvPr>
        </p:nvSpPr>
        <p:spPr>
          <a:xfrm>
            <a:off x="2351128" y="1617379"/>
            <a:ext cx="4265899" cy="402696"/>
          </a:xfrm>
          <a:prstGeom prst="rect">
            <a:avLst/>
          </a:prstGeom>
        </p:spPr>
        <p:txBody>
          <a:bodyPr lIns="0" tIns="0" rIns="0" bIns="0"/>
          <a:lstStyle>
            <a:lvl1pPr algn="l">
              <a:defRPr sz="2400" b="0" i="0">
                <a:solidFill>
                  <a:srgbClr val="149150"/>
                </a:solidFill>
                <a:latin typeface="Roboto Medium"/>
                <a:cs typeface="Roboto Medium"/>
              </a:defRPr>
            </a:lvl1pPr>
          </a:lstStyle>
          <a:p>
            <a:r>
              <a:rPr lang="nl-BE" dirty="0"/>
              <a:t>Titelstijl van model bewerken</a:t>
            </a:r>
            <a:endParaRPr lang="nl-NL" dirty="0"/>
          </a:p>
        </p:txBody>
      </p:sp>
      <p:sp>
        <p:nvSpPr>
          <p:cNvPr id="3" name="Tijdelijke aanduiding voor inhoud 2"/>
          <p:cNvSpPr>
            <a:spLocks noGrp="1"/>
          </p:cNvSpPr>
          <p:nvPr>
            <p:ph idx="1"/>
          </p:nvPr>
        </p:nvSpPr>
        <p:spPr>
          <a:xfrm>
            <a:off x="2351127" y="2338101"/>
            <a:ext cx="5789899" cy="3432257"/>
          </a:xfrm>
          <a:prstGeom prst="rect">
            <a:avLst/>
          </a:prstGeom>
        </p:spPr>
        <p:txBody>
          <a:bodyPr lIns="0" tIns="0" rIns="0" bIns="0"/>
          <a:lstStyle>
            <a:lvl1pPr marL="0" indent="0">
              <a:buFontTx/>
              <a:buNone/>
              <a:defRPr sz="1800">
                <a:latin typeface="Arial"/>
                <a:cs typeface="Arial"/>
              </a:defRPr>
            </a:lvl1pPr>
            <a:lvl2pPr marL="180000" indent="-180000">
              <a:buClr>
                <a:srgbClr val="149150"/>
              </a:buClr>
              <a:buFont typeface="Arial"/>
              <a:buChar char="•"/>
              <a:defRPr sz="1500">
                <a:latin typeface="Arial"/>
                <a:cs typeface="Arial"/>
              </a:defRPr>
            </a:lvl2pPr>
            <a:lvl3pPr>
              <a:defRPr sz="2000">
                <a:latin typeface="Arial"/>
                <a:cs typeface="Arial"/>
              </a:defRPr>
            </a:lvl3pPr>
            <a:lvl4pPr>
              <a:defRPr sz="2000">
                <a:latin typeface="Arial"/>
                <a:cs typeface="Arial"/>
              </a:defRPr>
            </a:lvl4pPr>
            <a:lvl5pPr>
              <a:defRPr>
                <a:latin typeface="Arial"/>
                <a:cs typeface="Arial"/>
              </a:defRPr>
            </a:lvl5pPr>
          </a:lstStyle>
          <a:p>
            <a:pPr lvl="0"/>
            <a:r>
              <a:rPr lang="nl-BE" dirty="0"/>
              <a:t>Klik om de tekststijl van het model te bewerken</a:t>
            </a:r>
          </a:p>
          <a:p>
            <a:pPr lvl="1"/>
            <a:r>
              <a:rPr lang="nl-BE" dirty="0"/>
              <a:t>Tweede niveau</a:t>
            </a:r>
          </a:p>
        </p:txBody>
      </p:sp>
    </p:spTree>
    <p:extLst>
      <p:ext uri="{BB962C8B-B14F-4D97-AF65-F5344CB8AC3E}">
        <p14:creationId xmlns:p14="http://schemas.microsoft.com/office/powerpoint/2010/main" val="3557091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09625" y="6373813"/>
            <a:ext cx="1905000" cy="457200"/>
          </a:xfrm>
          <a:prstGeom prst="rect">
            <a:avLst/>
          </a:prstGeom>
        </p:spPr>
        <p:txBody>
          <a:bodyPr/>
          <a:lstStyle>
            <a:lvl1pPr>
              <a:defRPr/>
            </a:lvl1pPr>
          </a:lstStyle>
          <a:p>
            <a:endParaRPr lang="en-US" sz="2400">
              <a:solidFill>
                <a:prstClr val="black"/>
              </a:solidFill>
              <a:latin typeface="Times New Roman" charset="0"/>
            </a:endParaRPr>
          </a:p>
        </p:txBody>
      </p:sp>
      <p:sp>
        <p:nvSpPr>
          <p:cNvPr id="3" name="Tijdelijke aanduiding voor voettekst 2"/>
          <p:cNvSpPr>
            <a:spLocks noGrp="1"/>
          </p:cNvSpPr>
          <p:nvPr>
            <p:ph type="ftr" sz="quarter" idx="11"/>
          </p:nvPr>
        </p:nvSpPr>
        <p:spPr>
          <a:xfrm>
            <a:off x="3132138" y="6376988"/>
            <a:ext cx="3086100" cy="457200"/>
          </a:xfrm>
          <a:prstGeom prst="rect">
            <a:avLst/>
          </a:prstGeom>
        </p:spPr>
        <p:txBody>
          <a:bodyPr/>
          <a:lstStyle>
            <a:lvl1pPr>
              <a:defRPr/>
            </a:lvl1pPr>
          </a:lstStyle>
          <a:p>
            <a:r>
              <a:rPr lang="fr-BE" sz="2400">
                <a:solidFill>
                  <a:prstClr val="black"/>
                </a:solidFill>
                <a:latin typeface="Times New Roman" charset="0"/>
              </a:rPr>
              <a:t>Formation à l'exercice du mandat au CPPT - Année 1 - 09/2008</a:t>
            </a:r>
            <a:endParaRPr lang="en-US" sz="2400">
              <a:solidFill>
                <a:prstClr val="black"/>
              </a:solidFill>
              <a:latin typeface="Times New Roman" charset="0"/>
            </a:endParaRPr>
          </a:p>
        </p:txBody>
      </p:sp>
      <p:sp>
        <p:nvSpPr>
          <p:cNvPr id="4" name="Tijdelijke aanduiding voor dianummer 3"/>
          <p:cNvSpPr>
            <a:spLocks noGrp="1"/>
          </p:cNvSpPr>
          <p:nvPr>
            <p:ph type="sldNum" sz="quarter" idx="12"/>
          </p:nvPr>
        </p:nvSpPr>
        <p:spPr>
          <a:xfrm>
            <a:off x="8643966" y="6376988"/>
            <a:ext cx="357190" cy="457200"/>
          </a:xfrm>
          <a:prstGeom prst="rect">
            <a:avLst/>
          </a:prstGeom>
        </p:spPr>
        <p:txBody>
          <a:bodyPr/>
          <a:lstStyle>
            <a:lvl1pPr>
              <a:defRPr sz="2000"/>
            </a:lvl1pPr>
          </a:lstStyle>
          <a:p>
            <a:fld id="{0659C2ED-573D-4C62-AAAC-A0C5BAFAEA72}" type="slidenum">
              <a:rPr lang="en-US" smtClean="0">
                <a:solidFill>
                  <a:prstClr val="black"/>
                </a:solidFill>
                <a:latin typeface="Times New Roman" charset="0"/>
              </a:rPr>
              <a:pPr/>
              <a:t>‹N°›</a:t>
            </a:fld>
            <a:endParaRPr lang="en-US" dirty="0">
              <a:solidFill>
                <a:prstClr val="black"/>
              </a:solidFill>
              <a:latin typeface="Times New Roman" charset="0"/>
            </a:endParaRPr>
          </a:p>
        </p:txBody>
      </p:sp>
    </p:spTree>
    <p:extLst>
      <p:ext uri="{BB962C8B-B14F-4D97-AF65-F5344CB8AC3E}">
        <p14:creationId xmlns:p14="http://schemas.microsoft.com/office/powerpoint/2010/main" val="320719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285721" y="1428736"/>
            <a:ext cx="8643998" cy="785818"/>
          </a:xfrm>
          <a:prstGeom prst="rect">
            <a:avLst/>
          </a:prstGeom>
        </p:spPr>
        <p:txBody>
          <a:bodyPr/>
          <a:lstStyle>
            <a:lvl1pPr algn="ctr">
              <a:defRPr sz="3600" b="1">
                <a:solidFill>
                  <a:schemeClr val="bg1">
                    <a:lumMod val="65000"/>
                  </a:schemeClr>
                </a:solidFill>
                <a:latin typeface="Tahoma" pitchFamily="34" charset="0"/>
                <a:cs typeface="Tahoma" pitchFamily="34" charset="0"/>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809625" y="6373813"/>
            <a:ext cx="1905000" cy="457200"/>
          </a:xfrm>
          <a:prstGeom prst="rect">
            <a:avLst/>
          </a:prstGeom>
        </p:spPr>
        <p:txBody>
          <a:bodyPr/>
          <a:lstStyle>
            <a:lvl1pPr>
              <a:defRPr/>
            </a:lvl1pPr>
          </a:lstStyle>
          <a:p>
            <a:endParaRPr lang="en-US"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32138" y="6376988"/>
            <a:ext cx="3086100" cy="457200"/>
          </a:xfrm>
          <a:prstGeom prst="rect">
            <a:avLst/>
          </a:prstGeom>
        </p:spPr>
        <p:txBody>
          <a:bodyPr/>
          <a:lstStyle>
            <a:lvl1pPr>
              <a:defRPr/>
            </a:lvl1pPr>
          </a:lstStyle>
          <a:p>
            <a:r>
              <a:rPr lang="fr-BE" sz="2400">
                <a:solidFill>
                  <a:prstClr val="black"/>
                </a:solidFill>
                <a:latin typeface="Times New Roman" charset="0"/>
              </a:rPr>
              <a:t>Formation à l'exercice du mandat au CPPT - Année 1 - 09/2008</a:t>
            </a:r>
            <a:endParaRPr lang="en-US" sz="2400">
              <a:solidFill>
                <a:prstClr val="black"/>
              </a:solidFill>
              <a:latin typeface="Times New Roman" charset="0"/>
            </a:endParaRPr>
          </a:p>
        </p:txBody>
      </p:sp>
      <p:sp>
        <p:nvSpPr>
          <p:cNvPr id="7" name="Rectangle 6"/>
          <p:cNvSpPr/>
          <p:nvPr userDrawn="1"/>
        </p:nvSpPr>
        <p:spPr>
          <a:xfrm>
            <a:off x="8501091" y="6396335"/>
            <a:ext cx="642910" cy="369332"/>
          </a:xfrm>
          <a:prstGeom prst="rect">
            <a:avLst/>
          </a:prstGeom>
        </p:spPr>
        <p:txBody>
          <a:bodyPr wrap="square">
            <a:spAutoFit/>
          </a:bodyPr>
          <a:lstStyle/>
          <a:p>
            <a:fld id="{0659C2ED-573D-4C62-AAAC-A0C5BAFAEA72}" type="slidenum">
              <a:rPr lang="en-US" sz="1800" smtClean="0">
                <a:solidFill>
                  <a:srgbClr val="000000"/>
                </a:solidFill>
                <a:latin typeface="Times New Roman" charset="0"/>
              </a:rPr>
              <a:pPr/>
              <a:t>‹N°›</a:t>
            </a:fld>
            <a:endParaRPr lang="en-US" sz="1800" dirty="0">
              <a:solidFill>
                <a:srgbClr val="000000"/>
              </a:solidFill>
              <a:latin typeface="Times New Roman" charset="0"/>
            </a:endParaRPr>
          </a:p>
        </p:txBody>
      </p:sp>
    </p:spTree>
    <p:extLst>
      <p:ext uri="{BB962C8B-B14F-4D97-AF65-F5344CB8AC3E}">
        <p14:creationId xmlns:p14="http://schemas.microsoft.com/office/powerpoint/2010/main" val="989994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3433459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3949235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3510271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701351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1615673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24890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474676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2682952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2433379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3098587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3582084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3570368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3137985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a:t>Formation à l'exercice du mandat au CPPT - Année 1 - 09/2008</a:t>
            </a:r>
          </a:p>
        </p:txBody>
      </p:sp>
      <p:sp>
        <p:nvSpPr>
          <p:cNvPr id="7" name="Espace réservé du numéro de diapositive 6"/>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2196094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1790643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350140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211591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2290068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1554613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3447104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3995474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524117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082900" y="4753543"/>
            <a:ext cx="5203723" cy="1411066"/>
          </a:xfrm>
          <a:prstGeom prst="rect">
            <a:avLst/>
          </a:prstGeom>
        </p:spPr>
        <p:txBody>
          <a:bodyPr vert="horz" lIns="0" tIns="0" rIns="0" bIns="0" rtlCol="0" anchor="ctr">
            <a:normAutofit/>
          </a:bodyPr>
          <a:lstStyle>
            <a:lvl1pPr algn="l">
              <a:lnSpc>
                <a:spcPts val="3000"/>
              </a:lnSpc>
              <a:defRPr sz="3200" b="1" i="0">
                <a:solidFill>
                  <a:srgbClr val="FFFFFF"/>
                </a:solidFill>
                <a:latin typeface="Arial"/>
                <a:cs typeface="Arial"/>
              </a:defRPr>
            </a:lvl1pPr>
          </a:lstStyle>
          <a:p>
            <a:r>
              <a:rPr lang="nl-NL"/>
              <a:t>Klik om de stijl te bewerken</a:t>
            </a:r>
            <a:endParaRPr lang="en-US" dirty="0"/>
          </a:p>
        </p:txBody>
      </p:sp>
    </p:spTree>
    <p:extLst>
      <p:ext uri="{BB962C8B-B14F-4D97-AF65-F5344CB8AC3E}">
        <p14:creationId xmlns:p14="http://schemas.microsoft.com/office/powerpoint/2010/main" val="3720220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28597" y="285736"/>
            <a:ext cx="8286808" cy="1143000"/>
          </a:xfrm>
          <a:prstGeom prst="rect">
            <a:avLst/>
          </a:prstGeom>
        </p:spPr>
        <p:txBody>
          <a:bodyPr>
            <a:normAutofit/>
          </a:bodyPr>
          <a:lstStyle>
            <a:lvl1pPr>
              <a:defRPr sz="3600" b="0">
                <a:solidFill>
                  <a:schemeClr val="tx1"/>
                </a:solidFill>
                <a:latin typeface="+mj-lt"/>
              </a:defRPr>
            </a:lvl1pPr>
          </a:lstStyle>
          <a:p>
            <a:r>
              <a:rPr lang="nl-NL" dirty="0"/>
              <a:t>Klik om de stijl te bewerken</a:t>
            </a:r>
            <a:endParaRPr lang="fr-FR" dirty="0"/>
          </a:p>
        </p:txBody>
      </p:sp>
      <p:sp>
        <p:nvSpPr>
          <p:cNvPr id="3" name="Tijdelijke aanduiding voor datum 2"/>
          <p:cNvSpPr>
            <a:spLocks noGrp="1"/>
          </p:cNvSpPr>
          <p:nvPr>
            <p:ph type="dt" sz="half" idx="10"/>
          </p:nvPr>
        </p:nvSpPr>
        <p:spPr>
          <a:xfrm>
            <a:off x="457200" y="6356352"/>
            <a:ext cx="2133600" cy="365125"/>
          </a:xfrm>
          <a:prstGeom prst="rect">
            <a:avLst/>
          </a:prstGeom>
        </p:spPr>
        <p:txBody>
          <a:bodyPr/>
          <a:lstStyle/>
          <a:p>
            <a:endParaRPr lang="fr-FR" sz="2400">
              <a:solidFill>
                <a:prstClr val="black"/>
              </a:solidFill>
              <a:latin typeface="Times New Roman" charset="0"/>
            </a:endParaRPr>
          </a:p>
        </p:txBody>
      </p:sp>
      <p:sp>
        <p:nvSpPr>
          <p:cNvPr id="4" name="Tijdelijke aanduiding voor voettekst 3"/>
          <p:cNvSpPr>
            <a:spLocks noGrp="1"/>
          </p:cNvSpPr>
          <p:nvPr>
            <p:ph type="ftr" sz="quarter" idx="11"/>
          </p:nvPr>
        </p:nvSpPr>
        <p:spPr>
          <a:xfrm>
            <a:off x="3124200" y="6356352"/>
            <a:ext cx="2895600" cy="365125"/>
          </a:xfrm>
          <a:prstGeom prst="rect">
            <a:avLst/>
          </a:prstGeom>
        </p:spPr>
        <p:txBody>
          <a:bodyPr/>
          <a:lstStyle/>
          <a:p>
            <a:r>
              <a:rPr lang="fr-BE" sz="2400">
                <a:solidFill>
                  <a:prstClr val="black"/>
                </a:solidFill>
                <a:latin typeface="Times New Roman" charset="0"/>
              </a:rPr>
              <a:t>Formation à l'exercice du mandat au CPPT - Année 1 - 09/2008</a:t>
            </a:r>
            <a:endParaRPr lang="fr-FR" sz="2400">
              <a:solidFill>
                <a:prstClr val="black"/>
              </a:solidFill>
              <a:latin typeface="Times New Roman" charset="0"/>
            </a:endParaRPr>
          </a:p>
        </p:txBody>
      </p:sp>
      <p:sp>
        <p:nvSpPr>
          <p:cNvPr id="5" name="Tijdelijke aanduiding voor dianummer 4"/>
          <p:cNvSpPr>
            <a:spLocks noGrp="1"/>
          </p:cNvSpPr>
          <p:nvPr>
            <p:ph type="sldNum" sz="quarter" idx="12"/>
          </p:nvPr>
        </p:nvSpPr>
        <p:spPr>
          <a:xfrm>
            <a:off x="6553200" y="6356352"/>
            <a:ext cx="2133600" cy="365125"/>
          </a:xfrm>
          <a:prstGeom prst="rect">
            <a:avLst/>
          </a:prstGeom>
        </p:spPr>
        <p:txBody>
          <a:bodyPr/>
          <a:lstStyle/>
          <a:p>
            <a:fld id="{4390A46D-A4C7-4C78-8288-B5D4F5E7B956}" type="slidenum">
              <a:rPr lang="fr-FR" sz="2400" smtClean="0">
                <a:solidFill>
                  <a:prstClr val="black"/>
                </a:solidFill>
                <a:latin typeface="Times New Roman" charset="0"/>
              </a:rPr>
              <a:pPr/>
              <a:t>‹N°›</a:t>
            </a:fld>
            <a:endParaRPr lang="fr-FR" sz="2400">
              <a:solidFill>
                <a:prstClr val="black"/>
              </a:solidFill>
              <a:latin typeface="Times New Roman" charset="0"/>
            </a:endParaRPr>
          </a:p>
        </p:txBody>
      </p:sp>
      <p:sp>
        <p:nvSpPr>
          <p:cNvPr id="6" name="Rectangle 1027"/>
          <p:cNvSpPr>
            <a:spLocks noGrp="1" noChangeArrowheads="1"/>
          </p:cNvSpPr>
          <p:nvPr userDrawn="1">
            <p:ph type="body" idx="4294967295"/>
          </p:nvPr>
        </p:nvSpPr>
        <p:spPr>
          <a:xfrm>
            <a:off x="428597" y="1617681"/>
            <a:ext cx="8286808" cy="4525963"/>
          </a:xfrm>
          <a:prstGeom prst="rect">
            <a:avLst/>
          </a:prstGeom>
        </p:spPr>
        <p:txBody>
          <a:bodyPr>
            <a:normAutofit/>
          </a:bodyPr>
          <a:lstStyle>
            <a:lvl1pPr>
              <a:buFont typeface="Arial" pitchFamily="34" charset="0"/>
              <a:buChar char="•"/>
              <a:defRPr sz="2400">
                <a:latin typeface="Calibri" pitchFamily="34" charset="0"/>
              </a:defRPr>
            </a:lvl1pPr>
          </a:lstStyle>
          <a:p>
            <a:endParaRPr lang="en-GB" dirty="0">
              <a:latin typeface="Tahoma" pitchFamily="34" charset="0"/>
            </a:endParaRPr>
          </a:p>
        </p:txBody>
      </p:sp>
    </p:spTree>
    <p:extLst>
      <p:ext uri="{BB962C8B-B14F-4D97-AF65-F5344CB8AC3E}">
        <p14:creationId xmlns:p14="http://schemas.microsoft.com/office/powerpoint/2010/main" val="2634376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tmplLst>
          <p:tmpl lvl="1">
            <p:tnLst>
              <p:par>
                <p:cTn presetID="22" presetClass="entr" presetSubtype="1" fill="hold" nodeType="clickEffect" nodePh="1">
                  <p:stCondLst>
                    <p:cond delay="0"/>
                  </p:stCondLst>
                  <p:endCondLst>
                    <p:cond evt="begin" delay="0"/>
                  </p:endCondLst>
                  <p:iterate type="lt">
                    <p:tmPct val="100000"/>
                  </p:iterate>
                  <p:childTnLst>
                    <p:set>
                      <p:cBhvr>
                        <p:cTn dur="1" fill="hold">
                          <p:stCondLst>
                            <p:cond delay="0"/>
                          </p:stCondLst>
                        </p:cTn>
                        <p:tgtEl>
                          <p:spTgt spid="6"/>
                        </p:tgtEl>
                        <p:attrNameLst>
                          <p:attrName>style.visibility</p:attrName>
                        </p:attrNameLst>
                      </p:cBhvr>
                      <p:to>
                        <p:strVal val="visible"/>
                      </p:to>
                    </p:set>
                    <p:animEffect transition="in" filter="wipe(up)">
                      <p:cBhvr>
                        <p:cTn dur="75"/>
                        <p:tgtEl>
                          <p:spTgt spid="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r>
              <a:rPr lang="fr-BE"/>
              <a:t>Formation à l'exercice du mandat au CPPT - Année 1 - 09/2008</a:t>
            </a:r>
          </a:p>
        </p:txBody>
      </p:sp>
      <p:sp>
        <p:nvSpPr>
          <p:cNvPr id="9" name="Espace réservé du numéro de diapositive 8"/>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17114352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58160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r>
              <a:rPr lang="fr-FR">
                <a:solidFill>
                  <a:prstClr val="black">
                    <a:tint val="75000"/>
                  </a:prstClr>
                </a:solidFill>
              </a:rPr>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69590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60000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7" name="Espace réservé du numéro de diapositive 6"/>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833277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9" name="Espace réservé du numéro de diapositive 8"/>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49878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5" name="Espace réservé du numéro de diapositive 4"/>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91099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45060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7" name="Espace réservé du numéro de diapositive 6"/>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918845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7" name="Espace réservé du numéro de diapositive 6"/>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27234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826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r>
              <a:rPr lang="fr-BE"/>
              <a:t>Formation à l'exercice du mandat au CPPT - Année 1 - 09/2008</a:t>
            </a:r>
          </a:p>
        </p:txBody>
      </p:sp>
      <p:sp>
        <p:nvSpPr>
          <p:cNvPr id="5" name="Espace réservé du numéro de diapositive 4"/>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2661815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rPr>
              <a:t>Formation à l'exercice du mandat au CPPT - Année 1 - 09/2008</a:t>
            </a:r>
          </a:p>
        </p:txBody>
      </p:sp>
      <p:sp>
        <p:nvSpPr>
          <p:cNvPr id="6" name="Espace réservé du numéro de diapositive 5"/>
          <p:cNvSpPr>
            <a:spLocks noGrp="1"/>
          </p:cNvSpPr>
          <p:nvPr>
            <p:ph type="sldNum" sz="quarter" idx="12"/>
          </p:nvPr>
        </p:nvSpPr>
        <p:spPr/>
        <p:txBody>
          <a:body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03175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11188" y="990600"/>
            <a:ext cx="8097837" cy="1143000"/>
          </a:xfrm>
        </p:spPr>
        <p:txBody>
          <a:bodyPr/>
          <a:lstStyle/>
          <a:p>
            <a:r>
              <a:rPr lang="fr-FR"/>
              <a:t>Cliquez pour modifier le style du titre</a:t>
            </a:r>
          </a:p>
        </p:txBody>
      </p:sp>
      <p:sp>
        <p:nvSpPr>
          <p:cNvPr id="3" name="Espace réservé du tableau 2"/>
          <p:cNvSpPr>
            <a:spLocks noGrp="1"/>
          </p:cNvSpPr>
          <p:nvPr>
            <p:ph type="tbl" idx="1"/>
          </p:nvPr>
        </p:nvSpPr>
        <p:spPr>
          <a:xfrm>
            <a:off x="611188" y="2286000"/>
            <a:ext cx="8097837" cy="3810000"/>
          </a:xfrm>
        </p:spPr>
        <p:txBody>
          <a:bodyPr>
            <a:normAutofit/>
          </a:bodyPr>
          <a:lstStyle/>
          <a:p>
            <a:pPr lvl="0"/>
            <a:endParaRPr lang="fr-FR" noProof="0"/>
          </a:p>
        </p:txBody>
      </p:sp>
    </p:spTree>
    <p:extLst>
      <p:ext uri="{BB962C8B-B14F-4D97-AF65-F5344CB8AC3E}">
        <p14:creationId xmlns:p14="http://schemas.microsoft.com/office/powerpoint/2010/main" val="1656823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261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40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r>
              <a:rPr lang="fr-BE"/>
              <a:t>Formation à l'exercice du mandat au CPPT - Année 1 - 09/2008</a:t>
            </a:r>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110476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a:t>Formation à l'exercice du mandat au CPPT - Année 1 - 09/2008</a:t>
            </a:r>
          </a:p>
        </p:txBody>
      </p:sp>
      <p:sp>
        <p:nvSpPr>
          <p:cNvPr id="7" name="Espace réservé du numéro de diapositive 6"/>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361938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a:t>Formation à l'exercice du mandat au CPPT - Année 1 - 09/2008</a:t>
            </a:r>
          </a:p>
        </p:txBody>
      </p:sp>
      <p:sp>
        <p:nvSpPr>
          <p:cNvPr id="7" name="Espace réservé du numéro de diapositive 6"/>
          <p:cNvSpPr>
            <a:spLocks noGrp="1"/>
          </p:cNvSpPr>
          <p:nvPr>
            <p:ph type="sldNum" sz="quarter" idx="12"/>
          </p:nvPr>
        </p:nvSpPr>
        <p:spPr/>
        <p:txBody>
          <a:bodyPr/>
          <a:lstStyle/>
          <a:p>
            <a:fld id="{D352CCEA-2241-445B-9667-32D446F58EB7}" type="slidenum">
              <a:rPr lang="fr-BE" smtClean="0"/>
              <a:t>‹N°›</a:t>
            </a:fld>
            <a:endParaRPr lang="fr-BE"/>
          </a:p>
        </p:txBody>
      </p:sp>
    </p:spTree>
    <p:extLst>
      <p:ext uri="{BB962C8B-B14F-4D97-AF65-F5344CB8AC3E}">
        <p14:creationId xmlns:p14="http://schemas.microsoft.com/office/powerpoint/2010/main" val="346667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image" Target="../media/image2.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image" Target="../media/image1.jpg"/><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1.jp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3.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25000" t="91000" r="39000" b="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a:t>Formation à l'exercice du mandat au CPPT - Année 1 - 09/2008</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2CCEA-2241-445B-9667-32D446F58EB7}" type="slidenum">
              <a:rPr lang="fr-BE" smtClean="0"/>
              <a:t>‹N°›</a:t>
            </a:fld>
            <a:endParaRPr lang="fr-BE"/>
          </a:p>
        </p:txBody>
      </p:sp>
    </p:spTree>
    <p:extLst>
      <p:ext uri="{BB962C8B-B14F-4D97-AF65-F5344CB8AC3E}">
        <p14:creationId xmlns:p14="http://schemas.microsoft.com/office/powerpoint/2010/main" val="24341207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54" r:id="rId12"/>
    <p:sldLayoutId id="2147483855" r:id="rId13"/>
    <p:sldLayoutId id="2147483856" r:id="rId14"/>
    <p:sldLayoutId id="214748385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lum/>
          </a:blip>
          <a:srcRect/>
          <a:stretch>
            <a:fillRect l="25000" t="91000" r="39000" b="1000"/>
          </a:stretch>
        </a:blipFill>
        <a:effectLst/>
      </p:bgPr>
    </p:bg>
    <p:spTree>
      <p:nvGrpSpPr>
        <p:cNvPr id="1" name=""/>
        <p:cNvGrpSpPr/>
        <p:nvPr/>
      </p:nvGrpSpPr>
      <p:grpSpPr>
        <a:xfrm>
          <a:off x="0" y="0"/>
          <a:ext cx="0" cy="0"/>
          <a:chOff x="0" y="0"/>
          <a:chExt cx="0" cy="0"/>
        </a:xfrm>
      </p:grpSpPr>
      <p:grpSp>
        <p:nvGrpSpPr>
          <p:cNvPr id="2" name="Groep 14">
            <a:extLst>
              <a:ext uri="{FF2B5EF4-FFF2-40B4-BE49-F238E27FC236}">
                <a16:creationId xmlns:a16="http://schemas.microsoft.com/office/drawing/2014/main" id="{3952426C-A647-4E2B-8076-AA50FEA25311}"/>
              </a:ext>
            </a:extLst>
          </p:cNvPr>
          <p:cNvGrpSpPr/>
          <p:nvPr userDrawn="1"/>
        </p:nvGrpSpPr>
        <p:grpSpPr>
          <a:xfrm>
            <a:off x="-1" y="6276511"/>
            <a:ext cx="8100000" cy="206375"/>
            <a:chOff x="0" y="0"/>
            <a:chExt cx="6331292" cy="206375"/>
          </a:xfrm>
        </p:grpSpPr>
        <p:sp>
          <p:nvSpPr>
            <p:cNvPr id="3" name="Rechthoek 15">
              <a:extLst>
                <a:ext uri="{FF2B5EF4-FFF2-40B4-BE49-F238E27FC236}">
                  <a16:creationId xmlns:a16="http://schemas.microsoft.com/office/drawing/2014/main" id="{9D763FF2-E6CE-45F2-97E0-87831383E92A}"/>
                </a:ext>
              </a:extLst>
            </p:cNvPr>
            <p:cNvSpPr/>
            <p:nvPr/>
          </p:nvSpPr>
          <p:spPr>
            <a:xfrm>
              <a:off x="0" y="0"/>
              <a:ext cx="4110824" cy="206375"/>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white"/>
                </a:solidFill>
              </a:endParaRPr>
            </a:p>
          </p:txBody>
        </p:sp>
        <p:sp>
          <p:nvSpPr>
            <p:cNvPr id="4" name="Rechthoek 16">
              <a:extLst>
                <a:ext uri="{FF2B5EF4-FFF2-40B4-BE49-F238E27FC236}">
                  <a16:creationId xmlns:a16="http://schemas.microsoft.com/office/drawing/2014/main" id="{6E4E386B-5474-4199-95BF-F13E2BA10950}"/>
                </a:ext>
              </a:extLst>
            </p:cNvPr>
            <p:cNvSpPr/>
            <p:nvPr/>
          </p:nvSpPr>
          <p:spPr>
            <a:xfrm>
              <a:off x="4165042" y="0"/>
              <a:ext cx="582930"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5" name="Rechthoek 17">
              <a:extLst>
                <a:ext uri="{FF2B5EF4-FFF2-40B4-BE49-F238E27FC236}">
                  <a16:creationId xmlns:a16="http://schemas.microsoft.com/office/drawing/2014/main" id="{8C9FF013-1E5E-45A8-A9F2-F941DF105034}"/>
                </a:ext>
              </a:extLst>
            </p:cNvPr>
            <p:cNvSpPr/>
            <p:nvPr/>
          </p:nvSpPr>
          <p:spPr>
            <a:xfrm>
              <a:off x="4803112" y="0"/>
              <a:ext cx="384175"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6" name="Rechthoek 18">
              <a:extLst>
                <a:ext uri="{FF2B5EF4-FFF2-40B4-BE49-F238E27FC236}">
                  <a16:creationId xmlns:a16="http://schemas.microsoft.com/office/drawing/2014/main" id="{D4E261D7-28DF-494C-B5AE-9818845E54A2}"/>
                </a:ext>
              </a:extLst>
            </p:cNvPr>
            <p:cNvSpPr/>
            <p:nvPr/>
          </p:nvSpPr>
          <p:spPr>
            <a:xfrm>
              <a:off x="5245239" y="0"/>
              <a:ext cx="326867" cy="206375"/>
            </a:xfrm>
            <a:prstGeom prst="rect">
              <a:avLst/>
            </a:prstGeom>
            <a:solidFill>
              <a:srgbClr val="00807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7" name="Rechthoek 19">
              <a:extLst>
                <a:ext uri="{FF2B5EF4-FFF2-40B4-BE49-F238E27FC236}">
                  <a16:creationId xmlns:a16="http://schemas.microsoft.com/office/drawing/2014/main" id="{ACA44B3A-00BA-45E9-9D55-FAE3761B1540}"/>
                </a:ext>
              </a:extLst>
            </p:cNvPr>
            <p:cNvSpPr/>
            <p:nvPr/>
          </p:nvSpPr>
          <p:spPr>
            <a:xfrm>
              <a:off x="5632101" y="0"/>
              <a:ext cx="231112"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dirty="0">
                <a:solidFill>
                  <a:prstClr val="black"/>
                </a:solidFill>
                <a:latin typeface="Times New Roman" charset="0"/>
              </a:endParaRPr>
            </a:p>
          </p:txBody>
        </p:sp>
        <p:sp>
          <p:nvSpPr>
            <p:cNvPr id="8" name="Rechthoek 20">
              <a:extLst>
                <a:ext uri="{FF2B5EF4-FFF2-40B4-BE49-F238E27FC236}">
                  <a16:creationId xmlns:a16="http://schemas.microsoft.com/office/drawing/2014/main" id="{DA4EE6EC-B751-4413-8E03-D72E97F59AA3}"/>
                </a:ext>
              </a:extLst>
            </p:cNvPr>
            <p:cNvSpPr/>
            <p:nvPr/>
          </p:nvSpPr>
          <p:spPr>
            <a:xfrm>
              <a:off x="5933551" y="0"/>
              <a:ext cx="145702"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9" name="Rechthoek 21">
              <a:extLst>
                <a:ext uri="{FF2B5EF4-FFF2-40B4-BE49-F238E27FC236}">
                  <a16:creationId xmlns:a16="http://schemas.microsoft.com/office/drawing/2014/main" id="{271DE35E-C1B3-420E-B4B8-2A5C146F0152}"/>
                </a:ext>
              </a:extLst>
            </p:cNvPr>
            <p:cNvSpPr/>
            <p:nvPr/>
          </p:nvSpPr>
          <p:spPr>
            <a:xfrm>
              <a:off x="6149591" y="0"/>
              <a:ext cx="75363"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sp>
          <p:nvSpPr>
            <p:cNvPr id="10" name="Rechthoek 22">
              <a:extLst>
                <a:ext uri="{FF2B5EF4-FFF2-40B4-BE49-F238E27FC236}">
                  <a16:creationId xmlns:a16="http://schemas.microsoft.com/office/drawing/2014/main" id="{612D9A5B-DD79-4CEE-9C2D-BA31FD737814}"/>
                </a:ext>
              </a:extLst>
            </p:cNvPr>
            <p:cNvSpPr/>
            <p:nvPr/>
          </p:nvSpPr>
          <p:spPr>
            <a:xfrm>
              <a:off x="6295292" y="0"/>
              <a:ext cx="36000" cy="206375"/>
            </a:xfrm>
            <a:prstGeom prst="rect">
              <a:avLst/>
            </a:prstGeom>
            <a:solidFill>
              <a:srgbClr val="00807B"/>
            </a:solidFill>
            <a:ln w="12700" cap="flat" cmpd="sng" algn="ctr">
              <a:solidFill>
                <a:srgbClr val="00807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sz="2400">
                <a:solidFill>
                  <a:prstClr val="black"/>
                </a:solidFill>
                <a:latin typeface="Times New Roman" charset="0"/>
              </a:endParaRPr>
            </a:p>
          </p:txBody>
        </p:sp>
      </p:grpSp>
      <p:pic>
        <p:nvPicPr>
          <p:cNvPr id="11" name="Afbeelding 23">
            <a:extLst>
              <a:ext uri="{FF2B5EF4-FFF2-40B4-BE49-F238E27FC236}">
                <a16:creationId xmlns:a16="http://schemas.microsoft.com/office/drawing/2014/main" id="{31CE167C-C9B9-4BE3-9B60-6E9AFE127381}"/>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298414" y="5952487"/>
            <a:ext cx="640816" cy="854421"/>
          </a:xfrm>
          <a:prstGeom prst="rect">
            <a:avLst/>
          </a:prstGeom>
        </p:spPr>
      </p:pic>
    </p:spTree>
    <p:extLst>
      <p:ext uri="{BB962C8B-B14F-4D97-AF65-F5344CB8AC3E}">
        <p14:creationId xmlns:p14="http://schemas.microsoft.com/office/powerpoint/2010/main" val="143570320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25000" t="91000" r="39000" b="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a:solidFill>
                  <a:prstClr val="black">
                    <a:tint val="75000"/>
                  </a:prstClr>
                </a:solidFill>
              </a:rPr>
              <a:t>Formation à l'exercice du mandat au CPPT - Année 1 - 09/2008</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2CCEA-2241-445B-9667-32D446F58EB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89666757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2" r:id="rId13"/>
    <p:sldLayoutId id="214748387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mustapha.azzizi@acv-csc.b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subTitle" idx="1"/>
          </p:nvPr>
        </p:nvSpPr>
        <p:spPr>
          <a:xfrm>
            <a:off x="1187422" y="2564904"/>
            <a:ext cx="6400800" cy="3408784"/>
          </a:xfrm>
        </p:spPr>
        <p:txBody>
          <a:bodyPr/>
          <a:lstStyle/>
          <a:p>
            <a:pPr marL="63500" eaLnBrk="1" hangingPunct="1"/>
            <a:r>
              <a:rPr lang="fr-BE" sz="2800" b="1" dirty="0">
                <a:solidFill>
                  <a:schemeClr val="tx1"/>
                </a:solidFill>
                <a:latin typeface="Arial" pitchFamily="34" charset="0"/>
              </a:rPr>
              <a:t>Le CPPT :</a:t>
            </a:r>
          </a:p>
          <a:p>
            <a:pPr marL="63500" eaLnBrk="1" hangingPunct="1"/>
            <a:br>
              <a:rPr lang="fr-BE" sz="2800" b="1" dirty="0">
                <a:solidFill>
                  <a:schemeClr val="tx1"/>
                </a:solidFill>
                <a:latin typeface="Arial" pitchFamily="34" charset="0"/>
              </a:rPr>
            </a:br>
            <a:r>
              <a:rPr lang="fr-BE" sz="2800" b="1" dirty="0">
                <a:solidFill>
                  <a:schemeClr val="tx1"/>
                </a:solidFill>
                <a:latin typeface="Arial" pitchFamily="34" charset="0"/>
              </a:rPr>
              <a:t>Missions et fonctionnement</a:t>
            </a:r>
          </a:p>
          <a:p>
            <a:pPr marL="63500" eaLnBrk="1" hangingPunct="1"/>
            <a:endParaRPr lang="fr-BE" sz="2800" b="1" dirty="0">
              <a:solidFill>
                <a:schemeClr val="tx1"/>
              </a:solidFill>
              <a:latin typeface="Arial" pitchFamily="34" charset="0"/>
            </a:endParaRPr>
          </a:p>
          <a:p>
            <a:pPr marL="63500" eaLnBrk="1" hangingPunct="1"/>
            <a:r>
              <a:rPr lang="fr-FR" dirty="0">
                <a:solidFill>
                  <a:schemeClr val="tx1"/>
                </a:solidFill>
                <a:latin typeface="Arial" pitchFamily="34" charset="0"/>
              </a:rPr>
              <a:t>CSC Bruxelles</a:t>
            </a:r>
            <a:r>
              <a:rPr lang="fr-FR">
                <a:solidFill>
                  <a:schemeClr val="tx1"/>
                </a:solidFill>
                <a:latin typeface="Arial" pitchFamily="34" charset="0"/>
              </a:rPr>
              <a:t>, décembre </a:t>
            </a:r>
            <a:r>
              <a:rPr lang="fr-FR" dirty="0">
                <a:solidFill>
                  <a:schemeClr val="tx1"/>
                </a:solidFill>
                <a:latin typeface="Arial" pitchFamily="34" charset="0"/>
              </a:rPr>
              <a:t>2020</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1</a:t>
            </a:fld>
            <a:endParaRPr lang="fr-BE"/>
          </a:p>
        </p:txBody>
      </p:sp>
    </p:spTree>
  </p:cSld>
  <p:clrMapOvr>
    <a:masterClrMapping/>
  </p:clrMapOvr>
  <p:transition advClick="0" advTm="1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bien-être au travail n’est pas</a:t>
            </a:r>
          </a:p>
        </p:txBody>
      </p:sp>
      <p:sp>
        <p:nvSpPr>
          <p:cNvPr id="5" name="Espace réservé du numéro de diapositive 4"/>
          <p:cNvSpPr>
            <a:spLocks noGrp="1"/>
          </p:cNvSpPr>
          <p:nvPr>
            <p:ph type="sldNum" sz="quarter" idx="12"/>
          </p:nvPr>
        </p:nvSpPr>
        <p:spPr/>
        <p:txBody>
          <a:bodyPr/>
          <a:lstStyle/>
          <a:p>
            <a:fld id="{D352CCEA-2241-445B-9667-32D446F58EB7}" type="slidenum">
              <a:rPr lang="fr-BE" smtClean="0"/>
              <a:t>10</a:t>
            </a:fld>
            <a:endParaRPr lang="fr-B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47260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83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bien-être au travail n’est pas</a:t>
            </a:r>
          </a:p>
        </p:txBody>
      </p:sp>
      <p:sp>
        <p:nvSpPr>
          <p:cNvPr id="5" name="Espace réservé du numéro de diapositive 4"/>
          <p:cNvSpPr>
            <a:spLocks noGrp="1"/>
          </p:cNvSpPr>
          <p:nvPr>
            <p:ph type="sldNum" sz="quarter" idx="12"/>
          </p:nvPr>
        </p:nvSpPr>
        <p:spPr/>
        <p:txBody>
          <a:bodyPr/>
          <a:lstStyle/>
          <a:p>
            <a:fld id="{D352CCEA-2241-445B-9667-32D446F58EB7}" type="slidenum">
              <a:rPr lang="fr-BE" smtClean="0"/>
              <a:t>11</a:t>
            </a:fld>
            <a:endParaRPr lang="fr-BE"/>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3708" y="1417638"/>
            <a:ext cx="5256583" cy="439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04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bien-être au travail n’est pas</a:t>
            </a:r>
          </a:p>
        </p:txBody>
      </p:sp>
      <p:sp>
        <p:nvSpPr>
          <p:cNvPr id="5" name="Espace réservé du numéro de diapositive 4"/>
          <p:cNvSpPr>
            <a:spLocks noGrp="1"/>
          </p:cNvSpPr>
          <p:nvPr>
            <p:ph type="sldNum" sz="quarter" idx="12"/>
          </p:nvPr>
        </p:nvSpPr>
        <p:spPr/>
        <p:txBody>
          <a:bodyPr/>
          <a:lstStyle/>
          <a:p>
            <a:fld id="{D352CCEA-2241-445B-9667-32D446F58EB7}" type="slidenum">
              <a:rPr lang="fr-BE" smtClean="0"/>
              <a:t>12</a:t>
            </a:fld>
            <a:endParaRPr lang="fr-BE"/>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583264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90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L’entreprise n’est pas un jardin Zen</a:t>
            </a:r>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13</a:t>
            </a:fld>
            <a:endParaRPr lang="fr-BE"/>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00" r="10000"/>
          <a:stretch/>
        </p:blipFill>
        <p:spPr bwMode="auto">
          <a:xfrm>
            <a:off x="1475656" y="1232756"/>
            <a:ext cx="583264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46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descr="Petits confettis"/>
          <p:cNvSpPr>
            <a:spLocks noGrp="1" noChangeArrowheads="1"/>
          </p:cNvSpPr>
          <p:nvPr>
            <p:ph type="title"/>
          </p:nvPr>
        </p:nvSpPr>
        <p:spPr/>
        <p:txBody>
          <a:bodyPr>
            <a:normAutofit fontScale="90000"/>
          </a:bodyPr>
          <a:lstStyle/>
          <a:p>
            <a:pPr eaLnBrk="1" fontAlgn="auto" hangingPunct="1">
              <a:spcAft>
                <a:spcPts val="0"/>
              </a:spcAft>
              <a:defRPr/>
            </a:pPr>
            <a:r>
              <a:rPr lang="fr-BE" dirty="0"/>
              <a:t>Le CPPT est avant tout : un enjeu de sécurité et de santé</a:t>
            </a:r>
            <a:endParaRPr lang="en-GB" dirty="0"/>
          </a:p>
        </p:txBody>
      </p:sp>
      <p:sp>
        <p:nvSpPr>
          <p:cNvPr id="20485" name="Rectangle 3"/>
          <p:cNvSpPr>
            <a:spLocks noGrp="1" noChangeArrowheads="1"/>
          </p:cNvSpPr>
          <p:nvPr>
            <p:ph idx="1"/>
          </p:nvPr>
        </p:nvSpPr>
        <p:spPr/>
        <p:txBody>
          <a:bodyPr>
            <a:normAutofit lnSpcReduction="10000"/>
          </a:bodyPr>
          <a:lstStyle/>
          <a:p>
            <a:pPr eaLnBrk="1" fontAlgn="auto" hangingPunct="1">
              <a:spcAft>
                <a:spcPts val="0"/>
              </a:spcAft>
              <a:buFont typeface="Wingdings 2"/>
              <a:buChar char=""/>
              <a:defRPr/>
            </a:pPr>
            <a:r>
              <a:rPr lang="fr-FR" dirty="0">
                <a:cs typeface="Times New Roman" pitchFamily="18" charset="0"/>
              </a:rPr>
              <a:t>Démocratiser l’entreprise, c’est aussi avoir son mot à dire sur l’amélioration des conditions de travail.</a:t>
            </a:r>
          </a:p>
          <a:p>
            <a:pPr eaLnBrk="1" fontAlgn="auto" hangingPunct="1">
              <a:spcAft>
                <a:spcPts val="0"/>
              </a:spcAft>
              <a:buFont typeface="Wingdings 2"/>
              <a:buChar char=""/>
              <a:defRPr/>
            </a:pPr>
            <a:r>
              <a:rPr lang="fr-FR" dirty="0">
                <a:cs typeface="Times New Roman" pitchFamily="18" charset="0"/>
              </a:rPr>
              <a:t>Cela demande de mieux prendre en charge au quotidien la santé et la sécurité au travail et l’environnement.</a:t>
            </a:r>
            <a:r>
              <a:rPr lang="en-GB" dirty="0"/>
              <a:t> </a:t>
            </a:r>
          </a:p>
          <a:p>
            <a:pPr eaLnBrk="1" fontAlgn="auto" hangingPunct="1">
              <a:spcAft>
                <a:spcPts val="0"/>
              </a:spcAft>
              <a:buFont typeface="Wingdings 2"/>
              <a:buChar char=""/>
              <a:defRPr/>
            </a:pPr>
            <a:r>
              <a:rPr lang="fr-FR" dirty="0">
                <a:cs typeface="Courier New" pitchFamily="49" charset="0"/>
              </a:rPr>
              <a:t>Les enjeux de santé et de sécurité concernent toute l’équipe syndicale, </a:t>
            </a:r>
            <a:r>
              <a:rPr lang="fr-FR" dirty="0" err="1">
                <a:cs typeface="Courier New" pitchFamily="49" charset="0"/>
              </a:rPr>
              <a:t>tou</a:t>
            </a:r>
            <a:r>
              <a:rPr lang="fr-FR" dirty="0">
                <a:cs typeface="Courier New" pitchFamily="49" charset="0"/>
              </a:rPr>
              <a:t>-</a:t>
            </a:r>
            <a:r>
              <a:rPr lang="fr-FR" dirty="0" err="1">
                <a:cs typeface="Courier New" pitchFamily="49" charset="0"/>
              </a:rPr>
              <a:t>te-s</a:t>
            </a:r>
            <a:r>
              <a:rPr lang="fr-FR" dirty="0">
                <a:cs typeface="Courier New" pitchFamily="49" charset="0"/>
              </a:rPr>
              <a:t> les délégué-e-s, pas seulement les délégué-e-s au CPPT.</a:t>
            </a:r>
            <a:endParaRPr lang="en-GB"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14</a:t>
            </a:fld>
            <a:endParaRPr lang="fr-BE"/>
          </a:p>
        </p:txBody>
      </p:sp>
    </p:spTree>
    <p:extLst>
      <p:ext uri="{BB962C8B-B14F-4D97-AF65-F5344CB8AC3E}">
        <p14:creationId xmlns:p14="http://schemas.microsoft.com/office/powerpoint/2010/main" val="224906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descr="Petits confettis"/>
          <p:cNvSpPr>
            <a:spLocks noGrp="1" noChangeArrowheads="1"/>
          </p:cNvSpPr>
          <p:nvPr>
            <p:ph type="title"/>
          </p:nvPr>
        </p:nvSpPr>
        <p:spPr/>
        <p:txBody>
          <a:bodyPr>
            <a:normAutofit fontScale="90000"/>
          </a:bodyPr>
          <a:lstStyle/>
          <a:p>
            <a:pPr eaLnBrk="1" fontAlgn="auto" hangingPunct="1">
              <a:spcAft>
                <a:spcPts val="0"/>
              </a:spcAft>
              <a:defRPr/>
            </a:pPr>
            <a:r>
              <a:rPr lang="fr-FR"/>
              <a:t>Impact du travail sur la santé</a:t>
            </a:r>
            <a:br>
              <a:rPr lang="fr-FR"/>
            </a:br>
            <a:endParaRPr lang="en-GB"/>
          </a:p>
        </p:txBody>
      </p:sp>
      <p:pic>
        <p:nvPicPr>
          <p:cNvPr id="16387" name="Picture 3"/>
          <p:cNvPicPr>
            <a:picLocks noChangeAspect="1" noChangeArrowheads="1"/>
          </p:cNvPicPr>
          <p:nvPr/>
        </p:nvPicPr>
        <p:blipFill>
          <a:blip r:embed="rId3" cstate="print"/>
          <a:srcRect t="10974" r="1213" b="2600"/>
          <a:stretch>
            <a:fillRect/>
          </a:stretch>
        </p:blipFill>
        <p:spPr bwMode="auto">
          <a:xfrm>
            <a:off x="2963010" y="1104900"/>
            <a:ext cx="5410200" cy="4648200"/>
          </a:xfrm>
          <a:prstGeom prst="rect">
            <a:avLst/>
          </a:prstGeom>
          <a:noFill/>
          <a:ln w="9525">
            <a:noFill/>
            <a:miter lim="800000"/>
            <a:headEnd/>
            <a:tailEnd/>
          </a:ln>
        </p:spPr>
      </p:pic>
      <p:sp>
        <p:nvSpPr>
          <p:cNvPr id="16388" name="Rectangle 4"/>
          <p:cNvSpPr>
            <a:spLocks noChangeArrowheads="1"/>
          </p:cNvSpPr>
          <p:nvPr/>
        </p:nvSpPr>
        <p:spPr bwMode="auto">
          <a:xfrm>
            <a:off x="611188" y="2286000"/>
            <a:ext cx="2360612" cy="3810000"/>
          </a:xfrm>
          <a:prstGeom prst="rect">
            <a:avLst/>
          </a:prstGeom>
          <a:noFill/>
          <a:ln w="9525">
            <a:noFill/>
            <a:miter lim="800000"/>
            <a:headEnd/>
            <a:tailEnd/>
          </a:ln>
        </p:spPr>
        <p:txBody>
          <a:bodyPr/>
          <a:lstStyle/>
          <a:p>
            <a:pPr>
              <a:lnSpc>
                <a:spcPct val="110000"/>
              </a:lnSpc>
              <a:spcBef>
                <a:spcPct val="30000"/>
              </a:spcBef>
              <a:buFont typeface="Wingdings" pitchFamily="2" charset="2"/>
              <a:buNone/>
            </a:pPr>
            <a:r>
              <a:rPr lang="fr-BE" sz="2000" b="1" dirty="0"/>
              <a:t>Travailleurs signalant chacun des symptômes, UE (%)</a:t>
            </a:r>
            <a:endParaRPr lang="fr-BE" sz="2000" dirty="0"/>
          </a:p>
          <a:p>
            <a:pPr>
              <a:lnSpc>
                <a:spcPct val="110000"/>
              </a:lnSpc>
              <a:spcBef>
                <a:spcPct val="30000"/>
              </a:spcBef>
              <a:buFont typeface="Wingdings" pitchFamily="2" charset="2"/>
              <a:buBlip>
                <a:blip r:embed="rId4"/>
              </a:buBlip>
            </a:pPr>
            <a:endParaRPr lang="fr-BE" sz="2000"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15</a:t>
            </a:fld>
            <a:endParaRPr lang="fr-BE"/>
          </a:p>
        </p:txBody>
      </p:sp>
    </p:spTree>
    <p:extLst>
      <p:ext uri="{BB962C8B-B14F-4D97-AF65-F5344CB8AC3E}">
        <p14:creationId xmlns:p14="http://schemas.microsoft.com/office/powerpoint/2010/main" val="4007011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trips(downRight)">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wipe(up)">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731" y="-184509"/>
            <a:ext cx="6447501" cy="660727"/>
          </a:xfrm>
        </p:spPr>
        <p:txBody>
          <a:bodyPr>
            <a:normAutofit/>
          </a:bodyPr>
          <a:lstStyle/>
          <a:p>
            <a:r>
              <a:rPr lang="fr-BE" sz="2800" b="1" dirty="0">
                <a:effectLst/>
              </a:rPr>
              <a:t>Conditions de travail en Belgique</a:t>
            </a:r>
            <a:endParaRPr lang="en-US" sz="2800" b="1" dirty="0">
              <a:effectLst/>
            </a:endParaRPr>
          </a:p>
        </p:txBody>
      </p:sp>
      <p:sp>
        <p:nvSpPr>
          <p:cNvPr id="3" name="Espace réservé du contenu 2"/>
          <p:cNvSpPr>
            <a:spLocks noGrp="1"/>
          </p:cNvSpPr>
          <p:nvPr>
            <p:ph idx="1"/>
          </p:nvPr>
        </p:nvSpPr>
        <p:spPr>
          <a:xfrm>
            <a:off x="0" y="403541"/>
            <a:ext cx="8460432" cy="6025487"/>
          </a:xfrm>
        </p:spPr>
        <p:txBody>
          <a:bodyPr>
            <a:normAutofit lnSpcReduction="10000"/>
          </a:bodyPr>
          <a:lstStyle/>
          <a:p>
            <a:r>
              <a:rPr lang="fr-BE" sz="2600" dirty="0"/>
              <a:t>Le travail a un effet négatif sur la santé pour 18% des femmes et 24% des hommes*.</a:t>
            </a:r>
          </a:p>
          <a:p>
            <a:pPr marL="628650" lvl="2"/>
            <a:r>
              <a:rPr lang="fr-BE" sz="2400" b="1" dirty="0"/>
              <a:t>Troubles mentaux </a:t>
            </a:r>
            <a:r>
              <a:rPr lang="fr-BE" sz="2400" dirty="0"/>
              <a:t>: 1</a:t>
            </a:r>
            <a:r>
              <a:rPr lang="fr-BE" sz="2400" baseline="30000" dirty="0"/>
              <a:t>ère</a:t>
            </a:r>
            <a:r>
              <a:rPr lang="fr-BE" sz="2400" dirty="0"/>
              <a:t> cause d’invalidité (34%).</a:t>
            </a:r>
          </a:p>
          <a:p>
            <a:pPr marL="628650" lvl="2"/>
            <a:r>
              <a:rPr lang="fr-BE" sz="2400" b="1" dirty="0"/>
              <a:t>TMS (Troubles musculosquelettiques): </a:t>
            </a:r>
            <a:r>
              <a:rPr lang="fr-BE" sz="2400" dirty="0"/>
              <a:t>représentent</a:t>
            </a:r>
          </a:p>
          <a:p>
            <a:pPr marL="1085850" lvl="3"/>
            <a:r>
              <a:rPr lang="fr-BE" sz="2000" dirty="0"/>
              <a:t> 63% des dossiers de demande de première indemnisation auprès du Fonds des maladies professionnelles</a:t>
            </a:r>
          </a:p>
          <a:p>
            <a:pPr marL="1085850" lvl="3"/>
            <a:r>
              <a:rPr lang="fr-BE" sz="2000" dirty="0"/>
              <a:t> 28% du total des salariés en invalidité (incapacité de travail ≥ 1 an).</a:t>
            </a:r>
            <a:endParaRPr lang="fr-BE" sz="2000" dirty="0">
              <a:solidFill>
                <a:srgbClr val="FF0000"/>
              </a:solidFill>
            </a:endParaRPr>
          </a:p>
          <a:p>
            <a:pPr marL="628650" lvl="2"/>
            <a:r>
              <a:rPr lang="fr-BE" sz="2400" dirty="0"/>
              <a:t>41% déclarent travailler à un </a:t>
            </a:r>
            <a:r>
              <a:rPr lang="fr-BE" sz="2400" b="1" dirty="0"/>
              <a:t>rythme rapide </a:t>
            </a:r>
            <a:r>
              <a:rPr lang="fr-BE" sz="2400" dirty="0"/>
              <a:t>et </a:t>
            </a:r>
          </a:p>
          <a:p>
            <a:pPr marL="400050" lvl="2" indent="0">
              <a:buNone/>
            </a:pPr>
            <a:r>
              <a:rPr lang="fr-BE" sz="2400" dirty="0"/>
              <a:t>48% dans des </a:t>
            </a:r>
            <a:r>
              <a:rPr lang="fr-BE" sz="2400" b="1" dirty="0"/>
              <a:t>délais serrés </a:t>
            </a:r>
            <a:r>
              <a:rPr lang="fr-BE" sz="2400" dirty="0"/>
              <a:t>pendant au moins la moitié de leur temps de travail.</a:t>
            </a:r>
          </a:p>
          <a:p>
            <a:pPr marL="628650" lvl="2"/>
            <a:r>
              <a:rPr lang="fr-BE" sz="2400" b="1" dirty="0"/>
              <a:t>Stress </a:t>
            </a:r>
            <a:r>
              <a:rPr lang="fr-BE" sz="2400" dirty="0"/>
              <a:t>: 28% des salariés déclarent être </a:t>
            </a:r>
          </a:p>
          <a:p>
            <a:pPr marL="400050" lvl="2" indent="0">
              <a:buNone/>
            </a:pPr>
            <a:r>
              <a:rPr lang="fr-BE" sz="2400" dirty="0"/>
              <a:t>toujours ou la plupart du temps stressés dans leur </a:t>
            </a:r>
          </a:p>
          <a:p>
            <a:pPr marL="400050" lvl="2" indent="0">
              <a:buNone/>
            </a:pPr>
            <a:r>
              <a:rPr lang="fr-BE" sz="2400" dirty="0"/>
              <a:t>travail, 40% parfois stressés. </a:t>
            </a:r>
          </a:p>
          <a:p>
            <a:pPr marL="742950" lvl="2" indent="-342900">
              <a:buFont typeface="Wingdings" panose="05000000000000000000" pitchFamily="2" charset="2"/>
              <a:buChar char="Ø"/>
            </a:pPr>
            <a:r>
              <a:rPr lang="fr-BE" sz="2400" dirty="0"/>
              <a:t>Effets sur la santé: sentiment de fatigue généralisée (35%), troubles du sommeil (21%), angoisse ou dépression (9%).</a:t>
            </a:r>
          </a:p>
          <a:p>
            <a:endParaRPr lang="en-US" dirty="0"/>
          </a:p>
        </p:txBody>
      </p:sp>
      <p:pic>
        <p:nvPicPr>
          <p:cNvPr id="4" name="Image 3"/>
          <p:cNvPicPr>
            <a:picLocks noChangeAspect="1"/>
          </p:cNvPicPr>
          <p:nvPr/>
        </p:nvPicPr>
        <p:blipFill>
          <a:blip r:embed="rId3"/>
          <a:stretch>
            <a:fillRect/>
          </a:stretch>
        </p:blipFill>
        <p:spPr>
          <a:xfrm>
            <a:off x="7452320" y="3789040"/>
            <a:ext cx="1475116" cy="1392244"/>
          </a:xfrm>
          <a:prstGeom prst="rect">
            <a:avLst/>
          </a:prstGeom>
        </p:spPr>
      </p:pic>
      <p:sp>
        <p:nvSpPr>
          <p:cNvPr id="5" name="Espace réservé du numéro de diapositive 4"/>
          <p:cNvSpPr>
            <a:spLocks noGrp="1"/>
          </p:cNvSpPr>
          <p:nvPr>
            <p:ph type="sldNum" sz="quarter" idx="12"/>
          </p:nvPr>
        </p:nvSpPr>
        <p:spPr/>
        <p:txBody>
          <a:bodyPr/>
          <a:lstStyle/>
          <a:p>
            <a:fld id="{D352CCEA-2241-445B-9667-32D446F58EB7}" type="slidenum">
              <a:rPr lang="fr-BE" smtClean="0"/>
              <a:t>16</a:t>
            </a:fld>
            <a:endParaRPr lang="fr-BE"/>
          </a:p>
        </p:txBody>
      </p:sp>
    </p:spTree>
    <p:extLst>
      <p:ext uri="{BB962C8B-B14F-4D97-AF65-F5344CB8AC3E}">
        <p14:creationId xmlns:p14="http://schemas.microsoft.com/office/powerpoint/2010/main" val="344125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14400" y="620713"/>
            <a:ext cx="8229600" cy="1123950"/>
          </a:xfrm>
        </p:spPr>
        <p:txBody>
          <a:bodyPr>
            <a:normAutofit fontScale="90000"/>
          </a:bodyPr>
          <a:lstStyle/>
          <a:p>
            <a:r>
              <a:rPr lang="fr-BE" b="1" dirty="0"/>
              <a:t>Les risques psychosociaux au travail </a:t>
            </a:r>
            <a:br>
              <a:rPr lang="fr-BE" dirty="0"/>
            </a:br>
            <a:endParaRPr lang="fr-BE" dirty="0"/>
          </a:p>
        </p:txBody>
      </p:sp>
      <p:sp>
        <p:nvSpPr>
          <p:cNvPr id="3" name="Espace réservé du contenu 2"/>
          <p:cNvSpPr>
            <a:spLocks noGrp="1"/>
          </p:cNvSpPr>
          <p:nvPr>
            <p:ph idx="4294967295"/>
          </p:nvPr>
        </p:nvSpPr>
        <p:spPr>
          <a:xfrm>
            <a:off x="914400" y="1773238"/>
            <a:ext cx="8229600" cy="4525962"/>
          </a:xfrm>
        </p:spPr>
        <p:txBody>
          <a:bodyPr>
            <a:normAutofit fontScale="62500" lnSpcReduction="20000"/>
          </a:bodyPr>
          <a:lstStyle/>
          <a:p>
            <a:pPr lvl="0"/>
            <a:r>
              <a:rPr lang="fr-BE" dirty="0"/>
              <a:t>1 travailleur belge sur 2 </a:t>
            </a:r>
            <a:r>
              <a:rPr lang="fr-BE" dirty="0">
                <a:solidFill>
                  <a:srgbClr val="FF0000"/>
                </a:solidFill>
              </a:rPr>
              <a:t>(50%) </a:t>
            </a:r>
            <a:r>
              <a:rPr lang="fr-BE" dirty="0"/>
              <a:t>trouve son emploi mentalement trop lourd pour travailler jusqu'à la retraite</a:t>
            </a:r>
          </a:p>
          <a:p>
            <a:pPr lvl="0"/>
            <a:r>
              <a:rPr lang="fr-BE" dirty="0"/>
              <a:t>1 travailleur sur 3 </a:t>
            </a:r>
            <a:r>
              <a:rPr lang="fr-BE" dirty="0">
                <a:solidFill>
                  <a:srgbClr val="FF0000"/>
                </a:solidFill>
              </a:rPr>
              <a:t>(30 %) </a:t>
            </a:r>
            <a:r>
              <a:rPr lang="fr-BE" dirty="0"/>
              <a:t>affirme que son emploi est physiquement trop éprouvant pour continuer à travailler jusqu’à l’âge légal de la pension. </a:t>
            </a:r>
          </a:p>
          <a:p>
            <a:pPr lvl="0"/>
            <a:r>
              <a:rPr lang="fr-BE" dirty="0"/>
              <a:t>1 travailleur sur 4 </a:t>
            </a:r>
            <a:r>
              <a:rPr lang="fr-BE" dirty="0">
                <a:solidFill>
                  <a:srgbClr val="FF0000"/>
                </a:solidFill>
              </a:rPr>
              <a:t>(28 %) </a:t>
            </a:r>
            <a:r>
              <a:rPr lang="fr-BE" dirty="0"/>
              <a:t>indique que son environnement de travail (ex. le bruit, la lumière ou la température) ne lui permet pas de travailler jusqu’à l’âge légal de la pension.</a:t>
            </a:r>
          </a:p>
          <a:p>
            <a:pPr lvl="0"/>
            <a:r>
              <a:rPr lang="fr-BE" dirty="0"/>
              <a:t>En 2017, plus de </a:t>
            </a:r>
            <a:r>
              <a:rPr lang="fr-BE" b="1" dirty="0"/>
              <a:t>140 000 Belges </a:t>
            </a:r>
            <a:r>
              <a:rPr lang="fr-BE" dirty="0"/>
              <a:t>étaient absents de leur travail en raison d'un burn-out, soit une augmentation de 39 % en cinq ans	</a:t>
            </a:r>
          </a:p>
          <a:p>
            <a:pPr lvl="0"/>
            <a:r>
              <a:rPr lang="fr-BE" dirty="0"/>
              <a:t>28% Stress	</a:t>
            </a:r>
          </a:p>
          <a:p>
            <a:pPr lvl="0"/>
            <a:r>
              <a:rPr lang="fr-BE" dirty="0"/>
              <a:t>13% Violences verbales	</a:t>
            </a:r>
          </a:p>
          <a:p>
            <a:pPr lvl="0"/>
            <a:r>
              <a:rPr lang="fr-BE" dirty="0"/>
              <a:t>7% Menaces ou des comportements humiliants	</a:t>
            </a:r>
          </a:p>
          <a:p>
            <a:pPr lvl="0"/>
            <a:r>
              <a:rPr lang="fr-BE" dirty="0"/>
              <a:t>9% Intimidation et harcèlement moral	</a:t>
            </a:r>
          </a:p>
          <a:p>
            <a:pPr lvl="0"/>
            <a:r>
              <a:rPr lang="fr-BE" dirty="0"/>
              <a:t>3% Violences physiques</a:t>
            </a:r>
          </a:p>
        </p:txBody>
      </p:sp>
    </p:spTree>
    <p:extLst>
      <p:ext uri="{BB962C8B-B14F-4D97-AF65-F5344CB8AC3E}">
        <p14:creationId xmlns:p14="http://schemas.microsoft.com/office/powerpoint/2010/main" val="33771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14400" y="692150"/>
            <a:ext cx="8229600" cy="1143000"/>
          </a:xfrm>
        </p:spPr>
        <p:txBody>
          <a:bodyPr>
            <a:normAutofit/>
          </a:bodyPr>
          <a:lstStyle/>
          <a:p>
            <a:pPr marL="0" indent="0"/>
            <a:r>
              <a:rPr lang="fr-BE" sz="4000" b="1" dirty="0"/>
              <a:t>Accidents de travail</a:t>
            </a:r>
          </a:p>
        </p:txBody>
      </p:sp>
      <p:sp>
        <p:nvSpPr>
          <p:cNvPr id="3" name="Espace réservé du contenu 2"/>
          <p:cNvSpPr>
            <a:spLocks noGrp="1"/>
          </p:cNvSpPr>
          <p:nvPr>
            <p:ph idx="4294967295"/>
          </p:nvPr>
        </p:nvSpPr>
        <p:spPr>
          <a:xfrm>
            <a:off x="914400" y="1844675"/>
            <a:ext cx="8229600" cy="4525963"/>
          </a:xfrm>
        </p:spPr>
        <p:txBody>
          <a:bodyPr>
            <a:normAutofit/>
          </a:bodyPr>
          <a:lstStyle/>
          <a:p>
            <a:r>
              <a:rPr lang="fr-BE" dirty="0"/>
              <a:t>En 2018 :</a:t>
            </a:r>
          </a:p>
          <a:p>
            <a:pPr lvl="1"/>
            <a:r>
              <a:rPr lang="fr-BE" dirty="0"/>
              <a:t>168.462 </a:t>
            </a:r>
            <a:r>
              <a:rPr lang="fr-BE" b="1" dirty="0"/>
              <a:t>accidents</a:t>
            </a:r>
            <a:r>
              <a:rPr lang="fr-BE" dirty="0"/>
              <a:t> du </a:t>
            </a:r>
            <a:r>
              <a:rPr lang="fr-BE" b="1" dirty="0"/>
              <a:t>travail</a:t>
            </a:r>
            <a:r>
              <a:rPr lang="fr-BE" dirty="0"/>
              <a:t> ont été déclarés en </a:t>
            </a:r>
            <a:r>
              <a:rPr lang="fr-BE" b="1" dirty="0"/>
              <a:t>Belgique</a:t>
            </a:r>
            <a:r>
              <a:rPr lang="fr-BE" dirty="0"/>
              <a:t> en 2018</a:t>
            </a:r>
          </a:p>
          <a:p>
            <a:pPr lvl="1"/>
            <a:r>
              <a:rPr lang="fr-BE" dirty="0"/>
              <a:t>134 accidents mortels survenus au travail.</a:t>
            </a:r>
          </a:p>
          <a:p>
            <a:endParaRPr lang="fr-BE" dirty="0"/>
          </a:p>
          <a:p>
            <a:endParaRPr lang="fr-BE" dirty="0"/>
          </a:p>
        </p:txBody>
      </p:sp>
    </p:spTree>
    <p:extLst>
      <p:ext uri="{BB962C8B-B14F-4D97-AF65-F5344CB8AC3E}">
        <p14:creationId xmlns:p14="http://schemas.microsoft.com/office/powerpoint/2010/main" val="1167467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55576" y="188640"/>
            <a:ext cx="8229600" cy="1143000"/>
          </a:xfrm>
        </p:spPr>
        <p:txBody>
          <a:bodyPr>
            <a:normAutofit/>
          </a:bodyPr>
          <a:lstStyle/>
          <a:p>
            <a:pPr marL="0" indent="0"/>
            <a:r>
              <a:rPr lang="fr-BE" sz="4000" b="1" dirty="0"/>
              <a:t>Maladies professionnelles</a:t>
            </a:r>
            <a:endParaRPr lang="fr-BE" sz="4000" dirty="0"/>
          </a:p>
        </p:txBody>
      </p:sp>
      <p:sp>
        <p:nvSpPr>
          <p:cNvPr id="3" name="Espace réservé du contenu 2"/>
          <p:cNvSpPr>
            <a:spLocks noGrp="1"/>
          </p:cNvSpPr>
          <p:nvPr>
            <p:ph idx="4294967295"/>
          </p:nvPr>
        </p:nvSpPr>
        <p:spPr>
          <a:xfrm>
            <a:off x="914400" y="1331640"/>
            <a:ext cx="8229600" cy="4525963"/>
          </a:xfrm>
        </p:spPr>
        <p:txBody>
          <a:bodyPr>
            <a:normAutofit fontScale="77500" lnSpcReduction="20000"/>
          </a:bodyPr>
          <a:lstStyle/>
          <a:p>
            <a:pPr marL="0" indent="0">
              <a:buNone/>
            </a:pPr>
            <a:r>
              <a:rPr lang="fr-BE" sz="2800" dirty="0"/>
              <a:t>En 2017: </a:t>
            </a:r>
          </a:p>
          <a:p>
            <a:r>
              <a:rPr lang="fr-BE" sz="2800" dirty="0"/>
              <a:t>9 087 Belges ont introduit une demande de reconnaissance</a:t>
            </a:r>
          </a:p>
          <a:p>
            <a:r>
              <a:rPr lang="fr-BE" sz="2800" dirty="0"/>
              <a:t>Le top 10 des maladies professionnelles</a:t>
            </a:r>
          </a:p>
          <a:p>
            <a:pPr marL="400050" lvl="1" indent="0">
              <a:buNone/>
            </a:pPr>
            <a:r>
              <a:rPr lang="fr-BE" sz="2400" dirty="0"/>
              <a:t>1. Tendinite</a:t>
            </a:r>
          </a:p>
          <a:p>
            <a:pPr marL="400050" lvl="1" indent="0">
              <a:buNone/>
            </a:pPr>
            <a:r>
              <a:rPr lang="fr-BE" sz="2400" dirty="0"/>
              <a:t>2. Atteinte de la fonction nerveuse due à la pression (canal carpien)</a:t>
            </a:r>
          </a:p>
          <a:p>
            <a:pPr marL="400050" lvl="1" indent="0">
              <a:buNone/>
            </a:pPr>
            <a:r>
              <a:rPr lang="fr-BE" sz="2400" dirty="0"/>
              <a:t>3. Sciatique, hernie et arthrose dues à la manutention ou à des vibrations mécaniques</a:t>
            </a:r>
          </a:p>
          <a:p>
            <a:pPr marL="400050" lvl="1" indent="0">
              <a:buNone/>
            </a:pPr>
            <a:r>
              <a:rPr lang="fr-BE" sz="2400" dirty="0"/>
              <a:t>4. Affections des os et des articulations.</a:t>
            </a:r>
          </a:p>
          <a:p>
            <a:pPr marL="400050" lvl="1" indent="0">
              <a:buNone/>
            </a:pPr>
            <a:r>
              <a:rPr lang="fr-BE" sz="2400" dirty="0"/>
              <a:t>5. Hypoacousie ou surdité dues au bruit</a:t>
            </a:r>
          </a:p>
          <a:p>
            <a:pPr marL="400050" lvl="1" indent="0">
              <a:buNone/>
            </a:pPr>
            <a:r>
              <a:rPr lang="fr-BE" sz="2400" dirty="0"/>
              <a:t>6. Dermatites et dermatoses dues à l’environnement de travail</a:t>
            </a:r>
          </a:p>
          <a:p>
            <a:pPr marL="400050" lvl="1" indent="0">
              <a:buNone/>
            </a:pPr>
            <a:r>
              <a:rPr lang="fr-BE" sz="2400" dirty="0"/>
              <a:t>7. Affections des os et des articulations des membres supérieurs dues à des vibrations mécaniques</a:t>
            </a:r>
          </a:p>
          <a:p>
            <a:pPr marL="400050" lvl="1" indent="0">
              <a:buNone/>
            </a:pPr>
            <a:r>
              <a:rPr lang="fr-BE" sz="2400" dirty="0"/>
              <a:t>8. Mésothéliome dû à l'amiante</a:t>
            </a:r>
          </a:p>
          <a:p>
            <a:pPr marL="400050" lvl="1" indent="0">
              <a:buNone/>
            </a:pPr>
            <a:r>
              <a:rPr lang="fr-BE" sz="2400" dirty="0"/>
              <a:t>9. Tuberculose chez les professions impliquant un contact social</a:t>
            </a:r>
          </a:p>
          <a:p>
            <a:pPr marL="400050" lvl="1" indent="0">
              <a:buNone/>
            </a:pPr>
            <a:r>
              <a:rPr lang="fr-BE" sz="2400" dirty="0"/>
              <a:t>10. Affections bénignes de la plèvre dues à l'amiante</a:t>
            </a:r>
          </a:p>
          <a:p>
            <a:pPr marL="0" indent="0">
              <a:buNone/>
            </a:pPr>
            <a:endParaRPr lang="fr-BE" sz="2800" dirty="0"/>
          </a:p>
          <a:p>
            <a:pPr marL="0" indent="0">
              <a:buNone/>
            </a:pPr>
            <a:endParaRPr lang="fr-BE" sz="2800" dirty="0"/>
          </a:p>
          <a:p>
            <a:pPr marL="0" indent="0">
              <a:buNone/>
            </a:pPr>
            <a:endParaRPr lang="fr-BE" sz="2800" dirty="0"/>
          </a:p>
          <a:p>
            <a:pPr marL="0" indent="0">
              <a:buNone/>
            </a:pPr>
            <a:endParaRPr lang="fr-BE" sz="2800" dirty="0"/>
          </a:p>
        </p:txBody>
      </p:sp>
    </p:spTree>
    <p:extLst>
      <p:ext uri="{BB962C8B-B14F-4D97-AF65-F5344CB8AC3E}">
        <p14:creationId xmlns:p14="http://schemas.microsoft.com/office/powerpoint/2010/main" val="380433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Petits confettis"/>
          <p:cNvSpPr>
            <a:spLocks noGrp="1" noChangeArrowheads="1"/>
          </p:cNvSpPr>
          <p:nvPr>
            <p:ph type="title"/>
          </p:nvPr>
        </p:nvSpPr>
        <p:spPr>
          <a:xfrm>
            <a:off x="685800" y="533400"/>
            <a:ext cx="7772400" cy="685800"/>
          </a:xfrm>
          <a:ln>
            <a:solidFill>
              <a:schemeClr val="accent3">
                <a:lumMod val="50000"/>
              </a:schemeClr>
            </a:solidFill>
          </a:ln>
        </p:spPr>
        <p:txBody>
          <a:bodyPr>
            <a:normAutofit fontScale="90000"/>
          </a:bodyPr>
          <a:lstStyle/>
          <a:p>
            <a:pPr eaLnBrk="1" fontAlgn="auto" hangingPunct="1">
              <a:spcAft>
                <a:spcPts val="0"/>
              </a:spcAft>
              <a:defRPr/>
            </a:pPr>
            <a:r>
              <a:rPr lang="fr-BE" dirty="0">
                <a:solidFill>
                  <a:schemeClr val="tx1"/>
                </a:solidFill>
              </a:rPr>
              <a:t>objectifs</a:t>
            </a:r>
            <a:endParaRPr lang="fr-FR" dirty="0">
              <a:solidFill>
                <a:schemeClr val="tx1"/>
              </a:solidFill>
            </a:endParaRPr>
          </a:p>
        </p:txBody>
      </p:sp>
      <p:sp>
        <p:nvSpPr>
          <p:cNvPr id="12291" name="Rectangle 3"/>
          <p:cNvSpPr>
            <a:spLocks noGrp="1" noChangeArrowheads="1"/>
          </p:cNvSpPr>
          <p:nvPr>
            <p:ph idx="1"/>
          </p:nvPr>
        </p:nvSpPr>
        <p:spPr>
          <a:xfrm>
            <a:off x="685800" y="1524000"/>
            <a:ext cx="7772400" cy="4114800"/>
          </a:xfrm>
        </p:spPr>
        <p:txBody>
          <a:bodyPr/>
          <a:lstStyle/>
          <a:p>
            <a:pPr eaLnBrk="1" hangingPunct="1"/>
            <a:r>
              <a:rPr lang="fr-BE" sz="2000" dirty="0">
                <a:latin typeface="Arial" pitchFamily="34" charset="0"/>
              </a:rPr>
              <a:t>Maitriser les règles du fonctionnement du CPPT pour préparer la 1</a:t>
            </a:r>
            <a:r>
              <a:rPr lang="fr-BE" sz="2000" baseline="30000" dirty="0">
                <a:latin typeface="Arial" pitchFamily="34" charset="0"/>
              </a:rPr>
              <a:t>ère</a:t>
            </a:r>
            <a:r>
              <a:rPr lang="fr-BE" sz="2000" dirty="0">
                <a:latin typeface="Arial" pitchFamily="34" charset="0"/>
              </a:rPr>
              <a:t> réunion</a:t>
            </a:r>
          </a:p>
          <a:p>
            <a:pPr eaLnBrk="1" hangingPunct="1"/>
            <a:r>
              <a:rPr lang="fr-FR" sz="2000" dirty="0">
                <a:latin typeface="Arial" pitchFamily="34" charset="0"/>
              </a:rPr>
              <a:t>Avoir quelques repères pour l’exercice du mandat</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solidFill>
                  <a:prstClr val="black">
                    <a:tint val="75000"/>
                  </a:prstClr>
                </a:solidFill>
              </a:rPr>
              <a:pPr/>
              <a:t>2</a:t>
            </a:fld>
            <a:endParaRPr lang="fr-BE">
              <a:solidFill>
                <a:prstClr val="black">
                  <a:tint val="75000"/>
                </a:prstClr>
              </a:solidFill>
            </a:endParaRPr>
          </a:p>
        </p:txBody>
      </p:sp>
    </p:spTree>
    <p:extLst>
      <p:ext uri="{BB962C8B-B14F-4D97-AF65-F5344CB8AC3E}">
        <p14:creationId xmlns:p14="http://schemas.microsoft.com/office/powerpoint/2010/main" val="182834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Petits confettis"/>
          <p:cNvSpPr>
            <a:spLocks noGrp="1" noChangeArrowheads="1"/>
          </p:cNvSpPr>
          <p:nvPr>
            <p:ph type="ctrTitle"/>
          </p:nvPr>
        </p:nvSpPr>
        <p:spPr/>
        <p:txBody>
          <a:bodyPr lIns="18000" rIns="18000"/>
          <a:lstStyle/>
          <a:p>
            <a:pPr eaLnBrk="1" fontAlgn="auto" hangingPunct="1">
              <a:spcAft>
                <a:spcPts val="0"/>
              </a:spcAft>
              <a:defRPr/>
            </a:pPr>
            <a:r>
              <a:rPr lang="fr-FR" dirty="0"/>
              <a:t>Le comité pour la prévention et la protection au travail</a:t>
            </a:r>
            <a:endParaRPr lang="en-GB" dirty="0"/>
          </a:p>
        </p:txBody>
      </p:sp>
      <p:sp>
        <p:nvSpPr>
          <p:cNvPr id="24581" name="Rectangle 3"/>
          <p:cNvSpPr>
            <a:spLocks noGrp="1" noChangeArrowheads="1"/>
          </p:cNvSpPr>
          <p:nvPr>
            <p:ph type="subTitle" idx="1"/>
          </p:nvPr>
        </p:nvSpPr>
        <p:spPr/>
        <p:txBody>
          <a:bodyPr>
            <a:normAutofit/>
          </a:bodyPr>
          <a:lstStyle/>
          <a:p>
            <a:pPr eaLnBrk="1" fontAlgn="auto" hangingPunct="1">
              <a:spcAft>
                <a:spcPts val="0"/>
              </a:spcAft>
              <a:buFont typeface="Wingdings 2"/>
              <a:buNone/>
              <a:defRPr/>
            </a:pPr>
            <a:r>
              <a:rPr lang="fr-FR" sz="4000" dirty="0">
                <a:solidFill>
                  <a:srgbClr val="00B050"/>
                </a:solidFill>
              </a:rPr>
              <a:t>Principales missions et compétences</a:t>
            </a:r>
            <a:endParaRPr lang="en-GB" sz="4000" dirty="0">
              <a:solidFill>
                <a:srgbClr val="00B050"/>
              </a:solidFill>
            </a:endParaRP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20</a:t>
            </a:fld>
            <a:endParaRPr lang="fr-BE"/>
          </a:p>
        </p:txBody>
      </p:sp>
    </p:spTree>
    <p:extLst>
      <p:ext uri="{BB962C8B-B14F-4D97-AF65-F5344CB8AC3E}">
        <p14:creationId xmlns:p14="http://schemas.microsoft.com/office/powerpoint/2010/main" val="68812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descr="Petits confettis"/>
          <p:cNvSpPr>
            <a:spLocks noGrp="1"/>
          </p:cNvSpPr>
          <p:nvPr>
            <p:ph type="title"/>
          </p:nvPr>
        </p:nvSpPr>
        <p:spPr>
          <a:xfrm>
            <a:off x="427038" y="795"/>
            <a:ext cx="8229600" cy="1143000"/>
          </a:xfrm>
        </p:spPr>
        <p:txBody>
          <a:bodyPr/>
          <a:lstStyle/>
          <a:p>
            <a:pPr eaLnBrk="1" fontAlgn="auto" hangingPunct="1">
              <a:spcAft>
                <a:spcPts val="0"/>
              </a:spcAft>
              <a:defRPr/>
            </a:pPr>
            <a:r>
              <a:rPr lang="fr-BE" dirty="0"/>
              <a:t>LE BIEN ETRE AU TRAVAIL</a:t>
            </a:r>
          </a:p>
        </p:txBody>
      </p:sp>
      <p:sp>
        <p:nvSpPr>
          <p:cNvPr id="33795" name="Espace réservé du contenu 2"/>
          <p:cNvSpPr>
            <a:spLocks noGrp="1"/>
          </p:cNvSpPr>
          <p:nvPr>
            <p:ph idx="1"/>
          </p:nvPr>
        </p:nvSpPr>
        <p:spPr>
          <a:xfrm>
            <a:off x="264319" y="1033287"/>
            <a:ext cx="8686800" cy="517525"/>
          </a:xfrm>
        </p:spPr>
        <p:txBody>
          <a:bodyPr/>
          <a:lstStyle/>
          <a:p>
            <a:pPr eaLnBrk="1" hangingPunct="1"/>
            <a:r>
              <a:rPr lang="fr-BE" sz="2000" dirty="0"/>
              <a:t>C’est … 1. </a:t>
            </a:r>
            <a:r>
              <a:rPr lang="fr-BE" sz="2000" dirty="0">
                <a:solidFill>
                  <a:srgbClr val="7030A0"/>
                </a:solidFill>
              </a:rPr>
              <a:t>SECURITE</a:t>
            </a:r>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buFont typeface="Wingdings 2" pitchFamily="18" charset="2"/>
              <a:buNone/>
            </a:pPr>
            <a:endParaRPr lang="fr-BE" dirty="0"/>
          </a:p>
        </p:txBody>
      </p:sp>
      <p:sp>
        <p:nvSpPr>
          <p:cNvPr id="5" name="Rectangle 4"/>
          <p:cNvSpPr/>
          <p:nvPr/>
        </p:nvSpPr>
        <p:spPr>
          <a:xfrm>
            <a:off x="422252" y="1543056"/>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143227"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857852"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2860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143227"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85785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ZoneTexte 15"/>
          <p:cNvSpPr txBox="1"/>
          <p:nvPr/>
        </p:nvSpPr>
        <p:spPr>
          <a:xfrm>
            <a:off x="1214414" y="2714620"/>
            <a:ext cx="6786610" cy="2400657"/>
          </a:xfrm>
          <a:prstGeom prst="rect">
            <a:avLst/>
          </a:prstGeom>
          <a:noFill/>
          <a:effectLst>
            <a:outerShdw blurRad="50800" dist="38100" algn="l" rotWithShape="0">
              <a:prstClr val="black">
                <a:alpha val="40000"/>
              </a:prstClr>
            </a:outerShdw>
          </a:effectLst>
          <a:scene3d>
            <a:camera prst="orthographicFront">
              <a:rot lat="2100003" lon="299993" rev="1200000"/>
            </a:camera>
            <a:lightRig rig="threePt" dir="t"/>
          </a:scene3d>
          <a:sp3d>
            <a:bevelT prst="slope"/>
          </a:sp3d>
        </p:spPr>
        <p:txBody>
          <a:bodyPr>
            <a:spAutoFit/>
          </a:bodyPr>
          <a:lstStyle/>
          <a:p>
            <a:pPr>
              <a:defRPr/>
            </a:pPr>
            <a:r>
              <a:rPr lang="fr-BE" sz="15000" dirty="0">
                <a:latin typeface="+mj-lt"/>
              </a:rPr>
              <a:t>C P P T</a:t>
            </a:r>
            <a:endParaRPr lang="en-US" sz="15000" dirty="0">
              <a:latin typeface="+mj-lt"/>
            </a:endParaRPr>
          </a:p>
        </p:txBody>
      </p:sp>
      <p:pic>
        <p:nvPicPr>
          <p:cNvPr id="33803" name="Picture 5" descr="G:\securité1.jpg"/>
          <p:cNvPicPr>
            <a:picLocks noChangeAspect="1" noChangeArrowheads="1"/>
          </p:cNvPicPr>
          <p:nvPr/>
        </p:nvPicPr>
        <p:blipFill>
          <a:blip r:embed="rId3" cstate="print"/>
          <a:srcRect/>
          <a:stretch>
            <a:fillRect/>
          </a:stretch>
        </p:blipFill>
        <p:spPr bwMode="auto">
          <a:xfrm>
            <a:off x="1214414" y="1535299"/>
            <a:ext cx="1922462" cy="2000250"/>
          </a:xfrm>
          <a:prstGeom prst="rect">
            <a:avLst/>
          </a:prstGeom>
          <a:noFill/>
          <a:ln w="9525">
            <a:noFill/>
            <a:miter lim="800000"/>
            <a:headEnd/>
            <a:tailEnd/>
          </a:ln>
        </p:spPr>
      </p:pic>
      <p:sp>
        <p:nvSpPr>
          <p:cNvPr id="33804" name="ZoneTexte 18"/>
          <p:cNvSpPr txBox="1">
            <a:spLocks noChangeArrowheads="1"/>
          </p:cNvSpPr>
          <p:nvPr/>
        </p:nvSpPr>
        <p:spPr bwMode="auto">
          <a:xfrm>
            <a:off x="434952" y="1653564"/>
            <a:ext cx="428625" cy="400050"/>
          </a:xfrm>
          <a:prstGeom prst="rect">
            <a:avLst/>
          </a:prstGeom>
          <a:noFill/>
          <a:ln w="9525">
            <a:noFill/>
            <a:miter lim="800000"/>
            <a:headEnd/>
            <a:tailEnd/>
          </a:ln>
        </p:spPr>
        <p:txBody>
          <a:bodyPr>
            <a:spAutoFit/>
          </a:bodyPr>
          <a:lstStyle/>
          <a:p>
            <a:r>
              <a:rPr lang="fr-BE" sz="2000" dirty="0"/>
              <a:t>1</a:t>
            </a:r>
            <a:endParaRPr lang="en-US"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21</a:t>
            </a:fld>
            <a:endParaRPr lang="fr-BE"/>
          </a:p>
        </p:txBody>
      </p:sp>
      <p:sp>
        <p:nvSpPr>
          <p:cNvPr id="17" name="Rectangle 16">
            <a:extLst>
              <a:ext uri="{FF2B5EF4-FFF2-40B4-BE49-F238E27FC236}">
                <a16:creationId xmlns:a16="http://schemas.microsoft.com/office/drawing/2014/main" id="{E19527D6-38AF-4178-A294-D53335115DF7}"/>
              </a:ext>
            </a:extLst>
          </p:cNvPr>
          <p:cNvSpPr/>
          <p:nvPr/>
        </p:nvSpPr>
        <p:spPr>
          <a:xfrm>
            <a:off x="428602" y="1535299"/>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5413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descr="Petits confettis"/>
          <p:cNvSpPr>
            <a:spLocks noGrp="1"/>
          </p:cNvSpPr>
          <p:nvPr>
            <p:ph type="title"/>
          </p:nvPr>
        </p:nvSpPr>
        <p:spPr>
          <a:xfrm>
            <a:off x="427038" y="795"/>
            <a:ext cx="8229600" cy="1143000"/>
          </a:xfrm>
        </p:spPr>
        <p:txBody>
          <a:bodyPr/>
          <a:lstStyle/>
          <a:p>
            <a:pPr eaLnBrk="1" fontAlgn="auto" hangingPunct="1">
              <a:spcAft>
                <a:spcPts val="0"/>
              </a:spcAft>
              <a:defRPr/>
            </a:pPr>
            <a:r>
              <a:rPr lang="fr-BE" dirty="0"/>
              <a:t>LE BIEN ETRE AU TRAVAIL</a:t>
            </a:r>
          </a:p>
        </p:txBody>
      </p:sp>
      <p:sp>
        <p:nvSpPr>
          <p:cNvPr id="33795" name="Espace réservé du contenu 2"/>
          <p:cNvSpPr>
            <a:spLocks noGrp="1"/>
          </p:cNvSpPr>
          <p:nvPr>
            <p:ph idx="1"/>
          </p:nvPr>
        </p:nvSpPr>
        <p:spPr>
          <a:xfrm>
            <a:off x="264319" y="1033287"/>
            <a:ext cx="8686800" cy="517525"/>
          </a:xfrm>
        </p:spPr>
        <p:txBody>
          <a:bodyPr/>
          <a:lstStyle/>
          <a:p>
            <a:pPr marL="0" indent="0" eaLnBrk="1" hangingPunct="1">
              <a:buNone/>
            </a:pPr>
            <a:endParaRPr lang="fr-BE" sz="2000" dirty="0">
              <a:solidFill>
                <a:srgbClr val="7030A0"/>
              </a:solidFill>
            </a:endParaRPr>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buFont typeface="Wingdings 2" pitchFamily="18" charset="2"/>
              <a:buNone/>
            </a:pPr>
            <a:endParaRPr lang="fr-BE" dirty="0"/>
          </a:p>
        </p:txBody>
      </p:sp>
      <p:sp>
        <p:nvSpPr>
          <p:cNvPr id="5" name="Rectangle 4"/>
          <p:cNvSpPr/>
          <p:nvPr/>
        </p:nvSpPr>
        <p:spPr>
          <a:xfrm>
            <a:off x="422252" y="1543056"/>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143227"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857852"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2860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143227"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85785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ZoneTexte 15"/>
          <p:cNvSpPr txBox="1"/>
          <p:nvPr/>
        </p:nvSpPr>
        <p:spPr>
          <a:xfrm>
            <a:off x="1214414" y="2714620"/>
            <a:ext cx="6786610" cy="2400657"/>
          </a:xfrm>
          <a:prstGeom prst="rect">
            <a:avLst/>
          </a:prstGeom>
          <a:noFill/>
          <a:effectLst>
            <a:outerShdw blurRad="50800" dist="38100" algn="l" rotWithShape="0">
              <a:prstClr val="black">
                <a:alpha val="40000"/>
              </a:prstClr>
            </a:outerShdw>
          </a:effectLst>
          <a:scene3d>
            <a:camera prst="orthographicFront">
              <a:rot lat="2100003" lon="299993" rev="1200000"/>
            </a:camera>
            <a:lightRig rig="threePt" dir="t"/>
          </a:scene3d>
          <a:sp3d>
            <a:bevelT prst="slope"/>
          </a:sp3d>
        </p:spPr>
        <p:txBody>
          <a:bodyPr>
            <a:spAutoFit/>
          </a:bodyPr>
          <a:lstStyle/>
          <a:p>
            <a:pPr>
              <a:defRPr/>
            </a:pPr>
            <a:r>
              <a:rPr lang="fr-BE" sz="15000" dirty="0">
                <a:latin typeface="+mj-lt"/>
              </a:rPr>
              <a:t>C P P T</a:t>
            </a:r>
            <a:endParaRPr lang="en-US" sz="15000" dirty="0">
              <a:latin typeface="+mj-lt"/>
            </a:endParaRPr>
          </a:p>
        </p:txBody>
      </p:sp>
      <p:pic>
        <p:nvPicPr>
          <p:cNvPr id="33803" name="Picture 5" descr="G:\securité1.jpg"/>
          <p:cNvPicPr>
            <a:picLocks noChangeAspect="1" noChangeArrowheads="1"/>
          </p:cNvPicPr>
          <p:nvPr/>
        </p:nvPicPr>
        <p:blipFill>
          <a:blip r:embed="rId3" cstate="print"/>
          <a:srcRect/>
          <a:stretch>
            <a:fillRect/>
          </a:stretch>
        </p:blipFill>
        <p:spPr bwMode="auto">
          <a:xfrm>
            <a:off x="1214414" y="1537375"/>
            <a:ext cx="1892300" cy="2000250"/>
          </a:xfrm>
          <a:prstGeom prst="rect">
            <a:avLst/>
          </a:prstGeom>
          <a:noFill/>
          <a:ln w="9525">
            <a:noFill/>
            <a:miter lim="800000"/>
            <a:headEnd/>
            <a:tailEnd/>
          </a:ln>
        </p:spPr>
      </p:pic>
      <p:sp>
        <p:nvSpPr>
          <p:cNvPr id="33804" name="ZoneTexte 18"/>
          <p:cNvSpPr txBox="1">
            <a:spLocks noChangeArrowheads="1"/>
          </p:cNvSpPr>
          <p:nvPr/>
        </p:nvSpPr>
        <p:spPr bwMode="auto">
          <a:xfrm>
            <a:off x="434952" y="1653564"/>
            <a:ext cx="428625" cy="400050"/>
          </a:xfrm>
          <a:prstGeom prst="rect">
            <a:avLst/>
          </a:prstGeom>
          <a:noFill/>
          <a:ln w="9525">
            <a:noFill/>
            <a:miter lim="800000"/>
            <a:headEnd/>
            <a:tailEnd/>
          </a:ln>
        </p:spPr>
        <p:txBody>
          <a:bodyPr>
            <a:spAutoFit/>
          </a:bodyPr>
          <a:lstStyle/>
          <a:p>
            <a:r>
              <a:rPr lang="fr-BE" sz="2000" dirty="0"/>
              <a:t>1</a:t>
            </a:r>
            <a:endParaRPr lang="en-US"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22</a:t>
            </a:fld>
            <a:endParaRPr lang="fr-BE"/>
          </a:p>
        </p:txBody>
      </p:sp>
      <p:sp>
        <p:nvSpPr>
          <p:cNvPr id="17" name="Rectangle 16">
            <a:extLst>
              <a:ext uri="{FF2B5EF4-FFF2-40B4-BE49-F238E27FC236}">
                <a16:creationId xmlns:a16="http://schemas.microsoft.com/office/drawing/2014/main" id="{E19527D6-38AF-4178-A294-D53335115DF7}"/>
              </a:ext>
            </a:extLst>
          </p:cNvPr>
          <p:cNvSpPr/>
          <p:nvPr/>
        </p:nvSpPr>
        <p:spPr>
          <a:xfrm>
            <a:off x="428602" y="1535299"/>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Espace réservé du contenu 2">
            <a:extLst>
              <a:ext uri="{FF2B5EF4-FFF2-40B4-BE49-F238E27FC236}">
                <a16:creationId xmlns:a16="http://schemas.microsoft.com/office/drawing/2014/main" id="{1DADB9EB-2FAC-422B-A0A0-F294A89239B5}"/>
              </a:ext>
            </a:extLst>
          </p:cNvPr>
          <p:cNvSpPr txBox="1">
            <a:spLocks/>
          </p:cNvSpPr>
          <p:nvPr/>
        </p:nvSpPr>
        <p:spPr>
          <a:xfrm>
            <a:off x="408183" y="944926"/>
            <a:ext cx="8686800" cy="517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2"/>
              <a:buChar char=""/>
              <a:defRPr/>
            </a:pPr>
            <a:r>
              <a:rPr lang="fr-BE" sz="2200" dirty="0"/>
              <a:t>C’est</a:t>
            </a:r>
            <a:r>
              <a:rPr lang="fr-BE" dirty="0"/>
              <a:t> … </a:t>
            </a:r>
            <a:r>
              <a:rPr lang="fr-BE" sz="2200" b="1" dirty="0"/>
              <a:t>1. SECURITE              2. </a:t>
            </a:r>
            <a:r>
              <a:rPr lang="fr-BE" sz="2200" b="1" dirty="0">
                <a:solidFill>
                  <a:srgbClr val="7030A0"/>
                </a:solidFill>
              </a:rPr>
              <a:t>SANTE</a:t>
            </a:r>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pitchFamily="18" charset="2"/>
              <a:buNone/>
              <a:defRPr/>
            </a:pPr>
            <a:endParaRPr lang="fr-BE" dirty="0"/>
          </a:p>
        </p:txBody>
      </p:sp>
      <p:pic>
        <p:nvPicPr>
          <p:cNvPr id="3" name="Image 2">
            <a:extLst>
              <a:ext uri="{FF2B5EF4-FFF2-40B4-BE49-F238E27FC236}">
                <a16:creationId xmlns:a16="http://schemas.microsoft.com/office/drawing/2014/main" id="{C9FADCC8-676D-48B7-A506-16742D01485F}"/>
              </a:ext>
            </a:extLst>
          </p:cNvPr>
          <p:cNvPicPr>
            <a:picLocks noChangeAspect="1"/>
          </p:cNvPicPr>
          <p:nvPr/>
        </p:nvPicPr>
        <p:blipFill>
          <a:blip r:embed="rId4"/>
          <a:stretch>
            <a:fillRect/>
          </a:stretch>
        </p:blipFill>
        <p:spPr>
          <a:xfrm>
            <a:off x="3986659" y="1550811"/>
            <a:ext cx="1871193" cy="1984738"/>
          </a:xfrm>
          <a:prstGeom prst="rect">
            <a:avLst/>
          </a:prstGeom>
        </p:spPr>
      </p:pic>
      <p:sp>
        <p:nvSpPr>
          <p:cNvPr id="19" name="ZoneTexte 18">
            <a:extLst>
              <a:ext uri="{FF2B5EF4-FFF2-40B4-BE49-F238E27FC236}">
                <a16:creationId xmlns:a16="http://schemas.microsoft.com/office/drawing/2014/main" id="{00EB8CF1-D400-4357-B8EC-E0460BDEE666}"/>
              </a:ext>
            </a:extLst>
          </p:cNvPr>
          <p:cNvSpPr txBox="1">
            <a:spLocks noChangeArrowheads="1"/>
          </p:cNvSpPr>
          <p:nvPr/>
        </p:nvSpPr>
        <p:spPr bwMode="auto">
          <a:xfrm>
            <a:off x="3304168" y="1566750"/>
            <a:ext cx="428625" cy="400110"/>
          </a:xfrm>
          <a:prstGeom prst="rect">
            <a:avLst/>
          </a:prstGeom>
          <a:noFill/>
          <a:ln w="9525">
            <a:noFill/>
            <a:miter lim="800000"/>
            <a:headEnd/>
            <a:tailEnd/>
          </a:ln>
        </p:spPr>
        <p:txBody>
          <a:bodyPr>
            <a:spAutoFit/>
          </a:bodyPr>
          <a:lstStyle/>
          <a:p>
            <a:r>
              <a:rPr lang="fr-BE" sz="2000" dirty="0"/>
              <a:t>2</a:t>
            </a:r>
            <a:endParaRPr lang="en-US" dirty="0"/>
          </a:p>
        </p:txBody>
      </p:sp>
    </p:spTree>
    <p:extLst>
      <p:ext uri="{BB962C8B-B14F-4D97-AF65-F5344CB8AC3E}">
        <p14:creationId xmlns:p14="http://schemas.microsoft.com/office/powerpoint/2010/main" val="56072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descr="Petits confettis"/>
          <p:cNvSpPr>
            <a:spLocks noGrp="1"/>
          </p:cNvSpPr>
          <p:nvPr>
            <p:ph type="title"/>
          </p:nvPr>
        </p:nvSpPr>
        <p:spPr>
          <a:xfrm>
            <a:off x="401151" y="0"/>
            <a:ext cx="8229600" cy="1143000"/>
          </a:xfrm>
        </p:spPr>
        <p:txBody>
          <a:bodyPr/>
          <a:lstStyle/>
          <a:p>
            <a:pPr eaLnBrk="1" fontAlgn="auto" hangingPunct="1">
              <a:spcAft>
                <a:spcPts val="0"/>
              </a:spcAft>
              <a:defRPr/>
            </a:pPr>
            <a:r>
              <a:rPr lang="fr-BE" dirty="0"/>
              <a:t>LE BIEN ETRE AU TRAVAIL</a:t>
            </a:r>
          </a:p>
        </p:txBody>
      </p:sp>
      <p:sp>
        <p:nvSpPr>
          <p:cNvPr id="33795" name="Espace réservé du contenu 2"/>
          <p:cNvSpPr>
            <a:spLocks noGrp="1"/>
          </p:cNvSpPr>
          <p:nvPr>
            <p:ph idx="1"/>
          </p:nvPr>
        </p:nvSpPr>
        <p:spPr>
          <a:xfrm>
            <a:off x="264319" y="1033287"/>
            <a:ext cx="8686800" cy="517525"/>
          </a:xfrm>
        </p:spPr>
        <p:txBody>
          <a:bodyPr/>
          <a:lstStyle/>
          <a:p>
            <a:pPr marL="0" indent="0" eaLnBrk="1" hangingPunct="1">
              <a:buNone/>
            </a:pPr>
            <a:endParaRPr lang="fr-BE" sz="2000" dirty="0">
              <a:solidFill>
                <a:srgbClr val="7030A0"/>
              </a:solidFill>
            </a:endParaRPr>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buFont typeface="Wingdings 2" pitchFamily="18" charset="2"/>
              <a:buNone/>
            </a:pPr>
            <a:endParaRPr lang="fr-BE" dirty="0"/>
          </a:p>
        </p:txBody>
      </p:sp>
      <p:sp>
        <p:nvSpPr>
          <p:cNvPr id="5" name="Rectangle 4"/>
          <p:cNvSpPr/>
          <p:nvPr/>
        </p:nvSpPr>
        <p:spPr>
          <a:xfrm>
            <a:off x="422252" y="1543056"/>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143227"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857852"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2860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143227"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85785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ZoneTexte 15"/>
          <p:cNvSpPr txBox="1"/>
          <p:nvPr/>
        </p:nvSpPr>
        <p:spPr>
          <a:xfrm>
            <a:off x="1214414" y="2714620"/>
            <a:ext cx="6786610" cy="2400657"/>
          </a:xfrm>
          <a:prstGeom prst="rect">
            <a:avLst/>
          </a:prstGeom>
          <a:noFill/>
          <a:effectLst>
            <a:outerShdw blurRad="50800" dist="38100" algn="l" rotWithShape="0">
              <a:prstClr val="black">
                <a:alpha val="40000"/>
              </a:prstClr>
            </a:outerShdw>
          </a:effectLst>
          <a:scene3d>
            <a:camera prst="orthographicFront">
              <a:rot lat="2100003" lon="299993" rev="1200000"/>
            </a:camera>
            <a:lightRig rig="threePt" dir="t"/>
          </a:scene3d>
          <a:sp3d>
            <a:bevelT prst="slope"/>
          </a:sp3d>
        </p:spPr>
        <p:txBody>
          <a:bodyPr>
            <a:spAutoFit/>
          </a:bodyPr>
          <a:lstStyle/>
          <a:p>
            <a:pPr>
              <a:defRPr/>
            </a:pPr>
            <a:r>
              <a:rPr lang="fr-BE" sz="15000" dirty="0">
                <a:latin typeface="+mj-lt"/>
              </a:rPr>
              <a:t>C P P T</a:t>
            </a:r>
            <a:endParaRPr lang="en-US" sz="15000" dirty="0">
              <a:latin typeface="+mj-lt"/>
            </a:endParaRPr>
          </a:p>
        </p:txBody>
      </p:sp>
      <p:pic>
        <p:nvPicPr>
          <p:cNvPr id="33803" name="Picture 5" descr="G:\securité1.jpg"/>
          <p:cNvPicPr>
            <a:picLocks noChangeAspect="1" noChangeArrowheads="1"/>
          </p:cNvPicPr>
          <p:nvPr/>
        </p:nvPicPr>
        <p:blipFill>
          <a:blip r:embed="rId3" cstate="print"/>
          <a:srcRect/>
          <a:stretch>
            <a:fillRect/>
          </a:stretch>
        </p:blipFill>
        <p:spPr bwMode="auto">
          <a:xfrm>
            <a:off x="1214414" y="1537375"/>
            <a:ext cx="1892300" cy="2000250"/>
          </a:xfrm>
          <a:prstGeom prst="rect">
            <a:avLst/>
          </a:prstGeom>
          <a:noFill/>
          <a:ln w="9525">
            <a:noFill/>
            <a:miter lim="800000"/>
            <a:headEnd/>
            <a:tailEnd/>
          </a:ln>
        </p:spPr>
      </p:pic>
      <p:sp>
        <p:nvSpPr>
          <p:cNvPr id="33804" name="ZoneTexte 18"/>
          <p:cNvSpPr txBox="1">
            <a:spLocks noChangeArrowheads="1"/>
          </p:cNvSpPr>
          <p:nvPr/>
        </p:nvSpPr>
        <p:spPr bwMode="auto">
          <a:xfrm>
            <a:off x="434952" y="1653564"/>
            <a:ext cx="428625" cy="400050"/>
          </a:xfrm>
          <a:prstGeom prst="rect">
            <a:avLst/>
          </a:prstGeom>
          <a:noFill/>
          <a:ln w="9525">
            <a:noFill/>
            <a:miter lim="800000"/>
            <a:headEnd/>
            <a:tailEnd/>
          </a:ln>
        </p:spPr>
        <p:txBody>
          <a:bodyPr>
            <a:spAutoFit/>
          </a:bodyPr>
          <a:lstStyle/>
          <a:p>
            <a:r>
              <a:rPr lang="fr-BE" sz="2000" dirty="0"/>
              <a:t>1</a:t>
            </a:r>
            <a:endParaRPr lang="en-US"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23</a:t>
            </a:fld>
            <a:endParaRPr lang="fr-BE"/>
          </a:p>
        </p:txBody>
      </p:sp>
      <p:sp>
        <p:nvSpPr>
          <p:cNvPr id="17" name="Rectangle 16">
            <a:extLst>
              <a:ext uri="{FF2B5EF4-FFF2-40B4-BE49-F238E27FC236}">
                <a16:creationId xmlns:a16="http://schemas.microsoft.com/office/drawing/2014/main" id="{E19527D6-38AF-4178-A294-D53335115DF7}"/>
              </a:ext>
            </a:extLst>
          </p:cNvPr>
          <p:cNvSpPr/>
          <p:nvPr/>
        </p:nvSpPr>
        <p:spPr>
          <a:xfrm>
            <a:off x="428602" y="1535299"/>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Espace réservé du contenu 2">
            <a:extLst>
              <a:ext uri="{FF2B5EF4-FFF2-40B4-BE49-F238E27FC236}">
                <a16:creationId xmlns:a16="http://schemas.microsoft.com/office/drawing/2014/main" id="{1DADB9EB-2FAC-422B-A0A0-F294A89239B5}"/>
              </a:ext>
            </a:extLst>
          </p:cNvPr>
          <p:cNvSpPr txBox="1">
            <a:spLocks/>
          </p:cNvSpPr>
          <p:nvPr/>
        </p:nvSpPr>
        <p:spPr>
          <a:xfrm>
            <a:off x="408183" y="944926"/>
            <a:ext cx="8686800" cy="517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2"/>
              <a:buChar char=""/>
              <a:defRPr/>
            </a:pPr>
            <a:r>
              <a:rPr lang="fr-BE" sz="2200" dirty="0"/>
              <a:t>C’est</a:t>
            </a:r>
            <a:r>
              <a:rPr lang="fr-BE" dirty="0"/>
              <a:t> … </a:t>
            </a:r>
            <a:r>
              <a:rPr lang="fr-BE" sz="2200" b="1" dirty="0"/>
              <a:t>1. SECURITE              2. </a:t>
            </a:r>
            <a:r>
              <a:rPr lang="fr-BE" sz="2200" b="1" dirty="0">
                <a:solidFill>
                  <a:srgbClr val="7030A0"/>
                </a:solidFill>
              </a:rPr>
              <a:t>SANTE                            3. ERGONOMIE</a:t>
            </a:r>
          </a:p>
          <a:p>
            <a:pPr fontAlgn="auto">
              <a:spcAft>
                <a:spcPts val="0"/>
              </a:spcAft>
              <a:buFont typeface="Wingdings 2"/>
              <a:buChar char=""/>
              <a:defRPr/>
            </a:pPr>
            <a:endParaRPr lang="fr-BE" sz="2200" b="1" dirty="0">
              <a:solidFill>
                <a:srgbClr val="7030A0"/>
              </a:solidFill>
            </a:endParaRPr>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pitchFamily="18" charset="2"/>
              <a:buNone/>
              <a:defRPr/>
            </a:pPr>
            <a:endParaRPr lang="fr-BE" dirty="0"/>
          </a:p>
        </p:txBody>
      </p:sp>
      <p:pic>
        <p:nvPicPr>
          <p:cNvPr id="3" name="Image 2">
            <a:extLst>
              <a:ext uri="{FF2B5EF4-FFF2-40B4-BE49-F238E27FC236}">
                <a16:creationId xmlns:a16="http://schemas.microsoft.com/office/drawing/2014/main" id="{C9FADCC8-676D-48B7-A506-16742D01485F}"/>
              </a:ext>
            </a:extLst>
          </p:cNvPr>
          <p:cNvPicPr>
            <a:picLocks noChangeAspect="1"/>
          </p:cNvPicPr>
          <p:nvPr/>
        </p:nvPicPr>
        <p:blipFill>
          <a:blip r:embed="rId4"/>
          <a:stretch>
            <a:fillRect/>
          </a:stretch>
        </p:blipFill>
        <p:spPr>
          <a:xfrm>
            <a:off x="3986659" y="1556792"/>
            <a:ext cx="1851650" cy="2000250"/>
          </a:xfrm>
          <a:prstGeom prst="rect">
            <a:avLst/>
          </a:prstGeom>
        </p:spPr>
      </p:pic>
      <p:sp>
        <p:nvSpPr>
          <p:cNvPr id="19" name="ZoneTexte 18">
            <a:extLst>
              <a:ext uri="{FF2B5EF4-FFF2-40B4-BE49-F238E27FC236}">
                <a16:creationId xmlns:a16="http://schemas.microsoft.com/office/drawing/2014/main" id="{00EB8CF1-D400-4357-B8EC-E0460BDEE666}"/>
              </a:ext>
            </a:extLst>
          </p:cNvPr>
          <p:cNvSpPr txBox="1">
            <a:spLocks noChangeArrowheads="1"/>
          </p:cNvSpPr>
          <p:nvPr/>
        </p:nvSpPr>
        <p:spPr bwMode="auto">
          <a:xfrm>
            <a:off x="3304168" y="1566750"/>
            <a:ext cx="428625" cy="400110"/>
          </a:xfrm>
          <a:prstGeom prst="rect">
            <a:avLst/>
          </a:prstGeom>
          <a:noFill/>
          <a:ln w="9525">
            <a:noFill/>
            <a:miter lim="800000"/>
            <a:headEnd/>
            <a:tailEnd/>
          </a:ln>
        </p:spPr>
        <p:txBody>
          <a:bodyPr>
            <a:spAutoFit/>
          </a:bodyPr>
          <a:lstStyle/>
          <a:p>
            <a:r>
              <a:rPr lang="fr-BE" sz="2000" dirty="0"/>
              <a:t>2</a:t>
            </a:r>
            <a:endParaRPr lang="en-US" dirty="0"/>
          </a:p>
        </p:txBody>
      </p:sp>
      <p:sp>
        <p:nvSpPr>
          <p:cNvPr id="20" name="ZoneTexte 18">
            <a:extLst>
              <a:ext uri="{FF2B5EF4-FFF2-40B4-BE49-F238E27FC236}">
                <a16:creationId xmlns:a16="http://schemas.microsoft.com/office/drawing/2014/main" id="{DD7615D5-58E5-49FA-BDE1-5963DBBE8CC7}"/>
              </a:ext>
            </a:extLst>
          </p:cNvPr>
          <p:cNvSpPr txBox="1">
            <a:spLocks noChangeArrowheads="1"/>
          </p:cNvSpPr>
          <p:nvPr/>
        </p:nvSpPr>
        <p:spPr bwMode="auto">
          <a:xfrm>
            <a:off x="6018793" y="1550812"/>
            <a:ext cx="428625" cy="400110"/>
          </a:xfrm>
          <a:prstGeom prst="rect">
            <a:avLst/>
          </a:prstGeom>
          <a:noFill/>
          <a:ln w="9525">
            <a:noFill/>
            <a:miter lim="800000"/>
            <a:headEnd/>
            <a:tailEnd/>
          </a:ln>
        </p:spPr>
        <p:txBody>
          <a:bodyPr wrap="square">
            <a:spAutoFit/>
          </a:bodyPr>
          <a:lstStyle/>
          <a:p>
            <a:r>
              <a:rPr lang="fr-BE" sz="2000" dirty="0"/>
              <a:t>3</a:t>
            </a:r>
            <a:endParaRPr lang="en-US" dirty="0"/>
          </a:p>
        </p:txBody>
      </p:sp>
      <p:pic>
        <p:nvPicPr>
          <p:cNvPr id="4" name="Image 3">
            <a:extLst>
              <a:ext uri="{FF2B5EF4-FFF2-40B4-BE49-F238E27FC236}">
                <a16:creationId xmlns:a16="http://schemas.microsoft.com/office/drawing/2014/main" id="{9B684364-2BDC-4985-8A9E-CDBCF7416C36}"/>
              </a:ext>
            </a:extLst>
          </p:cNvPr>
          <p:cNvPicPr>
            <a:picLocks noChangeAspect="1"/>
          </p:cNvPicPr>
          <p:nvPr/>
        </p:nvPicPr>
        <p:blipFill>
          <a:blip r:embed="rId5"/>
          <a:stretch>
            <a:fillRect/>
          </a:stretch>
        </p:blipFill>
        <p:spPr>
          <a:xfrm>
            <a:off x="6611155" y="1550812"/>
            <a:ext cx="1993565" cy="2005758"/>
          </a:xfrm>
          <a:prstGeom prst="rect">
            <a:avLst/>
          </a:prstGeom>
        </p:spPr>
      </p:pic>
    </p:spTree>
    <p:extLst>
      <p:ext uri="{BB962C8B-B14F-4D97-AF65-F5344CB8AC3E}">
        <p14:creationId xmlns:p14="http://schemas.microsoft.com/office/powerpoint/2010/main" val="210553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descr="Petits confettis"/>
          <p:cNvSpPr>
            <a:spLocks noGrp="1"/>
          </p:cNvSpPr>
          <p:nvPr>
            <p:ph type="title"/>
          </p:nvPr>
        </p:nvSpPr>
        <p:spPr>
          <a:xfrm>
            <a:off x="401151" y="0"/>
            <a:ext cx="8229600" cy="1143000"/>
          </a:xfrm>
        </p:spPr>
        <p:txBody>
          <a:bodyPr/>
          <a:lstStyle/>
          <a:p>
            <a:pPr eaLnBrk="1" fontAlgn="auto" hangingPunct="1">
              <a:spcAft>
                <a:spcPts val="0"/>
              </a:spcAft>
              <a:defRPr/>
            </a:pPr>
            <a:r>
              <a:rPr lang="fr-BE" dirty="0"/>
              <a:t>LE BIEN ETRE AU TRAVAIL</a:t>
            </a:r>
          </a:p>
        </p:txBody>
      </p:sp>
      <p:sp>
        <p:nvSpPr>
          <p:cNvPr id="33795" name="Espace réservé du contenu 2"/>
          <p:cNvSpPr>
            <a:spLocks noGrp="1"/>
          </p:cNvSpPr>
          <p:nvPr>
            <p:ph idx="1"/>
          </p:nvPr>
        </p:nvSpPr>
        <p:spPr>
          <a:xfrm>
            <a:off x="264319" y="1033287"/>
            <a:ext cx="8686800" cy="517525"/>
          </a:xfrm>
        </p:spPr>
        <p:txBody>
          <a:bodyPr/>
          <a:lstStyle/>
          <a:p>
            <a:pPr marL="0" indent="0" eaLnBrk="1" hangingPunct="1">
              <a:buNone/>
            </a:pPr>
            <a:endParaRPr lang="fr-BE" sz="2000" dirty="0">
              <a:solidFill>
                <a:srgbClr val="7030A0"/>
              </a:solidFill>
            </a:endParaRPr>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buFont typeface="Wingdings 2" pitchFamily="18" charset="2"/>
              <a:buNone/>
            </a:pPr>
            <a:endParaRPr lang="fr-BE" dirty="0"/>
          </a:p>
        </p:txBody>
      </p:sp>
      <p:sp>
        <p:nvSpPr>
          <p:cNvPr id="5" name="Rectangle 4"/>
          <p:cNvSpPr/>
          <p:nvPr/>
        </p:nvSpPr>
        <p:spPr>
          <a:xfrm>
            <a:off x="422252" y="1543056"/>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143227"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857852"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2860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143227"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85785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ZoneTexte 15"/>
          <p:cNvSpPr txBox="1"/>
          <p:nvPr/>
        </p:nvSpPr>
        <p:spPr>
          <a:xfrm>
            <a:off x="1214414" y="2714620"/>
            <a:ext cx="6786610" cy="2400657"/>
          </a:xfrm>
          <a:prstGeom prst="rect">
            <a:avLst/>
          </a:prstGeom>
          <a:noFill/>
          <a:effectLst>
            <a:outerShdw blurRad="50800" dist="38100" algn="l" rotWithShape="0">
              <a:prstClr val="black">
                <a:alpha val="40000"/>
              </a:prstClr>
            </a:outerShdw>
          </a:effectLst>
          <a:scene3d>
            <a:camera prst="orthographicFront">
              <a:rot lat="2100003" lon="299993" rev="1200000"/>
            </a:camera>
            <a:lightRig rig="threePt" dir="t"/>
          </a:scene3d>
          <a:sp3d>
            <a:bevelT prst="slope"/>
          </a:sp3d>
        </p:spPr>
        <p:txBody>
          <a:bodyPr>
            <a:spAutoFit/>
          </a:bodyPr>
          <a:lstStyle/>
          <a:p>
            <a:pPr>
              <a:defRPr/>
            </a:pPr>
            <a:r>
              <a:rPr lang="fr-BE" sz="15000" dirty="0">
                <a:latin typeface="+mj-lt"/>
              </a:rPr>
              <a:t>C P P T</a:t>
            </a:r>
            <a:endParaRPr lang="en-US" sz="15000" dirty="0">
              <a:latin typeface="+mj-lt"/>
            </a:endParaRPr>
          </a:p>
        </p:txBody>
      </p:sp>
      <p:pic>
        <p:nvPicPr>
          <p:cNvPr id="33803" name="Picture 5" descr="G:\securité1.jpg"/>
          <p:cNvPicPr>
            <a:picLocks noChangeAspect="1" noChangeArrowheads="1"/>
          </p:cNvPicPr>
          <p:nvPr/>
        </p:nvPicPr>
        <p:blipFill>
          <a:blip r:embed="rId3" cstate="print"/>
          <a:srcRect/>
          <a:stretch>
            <a:fillRect/>
          </a:stretch>
        </p:blipFill>
        <p:spPr bwMode="auto">
          <a:xfrm>
            <a:off x="1214414" y="1537375"/>
            <a:ext cx="1892300" cy="2000250"/>
          </a:xfrm>
          <a:prstGeom prst="rect">
            <a:avLst/>
          </a:prstGeom>
          <a:noFill/>
          <a:ln w="9525">
            <a:noFill/>
            <a:miter lim="800000"/>
            <a:headEnd/>
            <a:tailEnd/>
          </a:ln>
        </p:spPr>
      </p:pic>
      <p:sp>
        <p:nvSpPr>
          <p:cNvPr id="33804" name="ZoneTexte 18"/>
          <p:cNvSpPr txBox="1">
            <a:spLocks noChangeArrowheads="1"/>
          </p:cNvSpPr>
          <p:nvPr/>
        </p:nvSpPr>
        <p:spPr bwMode="auto">
          <a:xfrm>
            <a:off x="434952" y="1653564"/>
            <a:ext cx="428625" cy="400050"/>
          </a:xfrm>
          <a:prstGeom prst="rect">
            <a:avLst/>
          </a:prstGeom>
          <a:noFill/>
          <a:ln w="9525">
            <a:noFill/>
            <a:miter lim="800000"/>
            <a:headEnd/>
            <a:tailEnd/>
          </a:ln>
        </p:spPr>
        <p:txBody>
          <a:bodyPr>
            <a:spAutoFit/>
          </a:bodyPr>
          <a:lstStyle/>
          <a:p>
            <a:r>
              <a:rPr lang="fr-BE" sz="2000" dirty="0"/>
              <a:t>1</a:t>
            </a:r>
            <a:endParaRPr lang="en-US"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24</a:t>
            </a:fld>
            <a:endParaRPr lang="fr-BE"/>
          </a:p>
        </p:txBody>
      </p:sp>
      <p:sp>
        <p:nvSpPr>
          <p:cNvPr id="17" name="Rectangle 16">
            <a:extLst>
              <a:ext uri="{FF2B5EF4-FFF2-40B4-BE49-F238E27FC236}">
                <a16:creationId xmlns:a16="http://schemas.microsoft.com/office/drawing/2014/main" id="{E19527D6-38AF-4178-A294-D53335115DF7}"/>
              </a:ext>
            </a:extLst>
          </p:cNvPr>
          <p:cNvSpPr/>
          <p:nvPr/>
        </p:nvSpPr>
        <p:spPr>
          <a:xfrm>
            <a:off x="428602" y="1535299"/>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Espace réservé du contenu 2">
            <a:extLst>
              <a:ext uri="{FF2B5EF4-FFF2-40B4-BE49-F238E27FC236}">
                <a16:creationId xmlns:a16="http://schemas.microsoft.com/office/drawing/2014/main" id="{1DADB9EB-2FAC-422B-A0A0-F294A89239B5}"/>
              </a:ext>
            </a:extLst>
          </p:cNvPr>
          <p:cNvSpPr txBox="1">
            <a:spLocks/>
          </p:cNvSpPr>
          <p:nvPr/>
        </p:nvSpPr>
        <p:spPr>
          <a:xfrm>
            <a:off x="408183" y="944926"/>
            <a:ext cx="8686800" cy="517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2"/>
              <a:buChar char=""/>
              <a:defRPr/>
            </a:pPr>
            <a:r>
              <a:rPr lang="fr-BE" sz="2200" dirty="0"/>
              <a:t>C’est</a:t>
            </a:r>
            <a:r>
              <a:rPr lang="fr-BE" dirty="0"/>
              <a:t> … </a:t>
            </a:r>
            <a:r>
              <a:rPr lang="fr-BE" sz="2200" b="1" dirty="0"/>
              <a:t>1. SECURITE              2. </a:t>
            </a:r>
            <a:r>
              <a:rPr lang="fr-BE" sz="2200" b="1" dirty="0">
                <a:solidFill>
                  <a:srgbClr val="7030A0"/>
                </a:solidFill>
              </a:rPr>
              <a:t>SANTE                            3. ERGONOMIE</a:t>
            </a:r>
          </a:p>
          <a:p>
            <a:pPr fontAlgn="auto">
              <a:spcAft>
                <a:spcPts val="0"/>
              </a:spcAft>
              <a:buFont typeface="Wingdings 2"/>
              <a:buChar char=""/>
              <a:defRPr/>
            </a:pPr>
            <a:endParaRPr lang="fr-BE" sz="2200" b="1" dirty="0">
              <a:solidFill>
                <a:srgbClr val="7030A0"/>
              </a:solidFill>
            </a:endParaRPr>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pitchFamily="18" charset="2"/>
              <a:buNone/>
              <a:defRPr/>
            </a:pPr>
            <a:endParaRPr lang="fr-BE" dirty="0"/>
          </a:p>
        </p:txBody>
      </p:sp>
      <p:pic>
        <p:nvPicPr>
          <p:cNvPr id="3" name="Image 2">
            <a:extLst>
              <a:ext uri="{FF2B5EF4-FFF2-40B4-BE49-F238E27FC236}">
                <a16:creationId xmlns:a16="http://schemas.microsoft.com/office/drawing/2014/main" id="{C9FADCC8-676D-48B7-A506-16742D01485F}"/>
              </a:ext>
            </a:extLst>
          </p:cNvPr>
          <p:cNvPicPr>
            <a:picLocks noChangeAspect="1"/>
          </p:cNvPicPr>
          <p:nvPr/>
        </p:nvPicPr>
        <p:blipFill>
          <a:blip r:embed="rId4"/>
          <a:stretch>
            <a:fillRect/>
          </a:stretch>
        </p:blipFill>
        <p:spPr>
          <a:xfrm>
            <a:off x="4067669" y="1531694"/>
            <a:ext cx="1787387" cy="2002206"/>
          </a:xfrm>
          <a:prstGeom prst="rect">
            <a:avLst/>
          </a:prstGeom>
        </p:spPr>
      </p:pic>
      <p:sp>
        <p:nvSpPr>
          <p:cNvPr id="19" name="ZoneTexte 18">
            <a:extLst>
              <a:ext uri="{FF2B5EF4-FFF2-40B4-BE49-F238E27FC236}">
                <a16:creationId xmlns:a16="http://schemas.microsoft.com/office/drawing/2014/main" id="{00EB8CF1-D400-4357-B8EC-E0460BDEE666}"/>
              </a:ext>
            </a:extLst>
          </p:cNvPr>
          <p:cNvSpPr txBox="1">
            <a:spLocks noChangeArrowheads="1"/>
          </p:cNvSpPr>
          <p:nvPr/>
        </p:nvSpPr>
        <p:spPr bwMode="auto">
          <a:xfrm>
            <a:off x="3304168" y="1566750"/>
            <a:ext cx="428625" cy="400110"/>
          </a:xfrm>
          <a:prstGeom prst="rect">
            <a:avLst/>
          </a:prstGeom>
          <a:noFill/>
          <a:ln w="9525">
            <a:noFill/>
            <a:miter lim="800000"/>
            <a:headEnd/>
            <a:tailEnd/>
          </a:ln>
        </p:spPr>
        <p:txBody>
          <a:bodyPr>
            <a:spAutoFit/>
          </a:bodyPr>
          <a:lstStyle/>
          <a:p>
            <a:r>
              <a:rPr lang="fr-BE" sz="2000" dirty="0"/>
              <a:t>2</a:t>
            </a:r>
            <a:endParaRPr lang="en-US" dirty="0"/>
          </a:p>
        </p:txBody>
      </p:sp>
      <p:sp>
        <p:nvSpPr>
          <p:cNvPr id="20" name="ZoneTexte 18">
            <a:extLst>
              <a:ext uri="{FF2B5EF4-FFF2-40B4-BE49-F238E27FC236}">
                <a16:creationId xmlns:a16="http://schemas.microsoft.com/office/drawing/2014/main" id="{DD7615D5-58E5-49FA-BDE1-5963DBBE8CC7}"/>
              </a:ext>
            </a:extLst>
          </p:cNvPr>
          <p:cNvSpPr txBox="1">
            <a:spLocks noChangeArrowheads="1"/>
          </p:cNvSpPr>
          <p:nvPr/>
        </p:nvSpPr>
        <p:spPr bwMode="auto">
          <a:xfrm>
            <a:off x="6018793" y="1550812"/>
            <a:ext cx="428625" cy="400110"/>
          </a:xfrm>
          <a:prstGeom prst="rect">
            <a:avLst/>
          </a:prstGeom>
          <a:noFill/>
          <a:ln w="9525">
            <a:noFill/>
            <a:miter lim="800000"/>
            <a:headEnd/>
            <a:tailEnd/>
          </a:ln>
        </p:spPr>
        <p:txBody>
          <a:bodyPr wrap="square">
            <a:spAutoFit/>
          </a:bodyPr>
          <a:lstStyle/>
          <a:p>
            <a:r>
              <a:rPr lang="fr-BE" sz="2000" dirty="0"/>
              <a:t>3</a:t>
            </a:r>
            <a:endParaRPr lang="en-US" dirty="0"/>
          </a:p>
        </p:txBody>
      </p:sp>
      <p:pic>
        <p:nvPicPr>
          <p:cNvPr id="4" name="Image 3">
            <a:extLst>
              <a:ext uri="{FF2B5EF4-FFF2-40B4-BE49-F238E27FC236}">
                <a16:creationId xmlns:a16="http://schemas.microsoft.com/office/drawing/2014/main" id="{9B684364-2BDC-4985-8A9E-CDBCF7416C36}"/>
              </a:ext>
            </a:extLst>
          </p:cNvPr>
          <p:cNvPicPr>
            <a:picLocks noChangeAspect="1"/>
          </p:cNvPicPr>
          <p:nvPr/>
        </p:nvPicPr>
        <p:blipFill>
          <a:blip r:embed="rId5"/>
          <a:stretch>
            <a:fillRect/>
          </a:stretch>
        </p:blipFill>
        <p:spPr>
          <a:xfrm>
            <a:off x="6611155" y="1550812"/>
            <a:ext cx="1993565" cy="2005758"/>
          </a:xfrm>
          <a:prstGeom prst="rect">
            <a:avLst/>
          </a:prstGeom>
        </p:spPr>
      </p:pic>
      <p:pic>
        <p:nvPicPr>
          <p:cNvPr id="6" name="Image 5">
            <a:extLst>
              <a:ext uri="{FF2B5EF4-FFF2-40B4-BE49-F238E27FC236}">
                <a16:creationId xmlns:a16="http://schemas.microsoft.com/office/drawing/2014/main" id="{A2811826-1D98-4C7C-BEAA-BD9D70B6925E}"/>
              </a:ext>
            </a:extLst>
          </p:cNvPr>
          <p:cNvPicPr>
            <a:picLocks noChangeAspect="1"/>
          </p:cNvPicPr>
          <p:nvPr/>
        </p:nvPicPr>
        <p:blipFill>
          <a:blip r:embed="rId6"/>
          <a:stretch>
            <a:fillRect/>
          </a:stretch>
        </p:blipFill>
        <p:spPr>
          <a:xfrm>
            <a:off x="1207519" y="3533900"/>
            <a:ext cx="1895544" cy="2000250"/>
          </a:xfrm>
          <a:prstGeom prst="rect">
            <a:avLst/>
          </a:prstGeom>
        </p:spPr>
      </p:pic>
      <p:sp>
        <p:nvSpPr>
          <p:cNvPr id="21" name="ZoneTexte 17">
            <a:extLst>
              <a:ext uri="{FF2B5EF4-FFF2-40B4-BE49-F238E27FC236}">
                <a16:creationId xmlns:a16="http://schemas.microsoft.com/office/drawing/2014/main" id="{6B4CA5CD-125E-4EBD-BBFA-F537C72E2532}"/>
              </a:ext>
            </a:extLst>
          </p:cNvPr>
          <p:cNvSpPr txBox="1">
            <a:spLocks noChangeArrowheads="1"/>
          </p:cNvSpPr>
          <p:nvPr/>
        </p:nvSpPr>
        <p:spPr bwMode="auto">
          <a:xfrm>
            <a:off x="490699" y="3608397"/>
            <a:ext cx="428625" cy="400050"/>
          </a:xfrm>
          <a:prstGeom prst="rect">
            <a:avLst/>
          </a:prstGeom>
          <a:noFill/>
          <a:ln w="9525">
            <a:noFill/>
            <a:miter lim="800000"/>
            <a:headEnd/>
            <a:tailEnd/>
          </a:ln>
        </p:spPr>
        <p:txBody>
          <a:bodyPr>
            <a:spAutoFit/>
          </a:bodyPr>
          <a:lstStyle/>
          <a:p>
            <a:r>
              <a:rPr lang="fr-BE" sz="2000" dirty="0"/>
              <a:t>4</a:t>
            </a:r>
            <a:endParaRPr lang="en-US" sz="2000" dirty="0"/>
          </a:p>
        </p:txBody>
      </p:sp>
      <p:sp>
        <p:nvSpPr>
          <p:cNvPr id="7" name="Rectangle 6">
            <a:extLst>
              <a:ext uri="{FF2B5EF4-FFF2-40B4-BE49-F238E27FC236}">
                <a16:creationId xmlns:a16="http://schemas.microsoft.com/office/drawing/2014/main" id="{6F46EE78-6C5F-4B60-B898-AFBE5B556872}"/>
              </a:ext>
            </a:extLst>
          </p:cNvPr>
          <p:cNvSpPr/>
          <p:nvPr/>
        </p:nvSpPr>
        <p:spPr>
          <a:xfrm>
            <a:off x="467604" y="5543825"/>
            <a:ext cx="2636619" cy="400110"/>
          </a:xfrm>
          <a:prstGeom prst="rect">
            <a:avLst/>
          </a:prstGeom>
        </p:spPr>
        <p:txBody>
          <a:bodyPr wrap="none">
            <a:spAutoFit/>
          </a:bodyPr>
          <a:lstStyle/>
          <a:p>
            <a:pPr marL="342900" lvl="0" indent="-342900" fontAlgn="auto">
              <a:spcBef>
                <a:spcPct val="20000"/>
              </a:spcBef>
              <a:spcAft>
                <a:spcPts val="0"/>
              </a:spcAft>
              <a:buClr>
                <a:srgbClr val="4F81BD"/>
              </a:buClr>
              <a:buSzPct val="70000"/>
              <a:buFont typeface="Wingdings 2"/>
              <a:buChar char=""/>
              <a:defRPr/>
            </a:pPr>
            <a:r>
              <a:rPr lang="fr-BE" sz="2000" dirty="0">
                <a:solidFill>
                  <a:srgbClr val="1F497D"/>
                </a:solidFill>
                <a:latin typeface="Calibri"/>
              </a:rPr>
              <a:t>C’est … </a:t>
            </a:r>
            <a:r>
              <a:rPr lang="fr-BE" sz="2000" b="1" dirty="0">
                <a:solidFill>
                  <a:srgbClr val="7030A0"/>
                </a:solidFill>
                <a:latin typeface="Calibri"/>
              </a:rPr>
              <a:t>4. HYGIENE  </a:t>
            </a:r>
          </a:p>
        </p:txBody>
      </p:sp>
    </p:spTree>
    <p:extLst>
      <p:ext uri="{BB962C8B-B14F-4D97-AF65-F5344CB8AC3E}">
        <p14:creationId xmlns:p14="http://schemas.microsoft.com/office/powerpoint/2010/main" val="2473040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descr="Petits confettis"/>
          <p:cNvSpPr>
            <a:spLocks noGrp="1"/>
          </p:cNvSpPr>
          <p:nvPr>
            <p:ph type="title"/>
          </p:nvPr>
        </p:nvSpPr>
        <p:spPr>
          <a:xfrm>
            <a:off x="401151" y="0"/>
            <a:ext cx="8229600" cy="1143000"/>
          </a:xfrm>
        </p:spPr>
        <p:txBody>
          <a:bodyPr/>
          <a:lstStyle/>
          <a:p>
            <a:pPr eaLnBrk="1" fontAlgn="auto" hangingPunct="1">
              <a:spcAft>
                <a:spcPts val="0"/>
              </a:spcAft>
              <a:defRPr/>
            </a:pPr>
            <a:r>
              <a:rPr lang="fr-BE" dirty="0"/>
              <a:t>LE BIEN ETRE AU TRAVAIL</a:t>
            </a:r>
          </a:p>
        </p:txBody>
      </p:sp>
      <p:sp>
        <p:nvSpPr>
          <p:cNvPr id="33795" name="Espace réservé du contenu 2"/>
          <p:cNvSpPr>
            <a:spLocks noGrp="1"/>
          </p:cNvSpPr>
          <p:nvPr>
            <p:ph idx="1"/>
          </p:nvPr>
        </p:nvSpPr>
        <p:spPr>
          <a:xfrm>
            <a:off x="264319" y="1033287"/>
            <a:ext cx="8686800" cy="517525"/>
          </a:xfrm>
        </p:spPr>
        <p:txBody>
          <a:bodyPr/>
          <a:lstStyle/>
          <a:p>
            <a:pPr marL="0" indent="0" eaLnBrk="1" hangingPunct="1">
              <a:buNone/>
            </a:pPr>
            <a:endParaRPr lang="fr-BE" sz="2000" dirty="0">
              <a:solidFill>
                <a:srgbClr val="7030A0"/>
              </a:solidFill>
            </a:endParaRPr>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buFont typeface="Wingdings 2" pitchFamily="18" charset="2"/>
              <a:buNone/>
            </a:pPr>
            <a:endParaRPr lang="fr-BE" dirty="0"/>
          </a:p>
        </p:txBody>
      </p:sp>
      <p:sp>
        <p:nvSpPr>
          <p:cNvPr id="5" name="Rectangle 4"/>
          <p:cNvSpPr/>
          <p:nvPr/>
        </p:nvSpPr>
        <p:spPr>
          <a:xfrm>
            <a:off x="422252" y="1543056"/>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143227"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857852"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2860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143227"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85785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ZoneTexte 15"/>
          <p:cNvSpPr txBox="1"/>
          <p:nvPr/>
        </p:nvSpPr>
        <p:spPr>
          <a:xfrm>
            <a:off x="1214414" y="2714620"/>
            <a:ext cx="6786610" cy="2400657"/>
          </a:xfrm>
          <a:prstGeom prst="rect">
            <a:avLst/>
          </a:prstGeom>
          <a:noFill/>
          <a:effectLst>
            <a:outerShdw blurRad="50800" dist="38100" algn="l" rotWithShape="0">
              <a:prstClr val="black">
                <a:alpha val="40000"/>
              </a:prstClr>
            </a:outerShdw>
          </a:effectLst>
          <a:scene3d>
            <a:camera prst="orthographicFront">
              <a:rot lat="2100003" lon="299993" rev="1200000"/>
            </a:camera>
            <a:lightRig rig="threePt" dir="t"/>
          </a:scene3d>
          <a:sp3d>
            <a:bevelT prst="slope"/>
          </a:sp3d>
        </p:spPr>
        <p:txBody>
          <a:bodyPr>
            <a:spAutoFit/>
          </a:bodyPr>
          <a:lstStyle/>
          <a:p>
            <a:pPr>
              <a:defRPr/>
            </a:pPr>
            <a:r>
              <a:rPr lang="fr-BE" sz="15000" dirty="0">
                <a:latin typeface="+mj-lt"/>
              </a:rPr>
              <a:t>C P P T</a:t>
            </a:r>
            <a:endParaRPr lang="en-US" sz="15000" dirty="0">
              <a:latin typeface="+mj-lt"/>
            </a:endParaRPr>
          </a:p>
        </p:txBody>
      </p:sp>
      <p:pic>
        <p:nvPicPr>
          <p:cNvPr id="33803" name="Picture 5" descr="G:\securité1.jpg"/>
          <p:cNvPicPr>
            <a:picLocks noChangeAspect="1" noChangeArrowheads="1"/>
          </p:cNvPicPr>
          <p:nvPr/>
        </p:nvPicPr>
        <p:blipFill>
          <a:blip r:embed="rId3" cstate="print"/>
          <a:srcRect/>
          <a:stretch>
            <a:fillRect/>
          </a:stretch>
        </p:blipFill>
        <p:spPr bwMode="auto">
          <a:xfrm>
            <a:off x="1214414" y="1537375"/>
            <a:ext cx="1892300" cy="2000250"/>
          </a:xfrm>
          <a:prstGeom prst="rect">
            <a:avLst/>
          </a:prstGeom>
          <a:noFill/>
          <a:ln w="9525">
            <a:noFill/>
            <a:miter lim="800000"/>
            <a:headEnd/>
            <a:tailEnd/>
          </a:ln>
        </p:spPr>
      </p:pic>
      <p:sp>
        <p:nvSpPr>
          <p:cNvPr id="33804" name="ZoneTexte 18"/>
          <p:cNvSpPr txBox="1">
            <a:spLocks noChangeArrowheads="1"/>
          </p:cNvSpPr>
          <p:nvPr/>
        </p:nvSpPr>
        <p:spPr bwMode="auto">
          <a:xfrm>
            <a:off x="434952" y="1653564"/>
            <a:ext cx="428625" cy="400050"/>
          </a:xfrm>
          <a:prstGeom prst="rect">
            <a:avLst/>
          </a:prstGeom>
          <a:noFill/>
          <a:ln w="9525">
            <a:noFill/>
            <a:miter lim="800000"/>
            <a:headEnd/>
            <a:tailEnd/>
          </a:ln>
        </p:spPr>
        <p:txBody>
          <a:bodyPr>
            <a:spAutoFit/>
          </a:bodyPr>
          <a:lstStyle/>
          <a:p>
            <a:r>
              <a:rPr lang="fr-BE" sz="2000" dirty="0"/>
              <a:t>1</a:t>
            </a:r>
            <a:endParaRPr lang="en-US"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25</a:t>
            </a:fld>
            <a:endParaRPr lang="fr-BE"/>
          </a:p>
        </p:txBody>
      </p:sp>
      <p:sp>
        <p:nvSpPr>
          <p:cNvPr id="17" name="Rectangle 16">
            <a:extLst>
              <a:ext uri="{FF2B5EF4-FFF2-40B4-BE49-F238E27FC236}">
                <a16:creationId xmlns:a16="http://schemas.microsoft.com/office/drawing/2014/main" id="{E19527D6-38AF-4178-A294-D53335115DF7}"/>
              </a:ext>
            </a:extLst>
          </p:cNvPr>
          <p:cNvSpPr/>
          <p:nvPr/>
        </p:nvSpPr>
        <p:spPr>
          <a:xfrm>
            <a:off x="428602" y="1535299"/>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Espace réservé du contenu 2">
            <a:extLst>
              <a:ext uri="{FF2B5EF4-FFF2-40B4-BE49-F238E27FC236}">
                <a16:creationId xmlns:a16="http://schemas.microsoft.com/office/drawing/2014/main" id="{1DADB9EB-2FAC-422B-A0A0-F294A89239B5}"/>
              </a:ext>
            </a:extLst>
          </p:cNvPr>
          <p:cNvSpPr txBox="1">
            <a:spLocks/>
          </p:cNvSpPr>
          <p:nvPr/>
        </p:nvSpPr>
        <p:spPr>
          <a:xfrm>
            <a:off x="408183" y="944926"/>
            <a:ext cx="8686800" cy="517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2"/>
              <a:buChar char=""/>
              <a:defRPr/>
            </a:pPr>
            <a:r>
              <a:rPr lang="fr-BE" sz="2200" dirty="0"/>
              <a:t>C’est</a:t>
            </a:r>
            <a:r>
              <a:rPr lang="fr-BE" dirty="0"/>
              <a:t> … </a:t>
            </a:r>
            <a:r>
              <a:rPr lang="fr-BE" sz="2200" b="1" dirty="0"/>
              <a:t>1. SECURITE              2. </a:t>
            </a:r>
            <a:r>
              <a:rPr lang="fr-BE" sz="2200" b="1" dirty="0">
                <a:solidFill>
                  <a:srgbClr val="7030A0"/>
                </a:solidFill>
              </a:rPr>
              <a:t>SANTE                            3. ERGONOMIE</a:t>
            </a:r>
          </a:p>
          <a:p>
            <a:pPr fontAlgn="auto">
              <a:spcAft>
                <a:spcPts val="0"/>
              </a:spcAft>
              <a:buFont typeface="Wingdings 2"/>
              <a:buChar char=""/>
              <a:defRPr/>
            </a:pPr>
            <a:endParaRPr lang="fr-BE" sz="2200" b="1" dirty="0">
              <a:solidFill>
                <a:srgbClr val="7030A0"/>
              </a:solidFill>
            </a:endParaRPr>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pitchFamily="18" charset="2"/>
              <a:buNone/>
              <a:defRPr/>
            </a:pPr>
            <a:endParaRPr lang="fr-BE" dirty="0"/>
          </a:p>
        </p:txBody>
      </p:sp>
      <p:pic>
        <p:nvPicPr>
          <p:cNvPr id="3" name="Image 2">
            <a:extLst>
              <a:ext uri="{FF2B5EF4-FFF2-40B4-BE49-F238E27FC236}">
                <a16:creationId xmlns:a16="http://schemas.microsoft.com/office/drawing/2014/main" id="{C9FADCC8-676D-48B7-A506-16742D01485F}"/>
              </a:ext>
            </a:extLst>
          </p:cNvPr>
          <p:cNvPicPr>
            <a:picLocks noChangeAspect="1"/>
          </p:cNvPicPr>
          <p:nvPr/>
        </p:nvPicPr>
        <p:blipFill>
          <a:blip r:embed="rId4"/>
          <a:stretch>
            <a:fillRect/>
          </a:stretch>
        </p:blipFill>
        <p:spPr>
          <a:xfrm>
            <a:off x="3986659" y="1528141"/>
            <a:ext cx="1846204" cy="2005758"/>
          </a:xfrm>
          <a:prstGeom prst="rect">
            <a:avLst/>
          </a:prstGeom>
        </p:spPr>
      </p:pic>
      <p:sp>
        <p:nvSpPr>
          <p:cNvPr id="19" name="ZoneTexte 18">
            <a:extLst>
              <a:ext uri="{FF2B5EF4-FFF2-40B4-BE49-F238E27FC236}">
                <a16:creationId xmlns:a16="http://schemas.microsoft.com/office/drawing/2014/main" id="{00EB8CF1-D400-4357-B8EC-E0460BDEE666}"/>
              </a:ext>
            </a:extLst>
          </p:cNvPr>
          <p:cNvSpPr txBox="1">
            <a:spLocks noChangeArrowheads="1"/>
          </p:cNvSpPr>
          <p:nvPr/>
        </p:nvSpPr>
        <p:spPr bwMode="auto">
          <a:xfrm>
            <a:off x="3304168" y="1566750"/>
            <a:ext cx="428625" cy="400110"/>
          </a:xfrm>
          <a:prstGeom prst="rect">
            <a:avLst/>
          </a:prstGeom>
          <a:noFill/>
          <a:ln w="9525">
            <a:noFill/>
            <a:miter lim="800000"/>
            <a:headEnd/>
            <a:tailEnd/>
          </a:ln>
        </p:spPr>
        <p:txBody>
          <a:bodyPr>
            <a:spAutoFit/>
          </a:bodyPr>
          <a:lstStyle/>
          <a:p>
            <a:r>
              <a:rPr lang="fr-BE" sz="2000" dirty="0"/>
              <a:t>2</a:t>
            </a:r>
            <a:endParaRPr lang="en-US" dirty="0"/>
          </a:p>
        </p:txBody>
      </p:sp>
      <p:sp>
        <p:nvSpPr>
          <p:cNvPr id="20" name="ZoneTexte 18">
            <a:extLst>
              <a:ext uri="{FF2B5EF4-FFF2-40B4-BE49-F238E27FC236}">
                <a16:creationId xmlns:a16="http://schemas.microsoft.com/office/drawing/2014/main" id="{DD7615D5-58E5-49FA-BDE1-5963DBBE8CC7}"/>
              </a:ext>
            </a:extLst>
          </p:cNvPr>
          <p:cNvSpPr txBox="1">
            <a:spLocks noChangeArrowheads="1"/>
          </p:cNvSpPr>
          <p:nvPr/>
        </p:nvSpPr>
        <p:spPr bwMode="auto">
          <a:xfrm>
            <a:off x="6018793" y="1550812"/>
            <a:ext cx="428625" cy="400110"/>
          </a:xfrm>
          <a:prstGeom prst="rect">
            <a:avLst/>
          </a:prstGeom>
          <a:noFill/>
          <a:ln w="9525">
            <a:noFill/>
            <a:miter lim="800000"/>
            <a:headEnd/>
            <a:tailEnd/>
          </a:ln>
        </p:spPr>
        <p:txBody>
          <a:bodyPr wrap="square">
            <a:spAutoFit/>
          </a:bodyPr>
          <a:lstStyle/>
          <a:p>
            <a:r>
              <a:rPr lang="fr-BE" sz="2000" dirty="0"/>
              <a:t>3</a:t>
            </a:r>
            <a:endParaRPr lang="en-US" dirty="0"/>
          </a:p>
        </p:txBody>
      </p:sp>
      <p:pic>
        <p:nvPicPr>
          <p:cNvPr id="4" name="Image 3">
            <a:extLst>
              <a:ext uri="{FF2B5EF4-FFF2-40B4-BE49-F238E27FC236}">
                <a16:creationId xmlns:a16="http://schemas.microsoft.com/office/drawing/2014/main" id="{9B684364-2BDC-4985-8A9E-CDBCF7416C36}"/>
              </a:ext>
            </a:extLst>
          </p:cNvPr>
          <p:cNvPicPr>
            <a:picLocks noChangeAspect="1"/>
          </p:cNvPicPr>
          <p:nvPr/>
        </p:nvPicPr>
        <p:blipFill>
          <a:blip r:embed="rId5"/>
          <a:stretch>
            <a:fillRect/>
          </a:stretch>
        </p:blipFill>
        <p:spPr>
          <a:xfrm>
            <a:off x="6611155" y="1550812"/>
            <a:ext cx="1993565" cy="2005758"/>
          </a:xfrm>
          <a:prstGeom prst="rect">
            <a:avLst/>
          </a:prstGeom>
        </p:spPr>
      </p:pic>
      <p:pic>
        <p:nvPicPr>
          <p:cNvPr id="6" name="Image 5">
            <a:extLst>
              <a:ext uri="{FF2B5EF4-FFF2-40B4-BE49-F238E27FC236}">
                <a16:creationId xmlns:a16="http://schemas.microsoft.com/office/drawing/2014/main" id="{A2811826-1D98-4C7C-BEAA-BD9D70B6925E}"/>
              </a:ext>
            </a:extLst>
          </p:cNvPr>
          <p:cNvPicPr>
            <a:picLocks noChangeAspect="1"/>
          </p:cNvPicPr>
          <p:nvPr/>
        </p:nvPicPr>
        <p:blipFill>
          <a:blip r:embed="rId6"/>
          <a:stretch>
            <a:fillRect/>
          </a:stretch>
        </p:blipFill>
        <p:spPr>
          <a:xfrm>
            <a:off x="1207519" y="3533900"/>
            <a:ext cx="1895544" cy="2000250"/>
          </a:xfrm>
          <a:prstGeom prst="rect">
            <a:avLst/>
          </a:prstGeom>
        </p:spPr>
      </p:pic>
      <p:sp>
        <p:nvSpPr>
          <p:cNvPr id="21" name="ZoneTexte 17">
            <a:extLst>
              <a:ext uri="{FF2B5EF4-FFF2-40B4-BE49-F238E27FC236}">
                <a16:creationId xmlns:a16="http://schemas.microsoft.com/office/drawing/2014/main" id="{6B4CA5CD-125E-4EBD-BBFA-F537C72E2532}"/>
              </a:ext>
            </a:extLst>
          </p:cNvPr>
          <p:cNvSpPr txBox="1">
            <a:spLocks noChangeArrowheads="1"/>
          </p:cNvSpPr>
          <p:nvPr/>
        </p:nvSpPr>
        <p:spPr bwMode="auto">
          <a:xfrm>
            <a:off x="490699" y="3608397"/>
            <a:ext cx="428625" cy="400050"/>
          </a:xfrm>
          <a:prstGeom prst="rect">
            <a:avLst/>
          </a:prstGeom>
          <a:noFill/>
          <a:ln w="9525">
            <a:noFill/>
            <a:miter lim="800000"/>
            <a:headEnd/>
            <a:tailEnd/>
          </a:ln>
        </p:spPr>
        <p:txBody>
          <a:bodyPr>
            <a:spAutoFit/>
          </a:bodyPr>
          <a:lstStyle/>
          <a:p>
            <a:r>
              <a:rPr lang="fr-BE" sz="2000" dirty="0"/>
              <a:t>4</a:t>
            </a:r>
            <a:endParaRPr lang="en-US" sz="2000" dirty="0"/>
          </a:p>
        </p:txBody>
      </p:sp>
      <p:sp>
        <p:nvSpPr>
          <p:cNvPr id="7" name="Rectangle 6">
            <a:extLst>
              <a:ext uri="{FF2B5EF4-FFF2-40B4-BE49-F238E27FC236}">
                <a16:creationId xmlns:a16="http://schemas.microsoft.com/office/drawing/2014/main" id="{6F46EE78-6C5F-4B60-B898-AFBE5B556872}"/>
              </a:ext>
            </a:extLst>
          </p:cNvPr>
          <p:cNvSpPr/>
          <p:nvPr/>
        </p:nvSpPr>
        <p:spPr>
          <a:xfrm>
            <a:off x="467604" y="5543825"/>
            <a:ext cx="5551189" cy="634020"/>
          </a:xfrm>
          <a:prstGeom prst="rect">
            <a:avLst/>
          </a:prstGeom>
        </p:spPr>
        <p:txBody>
          <a:bodyPr wrap="square">
            <a:spAutoFit/>
          </a:bodyPr>
          <a:lstStyle/>
          <a:p>
            <a:pPr marL="342900" lvl="0" indent="-342900" fontAlgn="auto">
              <a:spcBef>
                <a:spcPct val="20000"/>
              </a:spcBef>
              <a:spcAft>
                <a:spcPts val="0"/>
              </a:spcAft>
              <a:buClr>
                <a:srgbClr val="4F81BD"/>
              </a:buClr>
              <a:buSzPct val="70000"/>
              <a:buFont typeface="Wingdings 2"/>
              <a:buChar char=""/>
              <a:defRPr/>
            </a:pPr>
            <a:r>
              <a:rPr lang="fr-BE" sz="1600" dirty="0">
                <a:solidFill>
                  <a:srgbClr val="1F497D"/>
                </a:solidFill>
                <a:latin typeface="Calibri"/>
              </a:rPr>
              <a:t>C’est … </a:t>
            </a:r>
            <a:r>
              <a:rPr lang="fr-BE" sz="1600" b="1" dirty="0">
                <a:solidFill>
                  <a:srgbClr val="7030A0"/>
                </a:solidFill>
                <a:latin typeface="Calibri"/>
              </a:rPr>
              <a:t>4. HYGIENE                  5. EMBELLISSEMENT DU LIEU                </a:t>
            </a:r>
          </a:p>
          <a:p>
            <a:pPr lvl="0" fontAlgn="auto">
              <a:spcBef>
                <a:spcPct val="20000"/>
              </a:spcBef>
              <a:spcAft>
                <a:spcPts val="0"/>
              </a:spcAft>
              <a:buClr>
                <a:srgbClr val="4F81BD"/>
              </a:buClr>
              <a:buSzPct val="70000"/>
              <a:defRPr/>
            </a:pPr>
            <a:r>
              <a:rPr lang="fr-BE" sz="1600" b="1" dirty="0">
                <a:solidFill>
                  <a:srgbClr val="7030A0"/>
                </a:solidFill>
                <a:latin typeface="Calibri"/>
              </a:rPr>
              <a:t>                                                                DU TRAVAIL  </a:t>
            </a:r>
          </a:p>
        </p:txBody>
      </p:sp>
      <p:pic>
        <p:nvPicPr>
          <p:cNvPr id="8" name="Image 7">
            <a:extLst>
              <a:ext uri="{FF2B5EF4-FFF2-40B4-BE49-F238E27FC236}">
                <a16:creationId xmlns:a16="http://schemas.microsoft.com/office/drawing/2014/main" id="{AF708F96-CC3B-4DDB-A8C4-2A1C617459D5}"/>
              </a:ext>
            </a:extLst>
          </p:cNvPr>
          <p:cNvPicPr>
            <a:picLocks noChangeAspect="1"/>
          </p:cNvPicPr>
          <p:nvPr/>
        </p:nvPicPr>
        <p:blipFill>
          <a:blip r:embed="rId7"/>
          <a:stretch>
            <a:fillRect/>
          </a:stretch>
        </p:blipFill>
        <p:spPr>
          <a:xfrm>
            <a:off x="3993009" y="3504559"/>
            <a:ext cx="1846204" cy="2024047"/>
          </a:xfrm>
          <a:prstGeom prst="rect">
            <a:avLst/>
          </a:prstGeom>
        </p:spPr>
      </p:pic>
      <p:sp>
        <p:nvSpPr>
          <p:cNvPr id="24" name="ZoneTexte 23">
            <a:extLst>
              <a:ext uri="{FF2B5EF4-FFF2-40B4-BE49-F238E27FC236}">
                <a16:creationId xmlns:a16="http://schemas.microsoft.com/office/drawing/2014/main" id="{9684BA47-8F86-4856-B7C8-8C277B360ACA}"/>
              </a:ext>
            </a:extLst>
          </p:cNvPr>
          <p:cNvSpPr txBox="1">
            <a:spLocks noChangeArrowheads="1"/>
          </p:cNvSpPr>
          <p:nvPr/>
        </p:nvSpPr>
        <p:spPr bwMode="auto">
          <a:xfrm>
            <a:off x="3620197" y="3589398"/>
            <a:ext cx="424466" cy="369332"/>
          </a:xfrm>
          <a:prstGeom prst="rect">
            <a:avLst/>
          </a:prstGeom>
          <a:noFill/>
          <a:ln w="9525">
            <a:noFill/>
            <a:miter lim="800000"/>
            <a:headEnd/>
            <a:tailEnd/>
          </a:ln>
        </p:spPr>
        <p:txBody>
          <a:bodyPr wrap="square">
            <a:spAutoFit/>
          </a:bodyPr>
          <a:lstStyle/>
          <a:p>
            <a:r>
              <a:rPr lang="en-US" sz="1800" dirty="0"/>
              <a:t>5</a:t>
            </a:r>
          </a:p>
        </p:txBody>
      </p:sp>
    </p:spTree>
    <p:extLst>
      <p:ext uri="{BB962C8B-B14F-4D97-AF65-F5344CB8AC3E}">
        <p14:creationId xmlns:p14="http://schemas.microsoft.com/office/powerpoint/2010/main" val="4071564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descr="Petits confettis"/>
          <p:cNvSpPr>
            <a:spLocks noGrp="1"/>
          </p:cNvSpPr>
          <p:nvPr>
            <p:ph type="title"/>
          </p:nvPr>
        </p:nvSpPr>
        <p:spPr>
          <a:xfrm>
            <a:off x="401151" y="0"/>
            <a:ext cx="8229600" cy="1143000"/>
          </a:xfrm>
        </p:spPr>
        <p:txBody>
          <a:bodyPr/>
          <a:lstStyle/>
          <a:p>
            <a:pPr eaLnBrk="1" fontAlgn="auto" hangingPunct="1">
              <a:spcAft>
                <a:spcPts val="0"/>
              </a:spcAft>
              <a:defRPr/>
            </a:pPr>
            <a:r>
              <a:rPr lang="fr-BE" dirty="0"/>
              <a:t>LE BIEN ETRE AU TRAVAIL</a:t>
            </a:r>
          </a:p>
        </p:txBody>
      </p:sp>
      <p:sp>
        <p:nvSpPr>
          <p:cNvPr id="33795" name="Espace réservé du contenu 2"/>
          <p:cNvSpPr>
            <a:spLocks noGrp="1"/>
          </p:cNvSpPr>
          <p:nvPr>
            <p:ph idx="1"/>
          </p:nvPr>
        </p:nvSpPr>
        <p:spPr>
          <a:xfrm>
            <a:off x="264319" y="1033287"/>
            <a:ext cx="8686800" cy="517525"/>
          </a:xfrm>
        </p:spPr>
        <p:txBody>
          <a:bodyPr/>
          <a:lstStyle/>
          <a:p>
            <a:pPr marL="0" indent="0" eaLnBrk="1" hangingPunct="1">
              <a:buNone/>
            </a:pPr>
            <a:endParaRPr lang="fr-BE" sz="2000" dirty="0">
              <a:solidFill>
                <a:srgbClr val="7030A0"/>
              </a:solidFill>
            </a:endParaRPr>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buFont typeface="Wingdings 2" pitchFamily="18" charset="2"/>
              <a:buNone/>
            </a:pPr>
            <a:endParaRPr lang="fr-BE" dirty="0"/>
          </a:p>
        </p:txBody>
      </p:sp>
      <p:sp>
        <p:nvSpPr>
          <p:cNvPr id="5" name="Rectangle 4"/>
          <p:cNvSpPr/>
          <p:nvPr/>
        </p:nvSpPr>
        <p:spPr>
          <a:xfrm>
            <a:off x="422252" y="1543056"/>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143227"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857852"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2860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143227"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85785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ZoneTexte 15"/>
          <p:cNvSpPr txBox="1"/>
          <p:nvPr/>
        </p:nvSpPr>
        <p:spPr>
          <a:xfrm>
            <a:off x="1214414" y="2714620"/>
            <a:ext cx="6786610" cy="2400657"/>
          </a:xfrm>
          <a:prstGeom prst="rect">
            <a:avLst/>
          </a:prstGeom>
          <a:noFill/>
          <a:effectLst>
            <a:outerShdw blurRad="50800" dist="38100" algn="l" rotWithShape="0">
              <a:prstClr val="black">
                <a:alpha val="40000"/>
              </a:prstClr>
            </a:outerShdw>
          </a:effectLst>
          <a:scene3d>
            <a:camera prst="orthographicFront">
              <a:rot lat="2100003" lon="299993" rev="1200000"/>
            </a:camera>
            <a:lightRig rig="threePt" dir="t"/>
          </a:scene3d>
          <a:sp3d>
            <a:bevelT prst="slope"/>
          </a:sp3d>
        </p:spPr>
        <p:txBody>
          <a:bodyPr>
            <a:spAutoFit/>
          </a:bodyPr>
          <a:lstStyle/>
          <a:p>
            <a:pPr>
              <a:defRPr/>
            </a:pPr>
            <a:r>
              <a:rPr lang="fr-BE" sz="15000" dirty="0">
                <a:latin typeface="+mj-lt"/>
              </a:rPr>
              <a:t>C P P T</a:t>
            </a:r>
            <a:endParaRPr lang="en-US" sz="15000" dirty="0">
              <a:latin typeface="+mj-lt"/>
            </a:endParaRPr>
          </a:p>
        </p:txBody>
      </p:sp>
      <p:pic>
        <p:nvPicPr>
          <p:cNvPr id="33803" name="Picture 5" descr="G:\securité1.jpg"/>
          <p:cNvPicPr>
            <a:picLocks noChangeAspect="1" noChangeArrowheads="1"/>
          </p:cNvPicPr>
          <p:nvPr/>
        </p:nvPicPr>
        <p:blipFill>
          <a:blip r:embed="rId3" cstate="print"/>
          <a:srcRect/>
          <a:stretch>
            <a:fillRect/>
          </a:stretch>
        </p:blipFill>
        <p:spPr bwMode="auto">
          <a:xfrm>
            <a:off x="1214414" y="1537375"/>
            <a:ext cx="1892300" cy="2000250"/>
          </a:xfrm>
          <a:prstGeom prst="rect">
            <a:avLst/>
          </a:prstGeom>
          <a:noFill/>
          <a:ln w="9525">
            <a:noFill/>
            <a:miter lim="800000"/>
            <a:headEnd/>
            <a:tailEnd/>
          </a:ln>
        </p:spPr>
      </p:pic>
      <p:sp>
        <p:nvSpPr>
          <p:cNvPr id="33804" name="ZoneTexte 18"/>
          <p:cNvSpPr txBox="1">
            <a:spLocks noChangeArrowheads="1"/>
          </p:cNvSpPr>
          <p:nvPr/>
        </p:nvSpPr>
        <p:spPr bwMode="auto">
          <a:xfrm>
            <a:off x="434952" y="1653564"/>
            <a:ext cx="428625" cy="400050"/>
          </a:xfrm>
          <a:prstGeom prst="rect">
            <a:avLst/>
          </a:prstGeom>
          <a:noFill/>
          <a:ln w="9525">
            <a:noFill/>
            <a:miter lim="800000"/>
            <a:headEnd/>
            <a:tailEnd/>
          </a:ln>
        </p:spPr>
        <p:txBody>
          <a:bodyPr>
            <a:spAutoFit/>
          </a:bodyPr>
          <a:lstStyle/>
          <a:p>
            <a:r>
              <a:rPr lang="fr-BE" sz="2000" dirty="0"/>
              <a:t>1</a:t>
            </a:r>
            <a:endParaRPr lang="en-US"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26</a:t>
            </a:fld>
            <a:endParaRPr lang="fr-BE"/>
          </a:p>
        </p:txBody>
      </p:sp>
      <p:sp>
        <p:nvSpPr>
          <p:cNvPr id="17" name="Rectangle 16">
            <a:extLst>
              <a:ext uri="{FF2B5EF4-FFF2-40B4-BE49-F238E27FC236}">
                <a16:creationId xmlns:a16="http://schemas.microsoft.com/office/drawing/2014/main" id="{E19527D6-38AF-4178-A294-D53335115DF7}"/>
              </a:ext>
            </a:extLst>
          </p:cNvPr>
          <p:cNvSpPr/>
          <p:nvPr/>
        </p:nvSpPr>
        <p:spPr>
          <a:xfrm>
            <a:off x="428602" y="1535299"/>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Espace réservé du contenu 2">
            <a:extLst>
              <a:ext uri="{FF2B5EF4-FFF2-40B4-BE49-F238E27FC236}">
                <a16:creationId xmlns:a16="http://schemas.microsoft.com/office/drawing/2014/main" id="{1DADB9EB-2FAC-422B-A0A0-F294A89239B5}"/>
              </a:ext>
            </a:extLst>
          </p:cNvPr>
          <p:cNvSpPr txBox="1">
            <a:spLocks/>
          </p:cNvSpPr>
          <p:nvPr/>
        </p:nvSpPr>
        <p:spPr>
          <a:xfrm>
            <a:off x="408183" y="944926"/>
            <a:ext cx="8686800" cy="517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2"/>
              <a:buChar char=""/>
              <a:defRPr/>
            </a:pPr>
            <a:r>
              <a:rPr lang="fr-BE" sz="2200" dirty="0"/>
              <a:t>C’est</a:t>
            </a:r>
            <a:r>
              <a:rPr lang="fr-BE" dirty="0"/>
              <a:t> … </a:t>
            </a:r>
            <a:r>
              <a:rPr lang="fr-BE" sz="2200" b="1" dirty="0"/>
              <a:t>1. SECURITE              2. </a:t>
            </a:r>
            <a:r>
              <a:rPr lang="fr-BE" sz="2200" b="1" dirty="0">
                <a:solidFill>
                  <a:srgbClr val="7030A0"/>
                </a:solidFill>
              </a:rPr>
              <a:t>SANTE                            3. ERGONOMIE</a:t>
            </a:r>
          </a:p>
          <a:p>
            <a:pPr fontAlgn="auto">
              <a:spcAft>
                <a:spcPts val="0"/>
              </a:spcAft>
              <a:buFont typeface="Wingdings 2"/>
              <a:buChar char=""/>
              <a:defRPr/>
            </a:pPr>
            <a:endParaRPr lang="fr-BE" sz="2200" b="1" dirty="0">
              <a:solidFill>
                <a:srgbClr val="7030A0"/>
              </a:solidFill>
            </a:endParaRPr>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pitchFamily="18" charset="2"/>
              <a:buNone/>
              <a:defRPr/>
            </a:pPr>
            <a:endParaRPr lang="fr-BE" dirty="0"/>
          </a:p>
        </p:txBody>
      </p:sp>
      <p:pic>
        <p:nvPicPr>
          <p:cNvPr id="3" name="Image 2">
            <a:extLst>
              <a:ext uri="{FF2B5EF4-FFF2-40B4-BE49-F238E27FC236}">
                <a16:creationId xmlns:a16="http://schemas.microsoft.com/office/drawing/2014/main" id="{C9FADCC8-676D-48B7-A506-16742D01485F}"/>
              </a:ext>
            </a:extLst>
          </p:cNvPr>
          <p:cNvPicPr>
            <a:picLocks noChangeAspect="1"/>
          </p:cNvPicPr>
          <p:nvPr/>
        </p:nvPicPr>
        <p:blipFill>
          <a:blip r:embed="rId4"/>
          <a:stretch>
            <a:fillRect/>
          </a:stretch>
        </p:blipFill>
        <p:spPr>
          <a:xfrm>
            <a:off x="3986659" y="1528141"/>
            <a:ext cx="1846204" cy="2005758"/>
          </a:xfrm>
          <a:prstGeom prst="rect">
            <a:avLst/>
          </a:prstGeom>
        </p:spPr>
      </p:pic>
      <p:sp>
        <p:nvSpPr>
          <p:cNvPr id="19" name="ZoneTexte 18">
            <a:extLst>
              <a:ext uri="{FF2B5EF4-FFF2-40B4-BE49-F238E27FC236}">
                <a16:creationId xmlns:a16="http://schemas.microsoft.com/office/drawing/2014/main" id="{00EB8CF1-D400-4357-B8EC-E0460BDEE666}"/>
              </a:ext>
            </a:extLst>
          </p:cNvPr>
          <p:cNvSpPr txBox="1">
            <a:spLocks noChangeArrowheads="1"/>
          </p:cNvSpPr>
          <p:nvPr/>
        </p:nvSpPr>
        <p:spPr bwMode="auto">
          <a:xfrm>
            <a:off x="3304168" y="1566750"/>
            <a:ext cx="428625" cy="400110"/>
          </a:xfrm>
          <a:prstGeom prst="rect">
            <a:avLst/>
          </a:prstGeom>
          <a:noFill/>
          <a:ln w="9525">
            <a:noFill/>
            <a:miter lim="800000"/>
            <a:headEnd/>
            <a:tailEnd/>
          </a:ln>
        </p:spPr>
        <p:txBody>
          <a:bodyPr>
            <a:spAutoFit/>
          </a:bodyPr>
          <a:lstStyle/>
          <a:p>
            <a:r>
              <a:rPr lang="fr-BE" sz="2000" dirty="0"/>
              <a:t>2</a:t>
            </a:r>
            <a:endParaRPr lang="en-US" dirty="0"/>
          </a:p>
        </p:txBody>
      </p:sp>
      <p:sp>
        <p:nvSpPr>
          <p:cNvPr id="20" name="ZoneTexte 18">
            <a:extLst>
              <a:ext uri="{FF2B5EF4-FFF2-40B4-BE49-F238E27FC236}">
                <a16:creationId xmlns:a16="http://schemas.microsoft.com/office/drawing/2014/main" id="{DD7615D5-58E5-49FA-BDE1-5963DBBE8CC7}"/>
              </a:ext>
            </a:extLst>
          </p:cNvPr>
          <p:cNvSpPr txBox="1">
            <a:spLocks noChangeArrowheads="1"/>
          </p:cNvSpPr>
          <p:nvPr/>
        </p:nvSpPr>
        <p:spPr bwMode="auto">
          <a:xfrm>
            <a:off x="6018793" y="1550812"/>
            <a:ext cx="428625" cy="400110"/>
          </a:xfrm>
          <a:prstGeom prst="rect">
            <a:avLst/>
          </a:prstGeom>
          <a:noFill/>
          <a:ln w="9525">
            <a:noFill/>
            <a:miter lim="800000"/>
            <a:headEnd/>
            <a:tailEnd/>
          </a:ln>
        </p:spPr>
        <p:txBody>
          <a:bodyPr wrap="square">
            <a:spAutoFit/>
          </a:bodyPr>
          <a:lstStyle/>
          <a:p>
            <a:r>
              <a:rPr lang="fr-BE" sz="2000" dirty="0"/>
              <a:t>3</a:t>
            </a:r>
            <a:endParaRPr lang="en-US" dirty="0"/>
          </a:p>
        </p:txBody>
      </p:sp>
      <p:pic>
        <p:nvPicPr>
          <p:cNvPr id="4" name="Image 3">
            <a:extLst>
              <a:ext uri="{FF2B5EF4-FFF2-40B4-BE49-F238E27FC236}">
                <a16:creationId xmlns:a16="http://schemas.microsoft.com/office/drawing/2014/main" id="{9B684364-2BDC-4985-8A9E-CDBCF7416C36}"/>
              </a:ext>
            </a:extLst>
          </p:cNvPr>
          <p:cNvPicPr>
            <a:picLocks noChangeAspect="1"/>
          </p:cNvPicPr>
          <p:nvPr/>
        </p:nvPicPr>
        <p:blipFill>
          <a:blip r:embed="rId5"/>
          <a:stretch>
            <a:fillRect/>
          </a:stretch>
        </p:blipFill>
        <p:spPr>
          <a:xfrm>
            <a:off x="6611155" y="1550812"/>
            <a:ext cx="1993565" cy="2005758"/>
          </a:xfrm>
          <a:prstGeom prst="rect">
            <a:avLst/>
          </a:prstGeom>
        </p:spPr>
      </p:pic>
      <p:pic>
        <p:nvPicPr>
          <p:cNvPr id="6" name="Image 5">
            <a:extLst>
              <a:ext uri="{FF2B5EF4-FFF2-40B4-BE49-F238E27FC236}">
                <a16:creationId xmlns:a16="http://schemas.microsoft.com/office/drawing/2014/main" id="{A2811826-1D98-4C7C-BEAA-BD9D70B6925E}"/>
              </a:ext>
            </a:extLst>
          </p:cNvPr>
          <p:cNvPicPr>
            <a:picLocks noChangeAspect="1"/>
          </p:cNvPicPr>
          <p:nvPr/>
        </p:nvPicPr>
        <p:blipFill>
          <a:blip r:embed="rId6"/>
          <a:stretch>
            <a:fillRect/>
          </a:stretch>
        </p:blipFill>
        <p:spPr>
          <a:xfrm>
            <a:off x="1207519" y="3533900"/>
            <a:ext cx="1895544" cy="2000250"/>
          </a:xfrm>
          <a:prstGeom prst="rect">
            <a:avLst/>
          </a:prstGeom>
        </p:spPr>
      </p:pic>
      <p:sp>
        <p:nvSpPr>
          <p:cNvPr id="21" name="ZoneTexte 17">
            <a:extLst>
              <a:ext uri="{FF2B5EF4-FFF2-40B4-BE49-F238E27FC236}">
                <a16:creationId xmlns:a16="http://schemas.microsoft.com/office/drawing/2014/main" id="{6B4CA5CD-125E-4EBD-BBFA-F537C72E2532}"/>
              </a:ext>
            </a:extLst>
          </p:cNvPr>
          <p:cNvSpPr txBox="1">
            <a:spLocks noChangeArrowheads="1"/>
          </p:cNvSpPr>
          <p:nvPr/>
        </p:nvSpPr>
        <p:spPr bwMode="auto">
          <a:xfrm>
            <a:off x="490699" y="3608397"/>
            <a:ext cx="428625" cy="400050"/>
          </a:xfrm>
          <a:prstGeom prst="rect">
            <a:avLst/>
          </a:prstGeom>
          <a:noFill/>
          <a:ln w="9525">
            <a:noFill/>
            <a:miter lim="800000"/>
            <a:headEnd/>
            <a:tailEnd/>
          </a:ln>
        </p:spPr>
        <p:txBody>
          <a:bodyPr>
            <a:spAutoFit/>
          </a:bodyPr>
          <a:lstStyle/>
          <a:p>
            <a:r>
              <a:rPr lang="fr-BE" sz="2000" dirty="0"/>
              <a:t>4</a:t>
            </a:r>
            <a:endParaRPr lang="en-US" sz="2000" dirty="0"/>
          </a:p>
        </p:txBody>
      </p:sp>
      <p:sp>
        <p:nvSpPr>
          <p:cNvPr id="7" name="Rectangle 6">
            <a:extLst>
              <a:ext uri="{FF2B5EF4-FFF2-40B4-BE49-F238E27FC236}">
                <a16:creationId xmlns:a16="http://schemas.microsoft.com/office/drawing/2014/main" id="{6F46EE78-6C5F-4B60-B898-AFBE5B556872}"/>
              </a:ext>
            </a:extLst>
          </p:cNvPr>
          <p:cNvSpPr/>
          <p:nvPr/>
        </p:nvSpPr>
        <p:spPr>
          <a:xfrm>
            <a:off x="467604" y="5543825"/>
            <a:ext cx="5402948" cy="634020"/>
          </a:xfrm>
          <a:prstGeom prst="rect">
            <a:avLst/>
          </a:prstGeom>
        </p:spPr>
        <p:txBody>
          <a:bodyPr wrap="square">
            <a:spAutoFit/>
          </a:bodyPr>
          <a:lstStyle/>
          <a:p>
            <a:pPr marL="342900" lvl="0" indent="-342900" fontAlgn="auto">
              <a:spcBef>
                <a:spcPct val="20000"/>
              </a:spcBef>
              <a:spcAft>
                <a:spcPts val="0"/>
              </a:spcAft>
              <a:buClr>
                <a:srgbClr val="4F81BD"/>
              </a:buClr>
              <a:buSzPct val="70000"/>
              <a:buFont typeface="Wingdings 2"/>
              <a:buChar char=""/>
              <a:defRPr/>
            </a:pPr>
            <a:r>
              <a:rPr lang="fr-BE" sz="1600" dirty="0">
                <a:solidFill>
                  <a:srgbClr val="1F497D"/>
                </a:solidFill>
                <a:latin typeface="Calibri"/>
              </a:rPr>
              <a:t>C’est … </a:t>
            </a:r>
            <a:r>
              <a:rPr lang="fr-BE" sz="1600" b="1" dirty="0">
                <a:solidFill>
                  <a:srgbClr val="7030A0"/>
                </a:solidFill>
                <a:latin typeface="Calibri"/>
              </a:rPr>
              <a:t>4. HYGIENE                   5. EMBELLISSEMENT </a:t>
            </a:r>
          </a:p>
          <a:p>
            <a:pPr lvl="0" fontAlgn="auto">
              <a:spcBef>
                <a:spcPct val="20000"/>
              </a:spcBef>
              <a:spcAft>
                <a:spcPts val="0"/>
              </a:spcAft>
              <a:buClr>
                <a:srgbClr val="4F81BD"/>
              </a:buClr>
              <a:buSzPct val="70000"/>
              <a:defRPr/>
            </a:pPr>
            <a:r>
              <a:rPr lang="fr-BE" sz="1600" b="1" dirty="0">
                <a:solidFill>
                  <a:srgbClr val="7030A0"/>
                </a:solidFill>
                <a:latin typeface="Calibri"/>
              </a:rPr>
              <a:t>                                                                 DU LIEU DU TRAVAIL  </a:t>
            </a:r>
          </a:p>
        </p:txBody>
      </p:sp>
      <p:pic>
        <p:nvPicPr>
          <p:cNvPr id="8" name="Image 7">
            <a:extLst>
              <a:ext uri="{FF2B5EF4-FFF2-40B4-BE49-F238E27FC236}">
                <a16:creationId xmlns:a16="http://schemas.microsoft.com/office/drawing/2014/main" id="{AF708F96-CC3B-4DDB-A8C4-2A1C617459D5}"/>
              </a:ext>
            </a:extLst>
          </p:cNvPr>
          <p:cNvPicPr>
            <a:picLocks noChangeAspect="1"/>
          </p:cNvPicPr>
          <p:nvPr/>
        </p:nvPicPr>
        <p:blipFill>
          <a:blip r:embed="rId7"/>
          <a:stretch>
            <a:fillRect/>
          </a:stretch>
        </p:blipFill>
        <p:spPr>
          <a:xfrm>
            <a:off x="3993009" y="3504559"/>
            <a:ext cx="1846204" cy="2024047"/>
          </a:xfrm>
          <a:prstGeom prst="rect">
            <a:avLst/>
          </a:prstGeom>
        </p:spPr>
      </p:pic>
      <p:pic>
        <p:nvPicPr>
          <p:cNvPr id="9" name="Image 8">
            <a:extLst>
              <a:ext uri="{FF2B5EF4-FFF2-40B4-BE49-F238E27FC236}">
                <a16:creationId xmlns:a16="http://schemas.microsoft.com/office/drawing/2014/main" id="{2C68410A-C42D-4927-A4A8-480C4690EED2}"/>
              </a:ext>
            </a:extLst>
          </p:cNvPr>
          <p:cNvPicPr>
            <a:picLocks noChangeAspect="1"/>
          </p:cNvPicPr>
          <p:nvPr/>
        </p:nvPicPr>
        <p:blipFill>
          <a:blip r:embed="rId8"/>
          <a:stretch>
            <a:fillRect/>
          </a:stretch>
        </p:blipFill>
        <p:spPr>
          <a:xfrm>
            <a:off x="6608622" y="3536970"/>
            <a:ext cx="1993565" cy="1987468"/>
          </a:xfrm>
          <a:prstGeom prst="rect">
            <a:avLst/>
          </a:prstGeom>
        </p:spPr>
      </p:pic>
      <p:sp>
        <p:nvSpPr>
          <p:cNvPr id="27" name="ZoneTexte 26">
            <a:extLst>
              <a:ext uri="{FF2B5EF4-FFF2-40B4-BE49-F238E27FC236}">
                <a16:creationId xmlns:a16="http://schemas.microsoft.com/office/drawing/2014/main" id="{2FDA1B14-195F-4B2D-A59D-457ED74D7B15}"/>
              </a:ext>
            </a:extLst>
          </p:cNvPr>
          <p:cNvSpPr txBox="1">
            <a:spLocks noChangeArrowheads="1"/>
          </p:cNvSpPr>
          <p:nvPr/>
        </p:nvSpPr>
        <p:spPr bwMode="auto">
          <a:xfrm>
            <a:off x="3620197" y="3589398"/>
            <a:ext cx="424466" cy="369332"/>
          </a:xfrm>
          <a:prstGeom prst="rect">
            <a:avLst/>
          </a:prstGeom>
          <a:noFill/>
          <a:ln w="9525">
            <a:noFill/>
            <a:miter lim="800000"/>
            <a:headEnd/>
            <a:tailEnd/>
          </a:ln>
        </p:spPr>
        <p:txBody>
          <a:bodyPr wrap="square">
            <a:spAutoFit/>
          </a:bodyPr>
          <a:lstStyle/>
          <a:p>
            <a:r>
              <a:rPr lang="en-US" sz="1800" dirty="0"/>
              <a:t>5</a:t>
            </a:r>
          </a:p>
        </p:txBody>
      </p:sp>
      <p:sp>
        <p:nvSpPr>
          <p:cNvPr id="28" name="ZoneTexte 27">
            <a:extLst>
              <a:ext uri="{FF2B5EF4-FFF2-40B4-BE49-F238E27FC236}">
                <a16:creationId xmlns:a16="http://schemas.microsoft.com/office/drawing/2014/main" id="{0B2D007D-1492-4475-997D-0526DECBE652}"/>
              </a:ext>
            </a:extLst>
          </p:cNvPr>
          <p:cNvSpPr txBox="1">
            <a:spLocks noChangeArrowheads="1"/>
          </p:cNvSpPr>
          <p:nvPr/>
        </p:nvSpPr>
        <p:spPr bwMode="auto">
          <a:xfrm>
            <a:off x="6226737" y="3710169"/>
            <a:ext cx="428625" cy="400110"/>
          </a:xfrm>
          <a:prstGeom prst="rect">
            <a:avLst/>
          </a:prstGeom>
          <a:noFill/>
          <a:ln w="9525">
            <a:noFill/>
            <a:miter lim="800000"/>
            <a:headEnd/>
            <a:tailEnd/>
          </a:ln>
        </p:spPr>
        <p:txBody>
          <a:bodyPr>
            <a:spAutoFit/>
          </a:bodyPr>
          <a:lstStyle/>
          <a:p>
            <a:r>
              <a:rPr lang="fr-BE" sz="2000" dirty="0"/>
              <a:t>6</a:t>
            </a:r>
            <a:endParaRPr lang="en-US" dirty="0"/>
          </a:p>
        </p:txBody>
      </p:sp>
      <p:sp>
        <p:nvSpPr>
          <p:cNvPr id="24" name="Rectangle 23">
            <a:extLst>
              <a:ext uri="{FF2B5EF4-FFF2-40B4-BE49-F238E27FC236}">
                <a16:creationId xmlns:a16="http://schemas.microsoft.com/office/drawing/2014/main" id="{214F1131-C5DC-438D-BA9A-F451276AB67D}"/>
              </a:ext>
            </a:extLst>
          </p:cNvPr>
          <p:cNvSpPr/>
          <p:nvPr/>
        </p:nvSpPr>
        <p:spPr>
          <a:xfrm>
            <a:off x="5870552" y="5574534"/>
            <a:ext cx="3597992" cy="523220"/>
          </a:xfrm>
          <a:prstGeom prst="rect">
            <a:avLst/>
          </a:prstGeom>
        </p:spPr>
        <p:txBody>
          <a:bodyPr wrap="square">
            <a:spAutoFit/>
          </a:bodyPr>
          <a:lstStyle/>
          <a:p>
            <a:r>
              <a:rPr lang="fr-BE" sz="1400" b="1" dirty="0">
                <a:solidFill>
                  <a:schemeClr val="tx2"/>
                </a:solidFill>
              </a:rPr>
              <a:t> 6. </a:t>
            </a:r>
            <a:r>
              <a:rPr lang="fr-BE" sz="1400" b="1" dirty="0">
                <a:solidFill>
                  <a:srgbClr val="7030A0"/>
                </a:solidFill>
              </a:rPr>
              <a:t>LES RISQUES PSYCHOSOCIAUX     </a:t>
            </a:r>
          </a:p>
          <a:p>
            <a:r>
              <a:rPr lang="fr-BE" sz="1400" b="1" dirty="0">
                <a:solidFill>
                  <a:srgbClr val="7030A0"/>
                </a:solidFill>
              </a:rPr>
              <a:t>                          (RPS)</a:t>
            </a:r>
            <a:endParaRPr lang="fr-BE" sz="1400" dirty="0"/>
          </a:p>
        </p:txBody>
      </p:sp>
    </p:spTree>
    <p:extLst>
      <p:ext uri="{BB962C8B-B14F-4D97-AF65-F5344CB8AC3E}">
        <p14:creationId xmlns:p14="http://schemas.microsoft.com/office/powerpoint/2010/main" val="255316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descr="Petits confettis"/>
          <p:cNvSpPr>
            <a:spLocks noGrp="1"/>
          </p:cNvSpPr>
          <p:nvPr>
            <p:ph type="title"/>
          </p:nvPr>
        </p:nvSpPr>
        <p:spPr>
          <a:xfrm>
            <a:off x="401151" y="0"/>
            <a:ext cx="8229600" cy="1143000"/>
          </a:xfrm>
        </p:spPr>
        <p:txBody>
          <a:bodyPr/>
          <a:lstStyle/>
          <a:p>
            <a:pPr eaLnBrk="1" fontAlgn="auto" hangingPunct="1">
              <a:spcAft>
                <a:spcPts val="0"/>
              </a:spcAft>
              <a:defRPr/>
            </a:pPr>
            <a:r>
              <a:rPr lang="fr-BE" dirty="0"/>
              <a:t>LE BIEN ETRE AU TRAVAIL</a:t>
            </a:r>
          </a:p>
        </p:txBody>
      </p:sp>
      <p:sp>
        <p:nvSpPr>
          <p:cNvPr id="33795" name="Espace réservé du contenu 2"/>
          <p:cNvSpPr>
            <a:spLocks noGrp="1"/>
          </p:cNvSpPr>
          <p:nvPr>
            <p:ph idx="1"/>
          </p:nvPr>
        </p:nvSpPr>
        <p:spPr>
          <a:xfrm>
            <a:off x="264319" y="1033287"/>
            <a:ext cx="8686800" cy="517525"/>
          </a:xfrm>
        </p:spPr>
        <p:txBody>
          <a:bodyPr/>
          <a:lstStyle/>
          <a:p>
            <a:pPr marL="0" indent="0" eaLnBrk="1" hangingPunct="1">
              <a:buNone/>
            </a:pPr>
            <a:endParaRPr lang="fr-BE" sz="2000" dirty="0">
              <a:solidFill>
                <a:srgbClr val="7030A0"/>
              </a:solidFill>
            </a:endParaRPr>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endParaRPr lang="fr-BE" dirty="0"/>
          </a:p>
          <a:p>
            <a:pPr eaLnBrk="1" hangingPunct="1">
              <a:buFont typeface="Wingdings 2" pitchFamily="18" charset="2"/>
              <a:buNone/>
            </a:pPr>
            <a:endParaRPr lang="fr-BE" dirty="0"/>
          </a:p>
        </p:txBody>
      </p:sp>
      <p:sp>
        <p:nvSpPr>
          <p:cNvPr id="5" name="Rectangle 4"/>
          <p:cNvSpPr/>
          <p:nvPr/>
        </p:nvSpPr>
        <p:spPr>
          <a:xfrm>
            <a:off x="422252" y="1543056"/>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143227"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857852" y="153737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2860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143227"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857852" y="3537625"/>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ZoneTexte 15"/>
          <p:cNvSpPr txBox="1"/>
          <p:nvPr/>
        </p:nvSpPr>
        <p:spPr>
          <a:xfrm>
            <a:off x="1214414" y="2714620"/>
            <a:ext cx="6786610" cy="2400657"/>
          </a:xfrm>
          <a:prstGeom prst="rect">
            <a:avLst/>
          </a:prstGeom>
          <a:noFill/>
          <a:effectLst>
            <a:outerShdw blurRad="50800" dist="38100" algn="l" rotWithShape="0">
              <a:prstClr val="black">
                <a:alpha val="40000"/>
              </a:prstClr>
            </a:outerShdw>
          </a:effectLst>
          <a:scene3d>
            <a:camera prst="orthographicFront">
              <a:rot lat="2100003" lon="299993" rev="1200000"/>
            </a:camera>
            <a:lightRig rig="threePt" dir="t"/>
          </a:scene3d>
          <a:sp3d>
            <a:bevelT prst="slope"/>
          </a:sp3d>
        </p:spPr>
        <p:txBody>
          <a:bodyPr>
            <a:spAutoFit/>
          </a:bodyPr>
          <a:lstStyle/>
          <a:p>
            <a:pPr>
              <a:defRPr/>
            </a:pPr>
            <a:r>
              <a:rPr lang="fr-BE" sz="15000" dirty="0">
                <a:latin typeface="+mj-lt"/>
              </a:rPr>
              <a:t>C P P T</a:t>
            </a:r>
            <a:endParaRPr lang="en-US" sz="15000" dirty="0">
              <a:latin typeface="+mj-lt"/>
            </a:endParaRPr>
          </a:p>
        </p:txBody>
      </p:sp>
      <p:pic>
        <p:nvPicPr>
          <p:cNvPr id="33803" name="Picture 5" descr="G:\securité1.jpg"/>
          <p:cNvPicPr>
            <a:picLocks noChangeAspect="1" noChangeArrowheads="1"/>
          </p:cNvPicPr>
          <p:nvPr/>
        </p:nvPicPr>
        <p:blipFill>
          <a:blip r:embed="rId3" cstate="print"/>
          <a:srcRect/>
          <a:stretch>
            <a:fillRect/>
          </a:stretch>
        </p:blipFill>
        <p:spPr bwMode="auto">
          <a:xfrm>
            <a:off x="1214414" y="1537375"/>
            <a:ext cx="1892300" cy="2000250"/>
          </a:xfrm>
          <a:prstGeom prst="rect">
            <a:avLst/>
          </a:prstGeom>
          <a:noFill/>
          <a:ln w="9525">
            <a:noFill/>
            <a:miter lim="800000"/>
            <a:headEnd/>
            <a:tailEnd/>
          </a:ln>
        </p:spPr>
      </p:pic>
      <p:sp>
        <p:nvSpPr>
          <p:cNvPr id="33804" name="ZoneTexte 18"/>
          <p:cNvSpPr txBox="1">
            <a:spLocks noChangeArrowheads="1"/>
          </p:cNvSpPr>
          <p:nvPr/>
        </p:nvSpPr>
        <p:spPr bwMode="auto">
          <a:xfrm>
            <a:off x="434952" y="1653564"/>
            <a:ext cx="428625" cy="400050"/>
          </a:xfrm>
          <a:prstGeom prst="rect">
            <a:avLst/>
          </a:prstGeom>
          <a:noFill/>
          <a:ln w="9525">
            <a:noFill/>
            <a:miter lim="800000"/>
            <a:headEnd/>
            <a:tailEnd/>
          </a:ln>
        </p:spPr>
        <p:txBody>
          <a:bodyPr>
            <a:spAutoFit/>
          </a:bodyPr>
          <a:lstStyle/>
          <a:p>
            <a:r>
              <a:rPr lang="fr-BE" sz="2000" dirty="0"/>
              <a:t>1</a:t>
            </a:r>
            <a:endParaRPr lang="en-US"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27</a:t>
            </a:fld>
            <a:endParaRPr lang="fr-BE"/>
          </a:p>
        </p:txBody>
      </p:sp>
      <p:sp>
        <p:nvSpPr>
          <p:cNvPr id="17" name="Rectangle 16">
            <a:extLst>
              <a:ext uri="{FF2B5EF4-FFF2-40B4-BE49-F238E27FC236}">
                <a16:creationId xmlns:a16="http://schemas.microsoft.com/office/drawing/2014/main" id="{E19527D6-38AF-4178-A294-D53335115DF7}"/>
              </a:ext>
            </a:extLst>
          </p:cNvPr>
          <p:cNvSpPr/>
          <p:nvPr/>
        </p:nvSpPr>
        <p:spPr>
          <a:xfrm>
            <a:off x="428602" y="1535299"/>
            <a:ext cx="2727325" cy="200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Espace réservé du contenu 2">
            <a:extLst>
              <a:ext uri="{FF2B5EF4-FFF2-40B4-BE49-F238E27FC236}">
                <a16:creationId xmlns:a16="http://schemas.microsoft.com/office/drawing/2014/main" id="{1DADB9EB-2FAC-422B-A0A0-F294A89239B5}"/>
              </a:ext>
            </a:extLst>
          </p:cNvPr>
          <p:cNvSpPr txBox="1">
            <a:spLocks/>
          </p:cNvSpPr>
          <p:nvPr/>
        </p:nvSpPr>
        <p:spPr>
          <a:xfrm>
            <a:off x="408183" y="944926"/>
            <a:ext cx="8686800" cy="5175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2"/>
              <a:buChar char=""/>
              <a:defRPr/>
            </a:pPr>
            <a:r>
              <a:rPr lang="fr-BE" sz="2200" dirty="0"/>
              <a:t>C’est</a:t>
            </a:r>
            <a:r>
              <a:rPr lang="fr-BE" dirty="0"/>
              <a:t> … </a:t>
            </a:r>
            <a:r>
              <a:rPr lang="fr-BE" sz="2200" b="1" dirty="0"/>
              <a:t>1. SECURITE              2. </a:t>
            </a:r>
            <a:r>
              <a:rPr lang="fr-BE" sz="2200" b="1" dirty="0">
                <a:solidFill>
                  <a:srgbClr val="7030A0"/>
                </a:solidFill>
              </a:rPr>
              <a:t>SANTE                            3. ERGONOMIE</a:t>
            </a:r>
          </a:p>
          <a:p>
            <a:pPr fontAlgn="auto">
              <a:spcAft>
                <a:spcPts val="0"/>
              </a:spcAft>
              <a:buFont typeface="Wingdings 2"/>
              <a:buChar char=""/>
              <a:defRPr/>
            </a:pPr>
            <a:endParaRPr lang="fr-BE" sz="2200" b="1" dirty="0">
              <a:solidFill>
                <a:srgbClr val="7030A0"/>
              </a:solidFill>
            </a:endParaRPr>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a:buChar char=""/>
              <a:defRPr/>
            </a:pPr>
            <a:endParaRPr lang="fr-BE" dirty="0"/>
          </a:p>
          <a:p>
            <a:pPr fontAlgn="auto">
              <a:spcAft>
                <a:spcPts val="0"/>
              </a:spcAft>
              <a:buFont typeface="Wingdings 2" pitchFamily="18" charset="2"/>
              <a:buNone/>
              <a:defRPr/>
            </a:pPr>
            <a:endParaRPr lang="fr-BE" dirty="0"/>
          </a:p>
        </p:txBody>
      </p:sp>
      <p:pic>
        <p:nvPicPr>
          <p:cNvPr id="3" name="Image 2">
            <a:extLst>
              <a:ext uri="{FF2B5EF4-FFF2-40B4-BE49-F238E27FC236}">
                <a16:creationId xmlns:a16="http://schemas.microsoft.com/office/drawing/2014/main" id="{C9FADCC8-676D-48B7-A506-16742D01485F}"/>
              </a:ext>
            </a:extLst>
          </p:cNvPr>
          <p:cNvPicPr>
            <a:picLocks noChangeAspect="1"/>
          </p:cNvPicPr>
          <p:nvPr/>
        </p:nvPicPr>
        <p:blipFill>
          <a:blip r:embed="rId4"/>
          <a:stretch>
            <a:fillRect/>
          </a:stretch>
        </p:blipFill>
        <p:spPr>
          <a:xfrm>
            <a:off x="3986659" y="1528141"/>
            <a:ext cx="1846204" cy="2005758"/>
          </a:xfrm>
          <a:prstGeom prst="rect">
            <a:avLst/>
          </a:prstGeom>
        </p:spPr>
      </p:pic>
      <p:sp>
        <p:nvSpPr>
          <p:cNvPr id="19" name="ZoneTexte 18">
            <a:extLst>
              <a:ext uri="{FF2B5EF4-FFF2-40B4-BE49-F238E27FC236}">
                <a16:creationId xmlns:a16="http://schemas.microsoft.com/office/drawing/2014/main" id="{00EB8CF1-D400-4357-B8EC-E0460BDEE666}"/>
              </a:ext>
            </a:extLst>
          </p:cNvPr>
          <p:cNvSpPr txBox="1">
            <a:spLocks noChangeArrowheads="1"/>
          </p:cNvSpPr>
          <p:nvPr/>
        </p:nvSpPr>
        <p:spPr bwMode="auto">
          <a:xfrm>
            <a:off x="3304168" y="1566750"/>
            <a:ext cx="428625" cy="400110"/>
          </a:xfrm>
          <a:prstGeom prst="rect">
            <a:avLst/>
          </a:prstGeom>
          <a:noFill/>
          <a:ln w="9525">
            <a:noFill/>
            <a:miter lim="800000"/>
            <a:headEnd/>
            <a:tailEnd/>
          </a:ln>
        </p:spPr>
        <p:txBody>
          <a:bodyPr>
            <a:spAutoFit/>
          </a:bodyPr>
          <a:lstStyle/>
          <a:p>
            <a:r>
              <a:rPr lang="fr-BE" sz="2000" dirty="0"/>
              <a:t>2</a:t>
            </a:r>
            <a:endParaRPr lang="en-US" dirty="0"/>
          </a:p>
        </p:txBody>
      </p:sp>
      <p:sp>
        <p:nvSpPr>
          <p:cNvPr id="20" name="ZoneTexte 18">
            <a:extLst>
              <a:ext uri="{FF2B5EF4-FFF2-40B4-BE49-F238E27FC236}">
                <a16:creationId xmlns:a16="http://schemas.microsoft.com/office/drawing/2014/main" id="{DD7615D5-58E5-49FA-BDE1-5963DBBE8CC7}"/>
              </a:ext>
            </a:extLst>
          </p:cNvPr>
          <p:cNvSpPr txBox="1">
            <a:spLocks noChangeArrowheads="1"/>
          </p:cNvSpPr>
          <p:nvPr/>
        </p:nvSpPr>
        <p:spPr bwMode="auto">
          <a:xfrm>
            <a:off x="6018793" y="1550812"/>
            <a:ext cx="428625" cy="400110"/>
          </a:xfrm>
          <a:prstGeom prst="rect">
            <a:avLst/>
          </a:prstGeom>
          <a:noFill/>
          <a:ln w="9525">
            <a:noFill/>
            <a:miter lim="800000"/>
            <a:headEnd/>
            <a:tailEnd/>
          </a:ln>
        </p:spPr>
        <p:txBody>
          <a:bodyPr wrap="square">
            <a:spAutoFit/>
          </a:bodyPr>
          <a:lstStyle/>
          <a:p>
            <a:r>
              <a:rPr lang="fr-BE" sz="2000" dirty="0"/>
              <a:t>3</a:t>
            </a:r>
            <a:endParaRPr lang="en-US" dirty="0"/>
          </a:p>
        </p:txBody>
      </p:sp>
      <p:pic>
        <p:nvPicPr>
          <p:cNvPr id="4" name="Image 3">
            <a:extLst>
              <a:ext uri="{FF2B5EF4-FFF2-40B4-BE49-F238E27FC236}">
                <a16:creationId xmlns:a16="http://schemas.microsoft.com/office/drawing/2014/main" id="{9B684364-2BDC-4985-8A9E-CDBCF7416C36}"/>
              </a:ext>
            </a:extLst>
          </p:cNvPr>
          <p:cNvPicPr>
            <a:picLocks noChangeAspect="1"/>
          </p:cNvPicPr>
          <p:nvPr/>
        </p:nvPicPr>
        <p:blipFill>
          <a:blip r:embed="rId5"/>
          <a:stretch>
            <a:fillRect/>
          </a:stretch>
        </p:blipFill>
        <p:spPr>
          <a:xfrm>
            <a:off x="6611155" y="1550812"/>
            <a:ext cx="1993565" cy="2005758"/>
          </a:xfrm>
          <a:prstGeom prst="rect">
            <a:avLst/>
          </a:prstGeom>
        </p:spPr>
      </p:pic>
      <p:pic>
        <p:nvPicPr>
          <p:cNvPr id="6" name="Image 5">
            <a:extLst>
              <a:ext uri="{FF2B5EF4-FFF2-40B4-BE49-F238E27FC236}">
                <a16:creationId xmlns:a16="http://schemas.microsoft.com/office/drawing/2014/main" id="{A2811826-1D98-4C7C-BEAA-BD9D70B6925E}"/>
              </a:ext>
            </a:extLst>
          </p:cNvPr>
          <p:cNvPicPr>
            <a:picLocks noChangeAspect="1"/>
          </p:cNvPicPr>
          <p:nvPr/>
        </p:nvPicPr>
        <p:blipFill>
          <a:blip r:embed="rId6"/>
          <a:stretch>
            <a:fillRect/>
          </a:stretch>
        </p:blipFill>
        <p:spPr>
          <a:xfrm>
            <a:off x="1207519" y="3533900"/>
            <a:ext cx="1895544" cy="2000250"/>
          </a:xfrm>
          <a:prstGeom prst="rect">
            <a:avLst/>
          </a:prstGeom>
        </p:spPr>
      </p:pic>
      <p:sp>
        <p:nvSpPr>
          <p:cNvPr id="21" name="ZoneTexte 17">
            <a:extLst>
              <a:ext uri="{FF2B5EF4-FFF2-40B4-BE49-F238E27FC236}">
                <a16:creationId xmlns:a16="http://schemas.microsoft.com/office/drawing/2014/main" id="{6B4CA5CD-125E-4EBD-BBFA-F537C72E2532}"/>
              </a:ext>
            </a:extLst>
          </p:cNvPr>
          <p:cNvSpPr txBox="1">
            <a:spLocks noChangeArrowheads="1"/>
          </p:cNvSpPr>
          <p:nvPr/>
        </p:nvSpPr>
        <p:spPr bwMode="auto">
          <a:xfrm>
            <a:off x="490699" y="3608397"/>
            <a:ext cx="428625" cy="400050"/>
          </a:xfrm>
          <a:prstGeom prst="rect">
            <a:avLst/>
          </a:prstGeom>
          <a:noFill/>
          <a:ln w="9525">
            <a:noFill/>
            <a:miter lim="800000"/>
            <a:headEnd/>
            <a:tailEnd/>
          </a:ln>
        </p:spPr>
        <p:txBody>
          <a:bodyPr>
            <a:spAutoFit/>
          </a:bodyPr>
          <a:lstStyle/>
          <a:p>
            <a:r>
              <a:rPr lang="fr-BE" sz="2000" dirty="0"/>
              <a:t>4</a:t>
            </a:r>
            <a:endParaRPr lang="en-US" sz="2000" dirty="0"/>
          </a:p>
        </p:txBody>
      </p:sp>
      <p:sp>
        <p:nvSpPr>
          <p:cNvPr id="7" name="Rectangle 6">
            <a:extLst>
              <a:ext uri="{FF2B5EF4-FFF2-40B4-BE49-F238E27FC236}">
                <a16:creationId xmlns:a16="http://schemas.microsoft.com/office/drawing/2014/main" id="{6F46EE78-6C5F-4B60-B898-AFBE5B556872}"/>
              </a:ext>
            </a:extLst>
          </p:cNvPr>
          <p:cNvSpPr/>
          <p:nvPr/>
        </p:nvSpPr>
        <p:spPr>
          <a:xfrm>
            <a:off x="467604" y="5543825"/>
            <a:ext cx="5402948" cy="634020"/>
          </a:xfrm>
          <a:prstGeom prst="rect">
            <a:avLst/>
          </a:prstGeom>
        </p:spPr>
        <p:txBody>
          <a:bodyPr wrap="square">
            <a:spAutoFit/>
          </a:bodyPr>
          <a:lstStyle/>
          <a:p>
            <a:pPr marL="342900" lvl="0" indent="-342900" fontAlgn="auto">
              <a:spcBef>
                <a:spcPct val="20000"/>
              </a:spcBef>
              <a:spcAft>
                <a:spcPts val="0"/>
              </a:spcAft>
              <a:buClr>
                <a:srgbClr val="4F81BD"/>
              </a:buClr>
              <a:buSzPct val="70000"/>
              <a:buFont typeface="Wingdings 2"/>
              <a:buChar char=""/>
              <a:defRPr/>
            </a:pPr>
            <a:r>
              <a:rPr lang="fr-BE" sz="1600" dirty="0">
                <a:solidFill>
                  <a:srgbClr val="1F497D"/>
                </a:solidFill>
                <a:latin typeface="Calibri"/>
              </a:rPr>
              <a:t>C’est … </a:t>
            </a:r>
            <a:r>
              <a:rPr lang="fr-BE" sz="1600" b="1" dirty="0">
                <a:solidFill>
                  <a:srgbClr val="7030A0"/>
                </a:solidFill>
                <a:latin typeface="Calibri"/>
              </a:rPr>
              <a:t>4. HYGIENE                   5. EMBELLISSEMENT </a:t>
            </a:r>
          </a:p>
          <a:p>
            <a:pPr lvl="0" fontAlgn="auto">
              <a:spcBef>
                <a:spcPct val="20000"/>
              </a:spcBef>
              <a:spcAft>
                <a:spcPts val="0"/>
              </a:spcAft>
              <a:buClr>
                <a:srgbClr val="4F81BD"/>
              </a:buClr>
              <a:buSzPct val="70000"/>
              <a:defRPr/>
            </a:pPr>
            <a:r>
              <a:rPr lang="fr-BE" sz="1600" b="1" dirty="0">
                <a:solidFill>
                  <a:srgbClr val="7030A0"/>
                </a:solidFill>
                <a:latin typeface="Calibri"/>
              </a:rPr>
              <a:t>                                                                 DU LIEU DU TRAVAIL  </a:t>
            </a:r>
          </a:p>
        </p:txBody>
      </p:sp>
      <p:pic>
        <p:nvPicPr>
          <p:cNvPr id="8" name="Image 7">
            <a:extLst>
              <a:ext uri="{FF2B5EF4-FFF2-40B4-BE49-F238E27FC236}">
                <a16:creationId xmlns:a16="http://schemas.microsoft.com/office/drawing/2014/main" id="{AF708F96-CC3B-4DDB-A8C4-2A1C617459D5}"/>
              </a:ext>
            </a:extLst>
          </p:cNvPr>
          <p:cNvPicPr>
            <a:picLocks noChangeAspect="1"/>
          </p:cNvPicPr>
          <p:nvPr/>
        </p:nvPicPr>
        <p:blipFill>
          <a:blip r:embed="rId7"/>
          <a:stretch>
            <a:fillRect/>
          </a:stretch>
        </p:blipFill>
        <p:spPr>
          <a:xfrm>
            <a:off x="3993009" y="3504559"/>
            <a:ext cx="1846204" cy="2024047"/>
          </a:xfrm>
          <a:prstGeom prst="rect">
            <a:avLst/>
          </a:prstGeom>
        </p:spPr>
      </p:pic>
      <p:pic>
        <p:nvPicPr>
          <p:cNvPr id="9" name="Image 8">
            <a:extLst>
              <a:ext uri="{FF2B5EF4-FFF2-40B4-BE49-F238E27FC236}">
                <a16:creationId xmlns:a16="http://schemas.microsoft.com/office/drawing/2014/main" id="{2C68410A-C42D-4927-A4A8-480C4690EED2}"/>
              </a:ext>
            </a:extLst>
          </p:cNvPr>
          <p:cNvPicPr>
            <a:picLocks noChangeAspect="1"/>
          </p:cNvPicPr>
          <p:nvPr/>
        </p:nvPicPr>
        <p:blipFill>
          <a:blip r:embed="rId8"/>
          <a:stretch>
            <a:fillRect/>
          </a:stretch>
        </p:blipFill>
        <p:spPr>
          <a:xfrm>
            <a:off x="6608622" y="3536970"/>
            <a:ext cx="1993565" cy="1987468"/>
          </a:xfrm>
          <a:prstGeom prst="rect">
            <a:avLst/>
          </a:prstGeom>
        </p:spPr>
      </p:pic>
      <p:sp>
        <p:nvSpPr>
          <p:cNvPr id="27" name="ZoneTexte 26">
            <a:extLst>
              <a:ext uri="{FF2B5EF4-FFF2-40B4-BE49-F238E27FC236}">
                <a16:creationId xmlns:a16="http://schemas.microsoft.com/office/drawing/2014/main" id="{2FDA1B14-195F-4B2D-A59D-457ED74D7B15}"/>
              </a:ext>
            </a:extLst>
          </p:cNvPr>
          <p:cNvSpPr txBox="1">
            <a:spLocks noChangeArrowheads="1"/>
          </p:cNvSpPr>
          <p:nvPr/>
        </p:nvSpPr>
        <p:spPr bwMode="auto">
          <a:xfrm>
            <a:off x="3620197" y="3589398"/>
            <a:ext cx="424466" cy="369332"/>
          </a:xfrm>
          <a:prstGeom prst="rect">
            <a:avLst/>
          </a:prstGeom>
          <a:noFill/>
          <a:ln w="9525">
            <a:noFill/>
            <a:miter lim="800000"/>
            <a:headEnd/>
            <a:tailEnd/>
          </a:ln>
        </p:spPr>
        <p:txBody>
          <a:bodyPr wrap="square">
            <a:spAutoFit/>
          </a:bodyPr>
          <a:lstStyle/>
          <a:p>
            <a:r>
              <a:rPr lang="en-US" sz="1800" dirty="0"/>
              <a:t>5</a:t>
            </a:r>
          </a:p>
        </p:txBody>
      </p:sp>
      <p:sp>
        <p:nvSpPr>
          <p:cNvPr id="28" name="ZoneTexte 27">
            <a:extLst>
              <a:ext uri="{FF2B5EF4-FFF2-40B4-BE49-F238E27FC236}">
                <a16:creationId xmlns:a16="http://schemas.microsoft.com/office/drawing/2014/main" id="{0B2D007D-1492-4475-997D-0526DECBE652}"/>
              </a:ext>
            </a:extLst>
          </p:cNvPr>
          <p:cNvSpPr txBox="1">
            <a:spLocks noChangeArrowheads="1"/>
          </p:cNvSpPr>
          <p:nvPr/>
        </p:nvSpPr>
        <p:spPr bwMode="auto">
          <a:xfrm>
            <a:off x="6226737" y="3710169"/>
            <a:ext cx="428625" cy="400110"/>
          </a:xfrm>
          <a:prstGeom prst="rect">
            <a:avLst/>
          </a:prstGeom>
          <a:noFill/>
          <a:ln w="9525">
            <a:noFill/>
            <a:miter lim="800000"/>
            <a:headEnd/>
            <a:tailEnd/>
          </a:ln>
        </p:spPr>
        <p:txBody>
          <a:bodyPr>
            <a:spAutoFit/>
          </a:bodyPr>
          <a:lstStyle/>
          <a:p>
            <a:r>
              <a:rPr lang="fr-BE" sz="2000" dirty="0"/>
              <a:t>6</a:t>
            </a:r>
            <a:endParaRPr lang="en-US" dirty="0"/>
          </a:p>
        </p:txBody>
      </p:sp>
      <p:sp>
        <p:nvSpPr>
          <p:cNvPr id="24" name="Rectangle 23">
            <a:extLst>
              <a:ext uri="{FF2B5EF4-FFF2-40B4-BE49-F238E27FC236}">
                <a16:creationId xmlns:a16="http://schemas.microsoft.com/office/drawing/2014/main" id="{214F1131-C5DC-438D-BA9A-F451276AB67D}"/>
              </a:ext>
            </a:extLst>
          </p:cNvPr>
          <p:cNvSpPr/>
          <p:nvPr/>
        </p:nvSpPr>
        <p:spPr>
          <a:xfrm>
            <a:off x="5870552" y="5574534"/>
            <a:ext cx="3597992" cy="523220"/>
          </a:xfrm>
          <a:prstGeom prst="rect">
            <a:avLst/>
          </a:prstGeom>
        </p:spPr>
        <p:txBody>
          <a:bodyPr wrap="square">
            <a:spAutoFit/>
          </a:bodyPr>
          <a:lstStyle/>
          <a:p>
            <a:r>
              <a:rPr lang="fr-BE" sz="1400" b="1" dirty="0">
                <a:solidFill>
                  <a:schemeClr val="tx2"/>
                </a:solidFill>
              </a:rPr>
              <a:t> 6. </a:t>
            </a:r>
            <a:r>
              <a:rPr lang="fr-BE" sz="1400" b="1" dirty="0">
                <a:solidFill>
                  <a:srgbClr val="7030A0"/>
                </a:solidFill>
              </a:rPr>
              <a:t>LES RISQUES PSYCHOSOCIAUX     </a:t>
            </a:r>
          </a:p>
          <a:p>
            <a:r>
              <a:rPr lang="fr-BE" sz="1400" b="1" dirty="0">
                <a:solidFill>
                  <a:srgbClr val="7030A0"/>
                </a:solidFill>
              </a:rPr>
              <a:t>                          (RPS)</a:t>
            </a:r>
            <a:endParaRPr lang="fr-BE" sz="1400" dirty="0"/>
          </a:p>
        </p:txBody>
      </p:sp>
      <p:pic>
        <p:nvPicPr>
          <p:cNvPr id="10" name="Image 9">
            <a:extLst>
              <a:ext uri="{FF2B5EF4-FFF2-40B4-BE49-F238E27FC236}">
                <a16:creationId xmlns:a16="http://schemas.microsoft.com/office/drawing/2014/main" id="{A52D55F8-BC62-42D3-89B1-0F0FB7501F37}"/>
              </a:ext>
            </a:extLst>
          </p:cNvPr>
          <p:cNvPicPr>
            <a:picLocks noChangeAspect="1"/>
          </p:cNvPicPr>
          <p:nvPr/>
        </p:nvPicPr>
        <p:blipFill>
          <a:blip r:embed="rId9"/>
          <a:stretch>
            <a:fillRect/>
          </a:stretch>
        </p:blipFill>
        <p:spPr>
          <a:xfrm>
            <a:off x="2715877" y="1682517"/>
            <a:ext cx="3572566" cy="3572566"/>
          </a:xfrm>
          <a:prstGeom prst="rect">
            <a:avLst/>
          </a:prstGeom>
        </p:spPr>
      </p:pic>
      <p:sp>
        <p:nvSpPr>
          <p:cNvPr id="22" name="Rectangle 21">
            <a:extLst>
              <a:ext uri="{FF2B5EF4-FFF2-40B4-BE49-F238E27FC236}">
                <a16:creationId xmlns:a16="http://schemas.microsoft.com/office/drawing/2014/main" id="{89A15E23-A065-47B4-BE63-15F170E5D64F}"/>
              </a:ext>
            </a:extLst>
          </p:cNvPr>
          <p:cNvSpPr/>
          <p:nvPr/>
        </p:nvSpPr>
        <p:spPr>
          <a:xfrm>
            <a:off x="3103063" y="6140906"/>
            <a:ext cx="2592288" cy="430887"/>
          </a:xfrm>
          <a:prstGeom prst="rect">
            <a:avLst/>
          </a:prstGeom>
        </p:spPr>
        <p:txBody>
          <a:bodyPr wrap="square">
            <a:spAutoFit/>
          </a:bodyPr>
          <a:lstStyle/>
          <a:p>
            <a:r>
              <a:rPr lang="fr-BE" sz="2200" b="1" dirty="0">
                <a:solidFill>
                  <a:srgbClr val="7030A0"/>
                </a:solidFill>
                <a:latin typeface="Calibri"/>
              </a:rPr>
              <a:t>7. ENVIRONNEMENT </a:t>
            </a:r>
            <a:endParaRPr lang="fr-BE" dirty="0"/>
          </a:p>
        </p:txBody>
      </p:sp>
      <p:sp>
        <p:nvSpPr>
          <p:cNvPr id="30" name="ZoneTexte 17">
            <a:extLst>
              <a:ext uri="{FF2B5EF4-FFF2-40B4-BE49-F238E27FC236}">
                <a16:creationId xmlns:a16="http://schemas.microsoft.com/office/drawing/2014/main" id="{459B5A66-BA48-411C-9DC5-DB348D17D0DF}"/>
              </a:ext>
            </a:extLst>
          </p:cNvPr>
          <p:cNvSpPr txBox="1">
            <a:spLocks noChangeArrowheads="1"/>
          </p:cNvSpPr>
          <p:nvPr/>
        </p:nvSpPr>
        <p:spPr bwMode="auto">
          <a:xfrm>
            <a:off x="2788088" y="1732696"/>
            <a:ext cx="428625" cy="400050"/>
          </a:xfrm>
          <a:prstGeom prst="rect">
            <a:avLst/>
          </a:prstGeom>
          <a:noFill/>
          <a:ln w="9525">
            <a:noFill/>
            <a:miter lim="800000"/>
            <a:headEnd/>
            <a:tailEnd/>
          </a:ln>
        </p:spPr>
        <p:txBody>
          <a:bodyPr>
            <a:spAutoFit/>
          </a:bodyPr>
          <a:lstStyle/>
          <a:p>
            <a:r>
              <a:rPr lang="fr-BE" sz="2000" dirty="0"/>
              <a:t>7</a:t>
            </a:r>
            <a:endParaRPr lang="en-US" sz="2000" dirty="0"/>
          </a:p>
        </p:txBody>
      </p:sp>
    </p:spTree>
    <p:extLst>
      <p:ext uri="{BB962C8B-B14F-4D97-AF65-F5344CB8AC3E}">
        <p14:creationId xmlns:p14="http://schemas.microsoft.com/office/powerpoint/2010/main" val="347847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descr="Petits confettis"/>
          <p:cNvSpPr>
            <a:spLocks noGrp="1" noChangeArrowheads="1"/>
          </p:cNvSpPr>
          <p:nvPr>
            <p:ph type="title"/>
          </p:nvPr>
        </p:nvSpPr>
        <p:spPr/>
        <p:txBody>
          <a:bodyPr/>
          <a:lstStyle/>
          <a:p>
            <a:pPr eaLnBrk="1" fontAlgn="auto" hangingPunct="1">
              <a:spcAft>
                <a:spcPts val="0"/>
              </a:spcAft>
              <a:defRPr/>
            </a:pPr>
            <a:r>
              <a:rPr lang="fr-FR" dirty="0"/>
              <a:t>Le bien-être au travail, donc c’est…</a:t>
            </a:r>
          </a:p>
        </p:txBody>
      </p:sp>
      <p:sp>
        <p:nvSpPr>
          <p:cNvPr id="40963" name="Rectangle 4"/>
          <p:cNvSpPr>
            <a:spLocks noGrp="1" noChangeArrowheads="1"/>
          </p:cNvSpPr>
          <p:nvPr>
            <p:ph idx="1"/>
          </p:nvPr>
        </p:nvSpPr>
        <p:spPr/>
        <p:txBody>
          <a:bodyPr/>
          <a:lstStyle/>
          <a:p>
            <a:pPr eaLnBrk="1" hangingPunct="1">
              <a:buFont typeface="Wingdings" pitchFamily="2" charset="2"/>
              <a:buNone/>
            </a:pPr>
            <a:r>
              <a:rPr lang="fr-FR">
                <a:cs typeface="Arial" pitchFamily="34" charset="0"/>
              </a:rPr>
              <a:t> </a:t>
            </a:r>
          </a:p>
        </p:txBody>
      </p:sp>
      <p:sp>
        <p:nvSpPr>
          <p:cNvPr id="2" name="Oval 2"/>
          <p:cNvSpPr>
            <a:spLocks noChangeArrowheads="1"/>
          </p:cNvSpPr>
          <p:nvPr/>
        </p:nvSpPr>
        <p:spPr bwMode="auto">
          <a:xfrm>
            <a:off x="2515614" y="1613797"/>
            <a:ext cx="4267200" cy="3657600"/>
          </a:xfrm>
          <a:prstGeom prst="ellipse">
            <a:avLst/>
          </a:prstGeom>
          <a:noFill/>
          <a:ln w="76200">
            <a:solidFill>
              <a:srgbClr val="339966"/>
            </a:solidFill>
            <a:round/>
            <a:headEnd/>
            <a:tailEnd/>
          </a:ln>
        </p:spPr>
        <p:txBody>
          <a:bodyPr wrap="none" anchor="ctr"/>
          <a:lstStyle/>
          <a:p>
            <a:endParaRPr lang="fr-FR"/>
          </a:p>
        </p:txBody>
      </p:sp>
      <p:sp>
        <p:nvSpPr>
          <p:cNvPr id="12293" name="Oval 5"/>
          <p:cNvSpPr>
            <a:spLocks noChangeArrowheads="1"/>
          </p:cNvSpPr>
          <p:nvPr/>
        </p:nvSpPr>
        <p:spPr bwMode="auto">
          <a:xfrm>
            <a:off x="3741440" y="2560638"/>
            <a:ext cx="2209800" cy="1828800"/>
          </a:xfrm>
          <a:prstGeom prst="ellipse">
            <a:avLst/>
          </a:prstGeom>
          <a:gradFill rotWithShape="0">
            <a:gsLst>
              <a:gs pos="0">
                <a:srgbClr val="95FFD4"/>
              </a:gs>
              <a:gs pos="100000">
                <a:srgbClr val="63A98D"/>
              </a:gs>
            </a:gsLst>
            <a:path path="shape">
              <a:fillToRect l="50000" t="50000" r="50000" b="50000"/>
            </a:path>
          </a:gradFill>
          <a:ln w="9525">
            <a:noFill/>
            <a:round/>
            <a:headEnd/>
            <a:tailEnd/>
          </a:ln>
        </p:spPr>
        <p:txBody>
          <a:bodyPr wrap="none" anchor="ctr"/>
          <a:lstStyle/>
          <a:p>
            <a:pPr algn="ctr"/>
            <a:r>
              <a:rPr lang="fr-BE" sz="2400" b="1" dirty="0"/>
              <a:t>Bien-être</a:t>
            </a:r>
          </a:p>
          <a:p>
            <a:pPr algn="ctr"/>
            <a:r>
              <a:rPr lang="fr-BE" sz="2400" b="1" dirty="0"/>
              <a:t>au travail</a:t>
            </a:r>
            <a:endParaRPr lang="en-GB" sz="2400" b="1" dirty="0"/>
          </a:p>
        </p:txBody>
      </p:sp>
      <p:sp>
        <p:nvSpPr>
          <p:cNvPr id="4" name="AutoShape 6"/>
          <p:cNvSpPr>
            <a:spLocks noChangeArrowheads="1"/>
          </p:cNvSpPr>
          <p:nvPr/>
        </p:nvSpPr>
        <p:spPr bwMode="auto">
          <a:xfrm>
            <a:off x="6256040" y="2560638"/>
            <a:ext cx="1828800" cy="381000"/>
          </a:xfrm>
          <a:prstGeom prst="roundRect">
            <a:avLst>
              <a:gd name="adj" fmla="val 50000"/>
            </a:avLst>
          </a:prstGeom>
          <a:solidFill>
            <a:schemeClr val="accent1"/>
          </a:solidFill>
          <a:ln w="9525">
            <a:solidFill>
              <a:schemeClr val="tx1"/>
            </a:solidFill>
            <a:round/>
            <a:headEnd/>
            <a:tailEnd/>
          </a:ln>
        </p:spPr>
        <p:txBody>
          <a:bodyPr wrap="none" anchor="ctr"/>
          <a:lstStyle/>
          <a:p>
            <a:pPr algn="ctr"/>
            <a:r>
              <a:rPr lang="fr-FR" sz="2000">
                <a:cs typeface="Arial" pitchFamily="34" charset="0"/>
              </a:rPr>
              <a:t>ergonomie</a:t>
            </a:r>
            <a:endParaRPr lang="en-GB" sz="2000">
              <a:cs typeface="Arial" pitchFamily="34" charset="0"/>
            </a:endParaRPr>
          </a:p>
        </p:txBody>
      </p:sp>
      <p:sp>
        <p:nvSpPr>
          <p:cNvPr id="12295" name="AutoShape 7"/>
          <p:cNvSpPr>
            <a:spLocks noChangeArrowheads="1"/>
          </p:cNvSpPr>
          <p:nvPr/>
        </p:nvSpPr>
        <p:spPr bwMode="auto">
          <a:xfrm>
            <a:off x="3131840" y="1417638"/>
            <a:ext cx="1905000" cy="762000"/>
          </a:xfrm>
          <a:prstGeom prst="roundRect">
            <a:avLst>
              <a:gd name="adj" fmla="val 50000"/>
            </a:avLst>
          </a:prstGeom>
          <a:solidFill>
            <a:schemeClr val="accent1"/>
          </a:solidFill>
          <a:ln w="9525">
            <a:solidFill>
              <a:schemeClr val="tx1"/>
            </a:solidFill>
            <a:round/>
            <a:headEnd/>
            <a:tailEnd/>
          </a:ln>
        </p:spPr>
        <p:txBody>
          <a:bodyPr wrap="none" anchor="ctr"/>
          <a:lstStyle/>
          <a:p>
            <a:pPr algn="ctr"/>
            <a:r>
              <a:rPr lang="fr-FR" sz="2000" dirty="0">
                <a:cs typeface="Arial" pitchFamily="34" charset="0"/>
              </a:rPr>
              <a:t>protection</a:t>
            </a:r>
          </a:p>
          <a:p>
            <a:pPr algn="ctr"/>
            <a:r>
              <a:rPr lang="fr-FR" sz="2000" dirty="0">
                <a:cs typeface="Arial" pitchFamily="34" charset="0"/>
              </a:rPr>
              <a:t>de la santé</a:t>
            </a:r>
            <a:endParaRPr lang="en-GB" sz="2000" dirty="0">
              <a:cs typeface="Arial" pitchFamily="34" charset="0"/>
            </a:endParaRPr>
          </a:p>
        </p:txBody>
      </p:sp>
      <p:sp>
        <p:nvSpPr>
          <p:cNvPr id="12297" name="AutoShape 9"/>
          <p:cNvSpPr>
            <a:spLocks noChangeArrowheads="1"/>
          </p:cNvSpPr>
          <p:nvPr/>
        </p:nvSpPr>
        <p:spPr bwMode="auto">
          <a:xfrm>
            <a:off x="6103640" y="3246438"/>
            <a:ext cx="2895600" cy="990600"/>
          </a:xfrm>
          <a:prstGeom prst="roundRect">
            <a:avLst>
              <a:gd name="adj" fmla="val 50000"/>
            </a:avLst>
          </a:prstGeom>
          <a:solidFill>
            <a:schemeClr val="accent1"/>
          </a:solidFill>
          <a:ln w="9525">
            <a:solidFill>
              <a:schemeClr val="tx1"/>
            </a:solidFill>
            <a:round/>
            <a:headEnd/>
            <a:tailEnd/>
          </a:ln>
        </p:spPr>
        <p:txBody>
          <a:bodyPr wrap="none" anchor="ctr"/>
          <a:lstStyle/>
          <a:p>
            <a:pPr algn="ctr"/>
            <a:r>
              <a:rPr lang="fr-FR" sz="2000">
                <a:cs typeface="Arial" pitchFamily="34" charset="0"/>
              </a:rPr>
              <a:t>environnement</a:t>
            </a:r>
          </a:p>
          <a:p>
            <a:pPr algn="ctr"/>
            <a:r>
              <a:rPr lang="fr-FR" sz="1600">
                <a:cs typeface="Arial" pitchFamily="34" charset="0"/>
              </a:rPr>
              <a:t>(influence sur les conditions</a:t>
            </a:r>
          </a:p>
          <a:p>
            <a:pPr algn="ctr"/>
            <a:r>
              <a:rPr lang="fr-FR" sz="1600">
                <a:cs typeface="Arial" pitchFamily="34" charset="0"/>
              </a:rPr>
              <a:t>de travail)</a:t>
            </a:r>
            <a:endParaRPr lang="en-GB" sz="1600">
              <a:cs typeface="Arial" pitchFamily="34" charset="0"/>
            </a:endParaRPr>
          </a:p>
        </p:txBody>
      </p:sp>
      <p:sp>
        <p:nvSpPr>
          <p:cNvPr id="12298" name="AutoShape 10"/>
          <p:cNvSpPr>
            <a:spLocks noChangeArrowheads="1"/>
          </p:cNvSpPr>
          <p:nvPr/>
        </p:nvSpPr>
        <p:spPr bwMode="auto">
          <a:xfrm>
            <a:off x="1226840" y="3551238"/>
            <a:ext cx="1905000" cy="685800"/>
          </a:xfrm>
          <a:prstGeom prst="roundRect">
            <a:avLst>
              <a:gd name="adj" fmla="val 50000"/>
            </a:avLst>
          </a:prstGeom>
          <a:solidFill>
            <a:schemeClr val="accent1"/>
          </a:solidFill>
          <a:ln w="9525">
            <a:solidFill>
              <a:schemeClr val="tx1"/>
            </a:solidFill>
            <a:round/>
            <a:headEnd/>
            <a:tailEnd/>
          </a:ln>
        </p:spPr>
        <p:txBody>
          <a:bodyPr wrap="none" anchor="ctr"/>
          <a:lstStyle/>
          <a:p>
            <a:pPr algn="ctr"/>
            <a:r>
              <a:rPr lang="fr-FR" sz="2000" dirty="0">
                <a:cs typeface="Arial" pitchFamily="34" charset="0"/>
              </a:rPr>
              <a:t>hygiène</a:t>
            </a:r>
          </a:p>
          <a:p>
            <a:pPr algn="ctr"/>
            <a:r>
              <a:rPr lang="fr-FR" sz="2000" dirty="0">
                <a:cs typeface="Arial" pitchFamily="34" charset="0"/>
              </a:rPr>
              <a:t>du travail</a:t>
            </a:r>
            <a:endParaRPr lang="en-GB" sz="2000" dirty="0">
              <a:cs typeface="Arial" pitchFamily="34" charset="0"/>
            </a:endParaRPr>
          </a:p>
        </p:txBody>
      </p:sp>
      <p:sp>
        <p:nvSpPr>
          <p:cNvPr id="12299" name="AutoShape 11"/>
          <p:cNvSpPr>
            <a:spLocks noChangeArrowheads="1"/>
          </p:cNvSpPr>
          <p:nvPr/>
        </p:nvSpPr>
        <p:spPr bwMode="auto">
          <a:xfrm>
            <a:off x="5341640" y="1798638"/>
            <a:ext cx="1828800" cy="381000"/>
          </a:xfrm>
          <a:prstGeom prst="roundRect">
            <a:avLst>
              <a:gd name="adj" fmla="val 50000"/>
            </a:avLst>
          </a:prstGeom>
          <a:solidFill>
            <a:schemeClr val="accent1"/>
          </a:solidFill>
          <a:ln w="9525">
            <a:solidFill>
              <a:schemeClr val="tx1"/>
            </a:solidFill>
            <a:round/>
            <a:headEnd/>
            <a:tailEnd/>
          </a:ln>
        </p:spPr>
        <p:txBody>
          <a:bodyPr wrap="none" anchor="ctr"/>
          <a:lstStyle/>
          <a:p>
            <a:pPr algn="ctr"/>
            <a:r>
              <a:rPr lang="fr-FR" sz="2000">
                <a:cs typeface="Arial" pitchFamily="34" charset="0"/>
              </a:rPr>
              <a:t>sécurité</a:t>
            </a:r>
            <a:endParaRPr lang="en-GB" sz="2000">
              <a:cs typeface="Arial" pitchFamily="34" charset="0"/>
            </a:endParaRPr>
          </a:p>
        </p:txBody>
      </p:sp>
      <p:sp>
        <p:nvSpPr>
          <p:cNvPr id="12300" name="AutoShape 12"/>
          <p:cNvSpPr>
            <a:spLocks noChangeArrowheads="1"/>
          </p:cNvSpPr>
          <p:nvPr/>
        </p:nvSpPr>
        <p:spPr bwMode="auto">
          <a:xfrm>
            <a:off x="845840" y="2332038"/>
            <a:ext cx="2667000" cy="838200"/>
          </a:xfrm>
          <a:prstGeom prst="roundRect">
            <a:avLst>
              <a:gd name="adj" fmla="val 50000"/>
            </a:avLst>
          </a:prstGeom>
          <a:solidFill>
            <a:schemeClr val="accent1"/>
          </a:solidFill>
          <a:ln w="9525">
            <a:solidFill>
              <a:schemeClr val="tx1"/>
            </a:solidFill>
            <a:round/>
            <a:headEnd/>
            <a:tailEnd/>
          </a:ln>
        </p:spPr>
        <p:txBody>
          <a:bodyPr wrap="none" anchor="ctr"/>
          <a:lstStyle/>
          <a:p>
            <a:pPr algn="ctr"/>
            <a:r>
              <a:rPr lang="fr-FR" sz="2000" dirty="0">
                <a:cs typeface="Arial" pitchFamily="34" charset="0"/>
              </a:rPr>
              <a:t>embellissement</a:t>
            </a:r>
          </a:p>
          <a:p>
            <a:pPr algn="ctr"/>
            <a:r>
              <a:rPr lang="fr-FR" sz="2000" dirty="0">
                <a:cs typeface="Arial" pitchFamily="34" charset="0"/>
              </a:rPr>
              <a:t>des lieux de travail</a:t>
            </a:r>
            <a:endParaRPr lang="en-GB" sz="2000" dirty="0">
              <a:cs typeface="Arial" pitchFamily="34" charset="0"/>
            </a:endParaRPr>
          </a:p>
        </p:txBody>
      </p:sp>
      <p:sp>
        <p:nvSpPr>
          <p:cNvPr id="12301" name="AutoShape 13"/>
          <p:cNvSpPr>
            <a:spLocks noChangeArrowheads="1"/>
          </p:cNvSpPr>
          <p:nvPr/>
        </p:nvSpPr>
        <p:spPr bwMode="auto">
          <a:xfrm>
            <a:off x="2827040" y="4618038"/>
            <a:ext cx="4191000" cy="990600"/>
          </a:xfrm>
          <a:prstGeom prst="roundRect">
            <a:avLst>
              <a:gd name="adj" fmla="val 50000"/>
            </a:avLst>
          </a:prstGeom>
          <a:solidFill>
            <a:schemeClr val="accent1"/>
          </a:solidFill>
          <a:ln w="9525">
            <a:solidFill>
              <a:schemeClr val="tx1"/>
            </a:solidFill>
            <a:round/>
            <a:headEnd/>
            <a:tailEnd/>
          </a:ln>
        </p:spPr>
        <p:txBody>
          <a:bodyPr wrap="none" anchor="ctr"/>
          <a:lstStyle/>
          <a:p>
            <a:pPr algn="ctr"/>
            <a:r>
              <a:rPr lang="fr-BE" sz="2000" dirty="0">
                <a:cs typeface="Arial" pitchFamily="34" charset="0"/>
              </a:rPr>
              <a:t>Les risques psychosociaux (RPS)</a:t>
            </a:r>
            <a:endParaRPr lang="en-GB" sz="2000" dirty="0">
              <a:cs typeface="Arial" pitchFamily="34" charset="0"/>
            </a:endParaRPr>
          </a:p>
          <a:p>
            <a:pPr algn="ctr"/>
            <a:r>
              <a:rPr lang="fr-FR" sz="1600" dirty="0">
                <a:cs typeface="Arial" pitchFamily="34" charset="0"/>
              </a:rPr>
              <a:t>(dont la protection contre la violence et </a:t>
            </a:r>
          </a:p>
          <a:p>
            <a:pPr algn="ctr"/>
            <a:r>
              <a:rPr lang="fr-FR" sz="1600" dirty="0">
                <a:cs typeface="Arial" pitchFamily="34" charset="0"/>
              </a:rPr>
              <a:t>le harcèlement moral ou sexuel)</a:t>
            </a:r>
            <a:endParaRPr lang="en-GB" sz="1600" dirty="0">
              <a:cs typeface="Arial" pitchFamily="34" charset="0"/>
            </a:endParaRPr>
          </a:p>
        </p:txBody>
      </p:sp>
      <p:sp>
        <p:nvSpPr>
          <p:cNvPr id="5" name="Espace réservé du numéro de diapositive 4"/>
          <p:cNvSpPr>
            <a:spLocks noGrp="1"/>
          </p:cNvSpPr>
          <p:nvPr>
            <p:ph type="sldNum" sz="quarter" idx="12"/>
          </p:nvPr>
        </p:nvSpPr>
        <p:spPr/>
        <p:txBody>
          <a:bodyPr/>
          <a:lstStyle/>
          <a:p>
            <a:fld id="{D352CCEA-2241-445B-9667-32D446F58EB7}" type="slidenum">
              <a:rPr lang="fr-BE" smtClean="0"/>
              <a:t>28</a:t>
            </a:fld>
            <a:endParaRPr lang="fr-BE"/>
          </a:p>
        </p:txBody>
      </p:sp>
    </p:spTree>
    <p:extLst>
      <p:ext uri="{BB962C8B-B14F-4D97-AF65-F5344CB8AC3E}">
        <p14:creationId xmlns:p14="http://schemas.microsoft.com/office/powerpoint/2010/main" val="1998838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500" fill="hold"/>
                                        <p:tgtEl>
                                          <p:spTgt spid="12293"/>
                                        </p:tgtEl>
                                        <p:attrNameLst>
                                          <p:attrName>ppt_w</p:attrName>
                                        </p:attrNameLst>
                                      </p:cBhvr>
                                      <p:tavLst>
                                        <p:tav tm="0">
                                          <p:val>
                                            <p:fltVal val="0"/>
                                          </p:val>
                                        </p:tav>
                                        <p:tav tm="100000">
                                          <p:val>
                                            <p:strVal val="#ppt_w"/>
                                          </p:val>
                                        </p:tav>
                                      </p:tavLst>
                                    </p:anim>
                                    <p:anim calcmode="lin" valueType="num">
                                      <p:cBhvr>
                                        <p:cTn id="13" dur="500" fill="hold"/>
                                        <p:tgtEl>
                                          <p:spTgt spid="1229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nodeType="afterGroup">
                            <p:stCondLst>
                              <p:cond delay="1500"/>
                            </p:stCondLst>
                            <p:childTnLst>
                              <p:par>
                                <p:cTn id="19" presetID="2" presetClass="entr" presetSubtype="3" fill="hold" grpId="0" nodeType="afterEffect">
                                  <p:stCondLst>
                                    <p:cond delay="1000"/>
                                  </p:stCondLst>
                                  <p:childTnLst>
                                    <p:set>
                                      <p:cBhvr>
                                        <p:cTn id="20" dur="1" fill="hold">
                                          <p:stCondLst>
                                            <p:cond delay="0"/>
                                          </p:stCondLst>
                                        </p:cTn>
                                        <p:tgtEl>
                                          <p:spTgt spid="12299"/>
                                        </p:tgtEl>
                                        <p:attrNameLst>
                                          <p:attrName>style.visibility</p:attrName>
                                        </p:attrNameLst>
                                      </p:cBhvr>
                                      <p:to>
                                        <p:strVal val="visible"/>
                                      </p:to>
                                    </p:set>
                                    <p:anim calcmode="lin" valueType="num">
                                      <p:cBhvr additive="base">
                                        <p:cTn id="21" dur="500" fill="hold"/>
                                        <p:tgtEl>
                                          <p:spTgt spid="12299"/>
                                        </p:tgtEl>
                                        <p:attrNameLst>
                                          <p:attrName>ppt_x</p:attrName>
                                        </p:attrNameLst>
                                      </p:cBhvr>
                                      <p:tavLst>
                                        <p:tav tm="0">
                                          <p:val>
                                            <p:strVal val="1+#ppt_w/2"/>
                                          </p:val>
                                        </p:tav>
                                        <p:tav tm="100000">
                                          <p:val>
                                            <p:strVal val="#ppt_x"/>
                                          </p:val>
                                        </p:tav>
                                      </p:tavLst>
                                    </p:anim>
                                    <p:anim calcmode="lin" valueType="num">
                                      <p:cBhvr additive="base">
                                        <p:cTn id="22" dur="500" fill="hold"/>
                                        <p:tgtEl>
                                          <p:spTgt spid="12299"/>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3000"/>
                            </p:stCondLst>
                            <p:childTnLst>
                              <p:par>
                                <p:cTn id="24" presetID="2" presetClass="entr" presetSubtype="1" fill="hold" grpId="0" nodeType="afterEffect">
                                  <p:stCondLst>
                                    <p:cond delay="0"/>
                                  </p:stCondLst>
                                  <p:childTnLst>
                                    <p:set>
                                      <p:cBhvr>
                                        <p:cTn id="25" dur="1" fill="hold">
                                          <p:stCondLst>
                                            <p:cond delay="0"/>
                                          </p:stCondLst>
                                        </p:cTn>
                                        <p:tgtEl>
                                          <p:spTgt spid="12295"/>
                                        </p:tgtEl>
                                        <p:attrNameLst>
                                          <p:attrName>style.visibility</p:attrName>
                                        </p:attrNameLst>
                                      </p:cBhvr>
                                      <p:to>
                                        <p:strVal val="visible"/>
                                      </p:to>
                                    </p:set>
                                    <p:anim calcmode="lin" valueType="num">
                                      <p:cBhvr additive="base">
                                        <p:cTn id="26" dur="500" fill="hold"/>
                                        <p:tgtEl>
                                          <p:spTgt spid="12295"/>
                                        </p:tgtEl>
                                        <p:attrNameLst>
                                          <p:attrName>ppt_x</p:attrName>
                                        </p:attrNameLst>
                                      </p:cBhvr>
                                      <p:tavLst>
                                        <p:tav tm="0">
                                          <p:val>
                                            <p:strVal val="#ppt_x"/>
                                          </p:val>
                                        </p:tav>
                                        <p:tav tm="100000">
                                          <p:val>
                                            <p:strVal val="#ppt_x"/>
                                          </p:val>
                                        </p:tav>
                                      </p:tavLst>
                                    </p:anim>
                                    <p:anim calcmode="lin" valueType="num">
                                      <p:cBhvr additive="base">
                                        <p:cTn id="27" dur="500" fill="hold"/>
                                        <p:tgtEl>
                                          <p:spTgt spid="12295"/>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3500"/>
                            </p:stCondLst>
                            <p:childTnLst>
                              <p:par>
                                <p:cTn id="29" presetID="2" presetClass="entr" presetSubtype="3"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4000"/>
                            </p:stCondLst>
                            <p:childTnLst>
                              <p:par>
                                <p:cTn id="34" presetID="2" presetClass="entr" presetSubtype="8" fill="hold" grpId="0" nodeType="afterEffect">
                                  <p:stCondLst>
                                    <p:cond delay="0"/>
                                  </p:stCondLst>
                                  <p:childTnLst>
                                    <p:set>
                                      <p:cBhvr>
                                        <p:cTn id="35" dur="1" fill="hold">
                                          <p:stCondLst>
                                            <p:cond delay="0"/>
                                          </p:stCondLst>
                                        </p:cTn>
                                        <p:tgtEl>
                                          <p:spTgt spid="12300"/>
                                        </p:tgtEl>
                                        <p:attrNameLst>
                                          <p:attrName>style.visibility</p:attrName>
                                        </p:attrNameLst>
                                      </p:cBhvr>
                                      <p:to>
                                        <p:strVal val="visible"/>
                                      </p:to>
                                    </p:set>
                                    <p:anim calcmode="lin" valueType="num">
                                      <p:cBhvr additive="base">
                                        <p:cTn id="36" dur="500" fill="hold"/>
                                        <p:tgtEl>
                                          <p:spTgt spid="12300"/>
                                        </p:tgtEl>
                                        <p:attrNameLst>
                                          <p:attrName>ppt_x</p:attrName>
                                        </p:attrNameLst>
                                      </p:cBhvr>
                                      <p:tavLst>
                                        <p:tav tm="0">
                                          <p:val>
                                            <p:strVal val="0-#ppt_w/2"/>
                                          </p:val>
                                        </p:tav>
                                        <p:tav tm="100000">
                                          <p:val>
                                            <p:strVal val="#ppt_x"/>
                                          </p:val>
                                        </p:tav>
                                      </p:tavLst>
                                    </p:anim>
                                    <p:anim calcmode="lin" valueType="num">
                                      <p:cBhvr additive="base">
                                        <p:cTn id="37" dur="500" fill="hold"/>
                                        <p:tgtEl>
                                          <p:spTgt spid="1230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12297"/>
                                        </p:tgtEl>
                                        <p:attrNameLst>
                                          <p:attrName>style.visibility</p:attrName>
                                        </p:attrNameLst>
                                      </p:cBhvr>
                                      <p:to>
                                        <p:strVal val="visible"/>
                                      </p:to>
                                    </p:set>
                                    <p:anim calcmode="lin" valueType="num">
                                      <p:cBhvr additive="base">
                                        <p:cTn id="41" dur="500" fill="hold"/>
                                        <p:tgtEl>
                                          <p:spTgt spid="12297"/>
                                        </p:tgtEl>
                                        <p:attrNameLst>
                                          <p:attrName>ppt_x</p:attrName>
                                        </p:attrNameLst>
                                      </p:cBhvr>
                                      <p:tavLst>
                                        <p:tav tm="0">
                                          <p:val>
                                            <p:strVal val="1+#ppt_w/2"/>
                                          </p:val>
                                        </p:tav>
                                        <p:tav tm="100000">
                                          <p:val>
                                            <p:strVal val="#ppt_x"/>
                                          </p:val>
                                        </p:tav>
                                      </p:tavLst>
                                    </p:anim>
                                    <p:anim calcmode="lin" valueType="num">
                                      <p:cBhvr additive="base">
                                        <p:cTn id="42" dur="500" fill="hold"/>
                                        <p:tgtEl>
                                          <p:spTgt spid="12297"/>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0"/>
                            </p:stCondLst>
                            <p:childTnLst>
                              <p:par>
                                <p:cTn id="44" presetID="2" presetClass="entr" presetSubtype="8" fill="hold" grpId="0" nodeType="afterEffect">
                                  <p:stCondLst>
                                    <p:cond delay="0"/>
                                  </p:stCondLst>
                                  <p:childTnLst>
                                    <p:set>
                                      <p:cBhvr>
                                        <p:cTn id="45" dur="1" fill="hold">
                                          <p:stCondLst>
                                            <p:cond delay="0"/>
                                          </p:stCondLst>
                                        </p:cTn>
                                        <p:tgtEl>
                                          <p:spTgt spid="12298"/>
                                        </p:tgtEl>
                                        <p:attrNameLst>
                                          <p:attrName>style.visibility</p:attrName>
                                        </p:attrNameLst>
                                      </p:cBhvr>
                                      <p:to>
                                        <p:strVal val="visible"/>
                                      </p:to>
                                    </p:set>
                                    <p:anim calcmode="lin" valueType="num">
                                      <p:cBhvr additive="base">
                                        <p:cTn id="46" dur="500" fill="hold"/>
                                        <p:tgtEl>
                                          <p:spTgt spid="12298"/>
                                        </p:tgtEl>
                                        <p:attrNameLst>
                                          <p:attrName>ppt_x</p:attrName>
                                        </p:attrNameLst>
                                      </p:cBhvr>
                                      <p:tavLst>
                                        <p:tav tm="0">
                                          <p:val>
                                            <p:strVal val="0-#ppt_w/2"/>
                                          </p:val>
                                        </p:tav>
                                        <p:tav tm="100000">
                                          <p:val>
                                            <p:strVal val="#ppt_x"/>
                                          </p:val>
                                        </p:tav>
                                      </p:tavLst>
                                    </p:anim>
                                    <p:anim calcmode="lin" valueType="num">
                                      <p:cBhvr additive="base">
                                        <p:cTn id="47" dur="500" fill="hold"/>
                                        <p:tgtEl>
                                          <p:spTgt spid="12298"/>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12301"/>
                                        </p:tgtEl>
                                        <p:attrNameLst>
                                          <p:attrName>style.visibility</p:attrName>
                                        </p:attrNameLst>
                                      </p:cBhvr>
                                      <p:to>
                                        <p:strVal val="visible"/>
                                      </p:to>
                                    </p:set>
                                    <p:anim calcmode="lin" valueType="num">
                                      <p:cBhvr additive="base">
                                        <p:cTn id="51" dur="500" fill="hold"/>
                                        <p:tgtEl>
                                          <p:spTgt spid="12301"/>
                                        </p:tgtEl>
                                        <p:attrNameLst>
                                          <p:attrName>ppt_x</p:attrName>
                                        </p:attrNameLst>
                                      </p:cBhvr>
                                      <p:tavLst>
                                        <p:tav tm="0">
                                          <p:val>
                                            <p:strVal val="#ppt_x"/>
                                          </p:val>
                                        </p:tav>
                                        <p:tav tm="100000">
                                          <p:val>
                                            <p:strVal val="#ppt_x"/>
                                          </p:val>
                                        </p:tav>
                                      </p:tavLst>
                                    </p:anim>
                                    <p:anim calcmode="lin" valueType="num">
                                      <p:cBhvr additive="base">
                                        <p:cTn id="52"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93" grpId="0" animBg="1" autoUpdateAnimBg="0"/>
      <p:bldP spid="4" grpId="0" animBg="1" autoUpdateAnimBg="0"/>
      <p:bldP spid="12295" grpId="0" animBg="1" autoUpdateAnimBg="0"/>
      <p:bldP spid="12297" grpId="0" animBg="1" autoUpdateAnimBg="0"/>
      <p:bldP spid="12298" grpId="0" animBg="1" autoUpdateAnimBg="0"/>
      <p:bldP spid="12299" grpId="0" animBg="1" autoUpdateAnimBg="0"/>
      <p:bldP spid="12300" grpId="0" animBg="1" autoUpdateAnimBg="0"/>
      <p:bldP spid="1230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descr="Petits confettis"/>
          <p:cNvSpPr>
            <a:spLocks noGrp="1" noChangeArrowheads="1"/>
          </p:cNvSpPr>
          <p:nvPr>
            <p:ph type="title"/>
          </p:nvPr>
        </p:nvSpPr>
        <p:spPr/>
        <p:txBody>
          <a:bodyPr>
            <a:normAutofit fontScale="90000"/>
          </a:bodyPr>
          <a:lstStyle/>
          <a:p>
            <a:pPr eaLnBrk="1" fontAlgn="auto" hangingPunct="1">
              <a:spcAft>
                <a:spcPts val="0"/>
              </a:spcAft>
              <a:defRPr/>
            </a:pPr>
            <a:r>
              <a:rPr lang="fr-FR"/>
              <a:t>Les actrices et acteurs de la politique du bien-être au travail</a:t>
            </a:r>
          </a:p>
        </p:txBody>
      </p:sp>
      <p:sp>
        <p:nvSpPr>
          <p:cNvPr id="14356" name="AutoShape 20"/>
          <p:cNvSpPr>
            <a:spLocks noChangeArrowheads="1"/>
          </p:cNvSpPr>
          <p:nvPr/>
        </p:nvSpPr>
        <p:spPr bwMode="auto">
          <a:xfrm>
            <a:off x="6019800" y="5084832"/>
            <a:ext cx="2286000" cy="762000"/>
          </a:xfrm>
          <a:prstGeom prst="roundRect">
            <a:avLst>
              <a:gd name="adj" fmla="val 16667"/>
            </a:avLst>
          </a:prstGeom>
          <a:solidFill>
            <a:srgbClr val="E9C3B5"/>
          </a:solidFill>
          <a:ln w="9525">
            <a:solidFill>
              <a:schemeClr val="tx1"/>
            </a:solidFill>
            <a:round/>
            <a:headEnd/>
            <a:tailEnd/>
          </a:ln>
        </p:spPr>
        <p:txBody>
          <a:bodyPr anchor="ctr"/>
          <a:lstStyle/>
          <a:p>
            <a:pPr algn="ctr"/>
            <a:r>
              <a:rPr lang="fr-BE" sz="2000"/>
              <a:t>Contrôle du bien-être au travail</a:t>
            </a:r>
            <a:endParaRPr lang="en-GB" sz="2000"/>
          </a:p>
        </p:txBody>
      </p:sp>
      <p:sp>
        <p:nvSpPr>
          <p:cNvPr id="14357" name="AutoShape 21"/>
          <p:cNvSpPr>
            <a:spLocks noChangeArrowheads="1"/>
          </p:cNvSpPr>
          <p:nvPr/>
        </p:nvSpPr>
        <p:spPr bwMode="auto">
          <a:xfrm>
            <a:off x="2743200" y="5084832"/>
            <a:ext cx="3124200" cy="762000"/>
          </a:xfrm>
          <a:prstGeom prst="roundRect">
            <a:avLst>
              <a:gd name="adj" fmla="val 16667"/>
            </a:avLst>
          </a:prstGeom>
          <a:solidFill>
            <a:srgbClr val="E9C3B5"/>
          </a:solidFill>
          <a:ln w="9525">
            <a:solidFill>
              <a:schemeClr val="tx1"/>
            </a:solidFill>
            <a:round/>
            <a:headEnd/>
            <a:tailEnd/>
          </a:ln>
        </p:spPr>
        <p:txBody>
          <a:bodyPr wrap="none" anchor="ctr"/>
          <a:lstStyle/>
          <a:p>
            <a:pPr algn="ctr"/>
            <a:r>
              <a:rPr lang="fr-BE" sz="2000"/>
              <a:t>Services externes</a:t>
            </a:r>
          </a:p>
          <a:p>
            <a:pPr algn="ctr"/>
            <a:r>
              <a:rPr lang="fr-BE" sz="2000"/>
              <a:t>pour contrôles techniques</a:t>
            </a:r>
            <a:endParaRPr lang="en-GB" sz="2000"/>
          </a:p>
        </p:txBody>
      </p:sp>
      <p:grpSp>
        <p:nvGrpSpPr>
          <p:cNvPr id="2" name="Group 29"/>
          <p:cNvGrpSpPr>
            <a:grpSpLocks/>
          </p:cNvGrpSpPr>
          <p:nvPr/>
        </p:nvGrpSpPr>
        <p:grpSpPr bwMode="auto">
          <a:xfrm>
            <a:off x="914400" y="5064262"/>
            <a:ext cx="1676400" cy="762000"/>
            <a:chOff x="960" y="3552"/>
            <a:chExt cx="1056" cy="480"/>
          </a:xfrm>
        </p:grpSpPr>
        <p:sp>
          <p:nvSpPr>
            <p:cNvPr id="42020" name="AutoShape 22"/>
            <p:cNvSpPr>
              <a:spLocks noChangeArrowheads="1"/>
            </p:cNvSpPr>
            <p:nvPr/>
          </p:nvSpPr>
          <p:spPr bwMode="auto">
            <a:xfrm>
              <a:off x="960" y="3552"/>
              <a:ext cx="1056" cy="480"/>
            </a:xfrm>
            <a:prstGeom prst="roundRect">
              <a:avLst>
                <a:gd name="adj" fmla="val 16667"/>
              </a:avLst>
            </a:prstGeom>
            <a:solidFill>
              <a:srgbClr val="E9C3B5"/>
            </a:solidFill>
            <a:ln w="9525">
              <a:solidFill>
                <a:schemeClr val="tx1"/>
              </a:solidFill>
              <a:round/>
              <a:headEnd/>
              <a:tailEnd/>
            </a:ln>
          </p:spPr>
          <p:txBody>
            <a:bodyPr wrap="none" anchor="ctr"/>
            <a:lstStyle/>
            <a:p>
              <a:pPr algn="ctr"/>
              <a:r>
                <a:rPr lang="fr-BE" sz="2000" dirty="0"/>
                <a:t>Service</a:t>
              </a:r>
            </a:p>
            <a:p>
              <a:pPr algn="ctr"/>
              <a:r>
                <a:rPr lang="fr-BE" sz="2000" dirty="0"/>
                <a:t>externe PPT</a:t>
              </a:r>
              <a:endParaRPr lang="en-GB" sz="2000" dirty="0"/>
            </a:p>
          </p:txBody>
        </p:sp>
        <p:sp>
          <p:nvSpPr>
            <p:cNvPr id="42021" name="Oval 25"/>
            <p:cNvSpPr>
              <a:spLocks noChangeArrowheads="1"/>
            </p:cNvSpPr>
            <p:nvPr/>
          </p:nvSpPr>
          <p:spPr bwMode="auto">
            <a:xfrm>
              <a:off x="1872" y="3600"/>
              <a:ext cx="96" cy="96"/>
            </a:xfrm>
            <a:prstGeom prst="ellipse">
              <a:avLst/>
            </a:prstGeom>
            <a:solidFill>
              <a:srgbClr val="FF0000"/>
            </a:solidFill>
            <a:ln w="9525">
              <a:noFill/>
              <a:round/>
              <a:headEnd/>
              <a:tailEnd/>
            </a:ln>
          </p:spPr>
          <p:txBody>
            <a:bodyPr wrap="none" anchor="ctr"/>
            <a:lstStyle/>
            <a:p>
              <a:endParaRPr lang="fr-FR"/>
            </a:p>
          </p:txBody>
        </p:sp>
      </p:grpSp>
      <p:grpSp>
        <p:nvGrpSpPr>
          <p:cNvPr id="3" name="Group 35"/>
          <p:cNvGrpSpPr>
            <a:grpSpLocks/>
          </p:cNvGrpSpPr>
          <p:nvPr/>
        </p:nvGrpSpPr>
        <p:grpSpPr bwMode="auto">
          <a:xfrm>
            <a:off x="939248" y="1616075"/>
            <a:ext cx="7391400" cy="3124200"/>
            <a:chOff x="912" y="1392"/>
            <a:chExt cx="4656" cy="1968"/>
          </a:xfrm>
        </p:grpSpPr>
        <p:grpSp>
          <p:nvGrpSpPr>
            <p:cNvPr id="41993" name="Group 34"/>
            <p:cNvGrpSpPr>
              <a:grpSpLocks/>
            </p:cNvGrpSpPr>
            <p:nvPr/>
          </p:nvGrpSpPr>
          <p:grpSpPr bwMode="auto">
            <a:xfrm>
              <a:off x="912" y="1392"/>
              <a:ext cx="4656" cy="1968"/>
              <a:chOff x="912" y="1392"/>
              <a:chExt cx="4656" cy="1968"/>
            </a:xfrm>
          </p:grpSpPr>
          <p:grpSp>
            <p:nvGrpSpPr>
              <p:cNvPr id="42010" name="Group 33"/>
              <p:cNvGrpSpPr>
                <a:grpSpLocks/>
              </p:cNvGrpSpPr>
              <p:nvPr/>
            </p:nvGrpSpPr>
            <p:grpSpPr bwMode="auto">
              <a:xfrm>
                <a:off x="912" y="1392"/>
                <a:ext cx="4656" cy="1968"/>
                <a:chOff x="912" y="1392"/>
                <a:chExt cx="4656" cy="1968"/>
              </a:xfrm>
            </p:grpSpPr>
            <p:grpSp>
              <p:nvGrpSpPr>
                <p:cNvPr id="42015" name="Group 32"/>
                <p:cNvGrpSpPr>
                  <a:grpSpLocks/>
                </p:cNvGrpSpPr>
                <p:nvPr/>
              </p:nvGrpSpPr>
              <p:grpSpPr bwMode="auto">
                <a:xfrm>
                  <a:off x="912" y="1392"/>
                  <a:ext cx="4656" cy="1968"/>
                  <a:chOff x="912" y="1392"/>
                  <a:chExt cx="4656" cy="1968"/>
                </a:xfrm>
              </p:grpSpPr>
              <p:sp>
                <p:nvSpPr>
                  <p:cNvPr id="42018" name="AutoShape 2"/>
                  <p:cNvSpPr>
                    <a:spLocks noChangeArrowheads="1"/>
                  </p:cNvSpPr>
                  <p:nvPr/>
                </p:nvSpPr>
                <p:spPr bwMode="auto">
                  <a:xfrm>
                    <a:off x="912" y="1392"/>
                    <a:ext cx="4656" cy="1968"/>
                  </a:xfrm>
                  <a:prstGeom prst="roundRect">
                    <a:avLst>
                      <a:gd name="adj" fmla="val 7653"/>
                    </a:avLst>
                  </a:prstGeom>
                  <a:gradFill rotWithShape="0">
                    <a:gsLst>
                      <a:gs pos="0">
                        <a:srgbClr val="C3FFE1"/>
                      </a:gs>
                      <a:gs pos="100000">
                        <a:srgbClr val="DAFF91"/>
                      </a:gs>
                    </a:gsLst>
                    <a:lin ang="2700000" scaled="1"/>
                  </a:gradFill>
                  <a:ln w="9525">
                    <a:solidFill>
                      <a:schemeClr val="tx1"/>
                    </a:solidFill>
                    <a:round/>
                    <a:headEnd/>
                    <a:tailEnd/>
                  </a:ln>
                </p:spPr>
                <p:txBody>
                  <a:bodyPr wrap="none" anchor="ctr"/>
                  <a:lstStyle/>
                  <a:p>
                    <a:pPr algn="ctr"/>
                    <a:endParaRPr lang="fr-FR"/>
                  </a:p>
                </p:txBody>
              </p:sp>
              <p:sp>
                <p:nvSpPr>
                  <p:cNvPr id="42019" name="Text Box 19"/>
                  <p:cNvSpPr txBox="1">
                    <a:spLocks noChangeArrowheads="1"/>
                  </p:cNvSpPr>
                  <p:nvPr/>
                </p:nvSpPr>
                <p:spPr bwMode="auto">
                  <a:xfrm>
                    <a:off x="960" y="3062"/>
                    <a:ext cx="960" cy="250"/>
                  </a:xfrm>
                  <a:prstGeom prst="rect">
                    <a:avLst/>
                  </a:prstGeom>
                  <a:noFill/>
                  <a:ln w="9525">
                    <a:noFill/>
                    <a:miter lim="800000"/>
                    <a:headEnd/>
                    <a:tailEnd/>
                  </a:ln>
                </p:spPr>
                <p:txBody>
                  <a:bodyPr>
                    <a:spAutoFit/>
                  </a:bodyPr>
                  <a:lstStyle/>
                  <a:p>
                    <a:pPr algn="ctr">
                      <a:spcBef>
                        <a:spcPct val="50000"/>
                      </a:spcBef>
                    </a:pPr>
                    <a:r>
                      <a:rPr lang="fr-BE" sz="2000" b="1" i="1">
                        <a:solidFill>
                          <a:srgbClr val="003399"/>
                        </a:solidFill>
                      </a:rPr>
                      <a:t>Entreprise</a:t>
                    </a:r>
                    <a:endParaRPr lang="en-GB" sz="2000" b="1" i="1">
                      <a:solidFill>
                        <a:srgbClr val="003399"/>
                      </a:solidFill>
                    </a:endParaRPr>
                  </a:p>
                </p:txBody>
              </p:sp>
            </p:grpSp>
            <p:sp>
              <p:nvSpPr>
                <p:cNvPr id="42016" name="Oval 26"/>
                <p:cNvSpPr>
                  <a:spLocks noChangeArrowheads="1"/>
                </p:cNvSpPr>
                <p:nvPr/>
              </p:nvSpPr>
              <p:spPr bwMode="auto">
                <a:xfrm>
                  <a:off x="4224" y="2832"/>
                  <a:ext cx="96" cy="96"/>
                </a:xfrm>
                <a:prstGeom prst="ellipse">
                  <a:avLst/>
                </a:prstGeom>
                <a:solidFill>
                  <a:srgbClr val="FF0000"/>
                </a:solidFill>
                <a:ln w="9525">
                  <a:noFill/>
                  <a:round/>
                  <a:headEnd/>
                  <a:tailEnd/>
                </a:ln>
              </p:spPr>
              <p:txBody>
                <a:bodyPr wrap="none" anchor="ctr"/>
                <a:lstStyle/>
                <a:p>
                  <a:endParaRPr lang="fr-FR"/>
                </a:p>
              </p:txBody>
            </p:sp>
            <p:sp>
              <p:nvSpPr>
                <p:cNvPr id="42017" name="Text Box 28"/>
                <p:cNvSpPr txBox="1">
                  <a:spLocks noChangeArrowheads="1"/>
                </p:cNvSpPr>
                <p:nvPr/>
              </p:nvSpPr>
              <p:spPr bwMode="auto">
                <a:xfrm>
                  <a:off x="4320" y="2778"/>
                  <a:ext cx="1200" cy="379"/>
                </a:xfrm>
                <a:prstGeom prst="rect">
                  <a:avLst/>
                </a:prstGeom>
                <a:noFill/>
                <a:ln w="9525">
                  <a:noFill/>
                  <a:miter lim="800000"/>
                  <a:headEnd/>
                  <a:tailEnd/>
                </a:ln>
              </p:spPr>
              <p:txBody>
                <a:bodyPr>
                  <a:spAutoFit/>
                </a:bodyPr>
                <a:lstStyle/>
                <a:p>
                  <a:pPr>
                    <a:lnSpc>
                      <a:spcPct val="80000"/>
                    </a:lnSpc>
                    <a:spcBef>
                      <a:spcPct val="10000"/>
                    </a:spcBef>
                  </a:pPr>
                  <a:r>
                    <a:rPr lang="fr-BE" sz="1400"/>
                    <a:t>Surveillance de santé (médecine du travail) en interne ou externe</a:t>
                  </a:r>
                  <a:endParaRPr lang="en-GB" sz="1400"/>
                </a:p>
              </p:txBody>
            </p:sp>
          </p:grpSp>
          <p:sp>
            <p:nvSpPr>
              <p:cNvPr id="42011" name="Oval 9"/>
              <p:cNvSpPr>
                <a:spLocks noChangeArrowheads="1"/>
              </p:cNvSpPr>
              <p:nvPr/>
            </p:nvSpPr>
            <p:spPr bwMode="auto">
              <a:xfrm>
                <a:off x="2736" y="2736"/>
                <a:ext cx="912" cy="528"/>
              </a:xfrm>
              <a:prstGeom prst="ellipse">
                <a:avLst/>
              </a:prstGeom>
              <a:solidFill>
                <a:srgbClr val="FFCC99"/>
              </a:solidFill>
              <a:ln w="9525">
                <a:solidFill>
                  <a:schemeClr val="tx1"/>
                </a:solidFill>
                <a:round/>
                <a:headEnd/>
                <a:tailEnd/>
              </a:ln>
            </p:spPr>
            <p:txBody>
              <a:bodyPr wrap="none" anchor="ctr"/>
              <a:lstStyle/>
              <a:p>
                <a:pPr algn="ctr"/>
                <a:r>
                  <a:rPr lang="fr-FR" sz="2000" b="1">
                    <a:cs typeface="Arial" pitchFamily="34" charset="0"/>
                  </a:rPr>
                  <a:t>Comité</a:t>
                </a:r>
              </a:p>
              <a:p>
                <a:pPr algn="ctr"/>
                <a:r>
                  <a:rPr lang="fr-FR" sz="2000" b="1">
                    <a:cs typeface="Arial" pitchFamily="34" charset="0"/>
                  </a:rPr>
                  <a:t>PPT</a:t>
                </a:r>
                <a:endParaRPr lang="en-GB" sz="2000" b="1">
                  <a:cs typeface="Arial" pitchFamily="34" charset="0"/>
                </a:endParaRPr>
              </a:p>
            </p:txBody>
          </p:sp>
          <p:sp>
            <p:nvSpPr>
              <p:cNvPr id="42012" name="Line 11"/>
              <p:cNvSpPr>
                <a:spLocks noChangeShapeType="1"/>
              </p:cNvSpPr>
              <p:nvPr/>
            </p:nvSpPr>
            <p:spPr bwMode="auto">
              <a:xfrm flipH="1">
                <a:off x="3648" y="2448"/>
                <a:ext cx="1056" cy="480"/>
              </a:xfrm>
              <a:prstGeom prst="line">
                <a:avLst/>
              </a:prstGeom>
              <a:noFill/>
              <a:ln w="38100">
                <a:solidFill>
                  <a:srgbClr val="969696"/>
                </a:solidFill>
                <a:round/>
                <a:headEnd/>
                <a:tailEnd type="triangle" w="med" len="med"/>
              </a:ln>
            </p:spPr>
            <p:txBody>
              <a:bodyPr wrap="none"/>
              <a:lstStyle/>
              <a:p>
                <a:endParaRPr lang="en-US"/>
              </a:p>
            </p:txBody>
          </p:sp>
          <p:sp>
            <p:nvSpPr>
              <p:cNvPr id="42013" name="Line 12"/>
              <p:cNvSpPr>
                <a:spLocks noChangeShapeType="1"/>
              </p:cNvSpPr>
              <p:nvPr/>
            </p:nvSpPr>
            <p:spPr bwMode="auto">
              <a:xfrm>
                <a:off x="1824" y="2496"/>
                <a:ext cx="912" cy="384"/>
              </a:xfrm>
              <a:prstGeom prst="line">
                <a:avLst/>
              </a:prstGeom>
              <a:noFill/>
              <a:ln w="38100">
                <a:solidFill>
                  <a:srgbClr val="969696"/>
                </a:solidFill>
                <a:round/>
                <a:headEnd/>
                <a:tailEnd type="triangle" w="med" len="med"/>
              </a:ln>
            </p:spPr>
            <p:txBody>
              <a:bodyPr wrap="none"/>
              <a:lstStyle/>
              <a:p>
                <a:endParaRPr lang="en-US"/>
              </a:p>
            </p:txBody>
          </p:sp>
          <p:sp>
            <p:nvSpPr>
              <p:cNvPr id="42014" name="Line 18"/>
              <p:cNvSpPr>
                <a:spLocks noChangeShapeType="1"/>
              </p:cNvSpPr>
              <p:nvPr/>
            </p:nvSpPr>
            <p:spPr bwMode="auto">
              <a:xfrm>
                <a:off x="3216" y="2496"/>
                <a:ext cx="0" cy="240"/>
              </a:xfrm>
              <a:prstGeom prst="line">
                <a:avLst/>
              </a:prstGeom>
              <a:noFill/>
              <a:ln w="38100">
                <a:solidFill>
                  <a:srgbClr val="969696"/>
                </a:solidFill>
                <a:round/>
                <a:headEnd/>
                <a:tailEnd type="triangle" w="med" len="med"/>
              </a:ln>
            </p:spPr>
            <p:txBody>
              <a:bodyPr wrap="none"/>
              <a:lstStyle/>
              <a:p>
                <a:endParaRPr lang="en-US"/>
              </a:p>
            </p:txBody>
          </p:sp>
        </p:grpSp>
        <p:grpSp>
          <p:nvGrpSpPr>
            <p:cNvPr id="41994" name="Group 31"/>
            <p:cNvGrpSpPr>
              <a:grpSpLocks/>
            </p:cNvGrpSpPr>
            <p:nvPr/>
          </p:nvGrpSpPr>
          <p:grpSpPr bwMode="auto">
            <a:xfrm>
              <a:off x="1008" y="1440"/>
              <a:ext cx="4464" cy="1056"/>
              <a:chOff x="1008" y="1440"/>
              <a:chExt cx="4464" cy="1056"/>
            </a:xfrm>
          </p:grpSpPr>
          <p:sp>
            <p:nvSpPr>
              <p:cNvPr id="41995" name="AutoShape 4"/>
              <p:cNvSpPr>
                <a:spLocks noChangeArrowheads="1"/>
              </p:cNvSpPr>
              <p:nvPr/>
            </p:nvSpPr>
            <p:spPr bwMode="auto">
              <a:xfrm>
                <a:off x="4512" y="2160"/>
                <a:ext cx="960" cy="288"/>
              </a:xfrm>
              <a:prstGeom prst="roundRect">
                <a:avLst>
                  <a:gd name="adj" fmla="val 22500"/>
                </a:avLst>
              </a:prstGeom>
              <a:solidFill>
                <a:schemeClr val="accent1"/>
              </a:solidFill>
              <a:ln w="9525">
                <a:solidFill>
                  <a:schemeClr val="tx1"/>
                </a:solidFill>
                <a:round/>
                <a:headEnd/>
                <a:tailEnd/>
              </a:ln>
            </p:spPr>
            <p:txBody>
              <a:bodyPr wrap="none" anchor="ctr"/>
              <a:lstStyle/>
              <a:p>
                <a:pPr algn="ctr"/>
                <a:r>
                  <a:rPr lang="fr-FR" sz="2000">
                    <a:cs typeface="Arial" pitchFamily="34" charset="0"/>
                  </a:rPr>
                  <a:t>Employeur</a:t>
                </a:r>
                <a:endParaRPr lang="en-GB" sz="2000">
                  <a:cs typeface="Arial" pitchFamily="34" charset="0"/>
                </a:endParaRPr>
              </a:p>
            </p:txBody>
          </p:sp>
          <p:sp>
            <p:nvSpPr>
              <p:cNvPr id="41996" name="AutoShape 5"/>
              <p:cNvSpPr>
                <a:spLocks noChangeArrowheads="1"/>
              </p:cNvSpPr>
              <p:nvPr/>
            </p:nvSpPr>
            <p:spPr bwMode="auto">
              <a:xfrm>
                <a:off x="4368" y="1440"/>
                <a:ext cx="1056" cy="480"/>
              </a:xfrm>
              <a:prstGeom prst="roundRect">
                <a:avLst>
                  <a:gd name="adj" fmla="val 22500"/>
                </a:avLst>
              </a:prstGeom>
              <a:solidFill>
                <a:schemeClr val="accent1"/>
              </a:solidFill>
              <a:ln w="9525">
                <a:solidFill>
                  <a:schemeClr val="tx1"/>
                </a:solidFill>
                <a:round/>
                <a:headEnd/>
                <a:tailEnd/>
              </a:ln>
            </p:spPr>
            <p:txBody>
              <a:bodyPr wrap="none" anchor="ctr"/>
              <a:lstStyle/>
              <a:p>
                <a:pPr algn="ctr"/>
                <a:r>
                  <a:rPr lang="fr-BE" sz="2000">
                    <a:cs typeface="Arial" pitchFamily="34" charset="0"/>
                  </a:rPr>
                  <a:t>Ligne</a:t>
                </a:r>
              </a:p>
              <a:p>
                <a:pPr algn="ctr"/>
                <a:r>
                  <a:rPr lang="fr-BE" sz="2000">
                    <a:cs typeface="Arial" pitchFamily="34" charset="0"/>
                  </a:rPr>
                  <a:t>hiérarchique</a:t>
                </a:r>
                <a:endParaRPr lang="en-GB" sz="2000">
                  <a:cs typeface="Arial" pitchFamily="34" charset="0"/>
                </a:endParaRPr>
              </a:p>
            </p:txBody>
          </p:sp>
          <p:sp>
            <p:nvSpPr>
              <p:cNvPr id="41997" name="AutoShape 8"/>
              <p:cNvSpPr>
                <a:spLocks noChangeArrowheads="1"/>
              </p:cNvSpPr>
              <p:nvPr/>
            </p:nvSpPr>
            <p:spPr bwMode="auto">
              <a:xfrm>
                <a:off x="2736" y="2064"/>
                <a:ext cx="1008" cy="432"/>
              </a:xfrm>
              <a:prstGeom prst="roundRect">
                <a:avLst>
                  <a:gd name="adj" fmla="val 22500"/>
                </a:avLst>
              </a:prstGeom>
              <a:solidFill>
                <a:schemeClr val="accent1"/>
              </a:solidFill>
              <a:ln w="9525">
                <a:solidFill>
                  <a:schemeClr val="tx1"/>
                </a:solidFill>
                <a:round/>
                <a:headEnd/>
                <a:tailEnd/>
              </a:ln>
            </p:spPr>
            <p:txBody>
              <a:bodyPr wrap="none" anchor="ctr"/>
              <a:lstStyle/>
              <a:p>
                <a:pPr algn="ctr"/>
                <a:r>
                  <a:rPr lang="fr-FR" sz="2000">
                    <a:cs typeface="Arial" pitchFamily="34" charset="0"/>
                  </a:rPr>
                  <a:t>Service</a:t>
                </a:r>
              </a:p>
              <a:p>
                <a:pPr algn="ctr"/>
                <a:r>
                  <a:rPr lang="fr-FR" sz="2000">
                    <a:cs typeface="Arial" pitchFamily="34" charset="0"/>
                  </a:rPr>
                  <a:t>interne PPT</a:t>
                </a:r>
                <a:endParaRPr lang="en-GB" sz="2000">
                  <a:cs typeface="Arial" pitchFamily="34" charset="0"/>
                </a:endParaRPr>
              </a:p>
            </p:txBody>
          </p:sp>
          <p:sp>
            <p:nvSpPr>
              <p:cNvPr id="41998" name="Line 10"/>
              <p:cNvSpPr>
                <a:spLocks noChangeShapeType="1"/>
              </p:cNvSpPr>
              <p:nvPr/>
            </p:nvSpPr>
            <p:spPr bwMode="auto">
              <a:xfrm flipV="1">
                <a:off x="4848" y="1911"/>
                <a:ext cx="0" cy="249"/>
              </a:xfrm>
              <a:prstGeom prst="line">
                <a:avLst/>
              </a:prstGeom>
              <a:noFill/>
              <a:ln w="38100">
                <a:solidFill>
                  <a:srgbClr val="969696"/>
                </a:solidFill>
                <a:round/>
                <a:headEnd/>
                <a:tailEnd type="triangle" w="med" len="med"/>
              </a:ln>
            </p:spPr>
            <p:txBody>
              <a:bodyPr wrap="none"/>
              <a:lstStyle/>
              <a:p>
                <a:endParaRPr lang="en-US"/>
              </a:p>
            </p:txBody>
          </p:sp>
          <p:sp>
            <p:nvSpPr>
              <p:cNvPr id="41999" name="Line 15"/>
              <p:cNvSpPr>
                <a:spLocks noChangeShapeType="1"/>
              </p:cNvSpPr>
              <p:nvPr/>
            </p:nvSpPr>
            <p:spPr bwMode="auto">
              <a:xfrm flipV="1">
                <a:off x="3600" y="1728"/>
                <a:ext cx="720" cy="336"/>
              </a:xfrm>
              <a:prstGeom prst="line">
                <a:avLst/>
              </a:prstGeom>
              <a:noFill/>
              <a:ln w="28575">
                <a:solidFill>
                  <a:srgbClr val="993366"/>
                </a:solidFill>
                <a:round/>
                <a:headEnd/>
                <a:tailEnd type="triangle" w="med" len="med"/>
              </a:ln>
            </p:spPr>
            <p:txBody>
              <a:bodyPr wrap="none"/>
              <a:lstStyle/>
              <a:p>
                <a:endParaRPr lang="en-US"/>
              </a:p>
            </p:txBody>
          </p:sp>
          <p:sp>
            <p:nvSpPr>
              <p:cNvPr id="42000" name="Text Box 16"/>
              <p:cNvSpPr txBox="1">
                <a:spLocks noChangeArrowheads="1"/>
              </p:cNvSpPr>
              <p:nvPr/>
            </p:nvSpPr>
            <p:spPr bwMode="auto">
              <a:xfrm>
                <a:off x="3792" y="2006"/>
                <a:ext cx="624" cy="250"/>
              </a:xfrm>
              <a:prstGeom prst="rect">
                <a:avLst/>
              </a:prstGeom>
              <a:noFill/>
              <a:ln w="9525">
                <a:noFill/>
                <a:miter lim="800000"/>
                <a:headEnd/>
                <a:tailEnd/>
              </a:ln>
            </p:spPr>
            <p:txBody>
              <a:bodyPr>
                <a:spAutoFit/>
              </a:bodyPr>
              <a:lstStyle/>
              <a:p>
                <a:pPr>
                  <a:spcBef>
                    <a:spcPct val="50000"/>
                  </a:spcBef>
                </a:pPr>
                <a:r>
                  <a:rPr lang="fr-BE" sz="2000"/>
                  <a:t>assiste</a:t>
                </a:r>
                <a:endParaRPr lang="en-GB" sz="2000"/>
              </a:p>
            </p:txBody>
          </p:sp>
          <p:grpSp>
            <p:nvGrpSpPr>
              <p:cNvPr id="42001" name="Group 30"/>
              <p:cNvGrpSpPr>
                <a:grpSpLocks/>
              </p:cNvGrpSpPr>
              <p:nvPr/>
            </p:nvGrpSpPr>
            <p:grpSpPr bwMode="auto">
              <a:xfrm>
                <a:off x="1008" y="1440"/>
                <a:ext cx="1776" cy="1056"/>
                <a:chOff x="1008" y="1440"/>
                <a:chExt cx="1776" cy="1056"/>
              </a:xfrm>
            </p:grpSpPr>
            <p:sp>
              <p:nvSpPr>
                <p:cNvPr id="42004" name="AutoShape 6"/>
                <p:cNvSpPr>
                  <a:spLocks noChangeArrowheads="1"/>
                </p:cNvSpPr>
                <p:nvPr/>
              </p:nvSpPr>
              <p:spPr bwMode="auto">
                <a:xfrm>
                  <a:off x="1008" y="1440"/>
                  <a:ext cx="1440" cy="288"/>
                </a:xfrm>
                <a:prstGeom prst="roundRect">
                  <a:avLst>
                    <a:gd name="adj" fmla="val 22500"/>
                  </a:avLst>
                </a:prstGeom>
                <a:solidFill>
                  <a:schemeClr val="accent1"/>
                </a:solidFill>
                <a:ln w="9525">
                  <a:solidFill>
                    <a:schemeClr val="tx1"/>
                  </a:solidFill>
                  <a:round/>
                  <a:headEnd/>
                  <a:tailEnd/>
                </a:ln>
              </p:spPr>
              <p:txBody>
                <a:bodyPr wrap="none" anchor="ctr"/>
                <a:lstStyle/>
                <a:p>
                  <a:pPr algn="ctr"/>
                  <a:r>
                    <a:rPr lang="fr-FR" sz="2000">
                      <a:cs typeface="Arial" pitchFamily="34" charset="0"/>
                    </a:rPr>
                    <a:t>Travailleurs-euses</a:t>
                  </a:r>
                  <a:endParaRPr lang="en-GB" sz="2000">
                    <a:cs typeface="Arial" pitchFamily="34" charset="0"/>
                  </a:endParaRPr>
                </a:p>
              </p:txBody>
            </p:sp>
            <p:sp>
              <p:nvSpPr>
                <p:cNvPr id="42005" name="AutoShape 7"/>
                <p:cNvSpPr>
                  <a:spLocks noChangeArrowheads="1"/>
                </p:cNvSpPr>
                <p:nvPr/>
              </p:nvSpPr>
              <p:spPr bwMode="auto">
                <a:xfrm>
                  <a:off x="1008" y="2064"/>
                  <a:ext cx="1152" cy="432"/>
                </a:xfrm>
                <a:prstGeom prst="roundRect">
                  <a:avLst>
                    <a:gd name="adj" fmla="val 22500"/>
                  </a:avLst>
                </a:prstGeom>
                <a:solidFill>
                  <a:schemeClr val="accent1"/>
                </a:solidFill>
                <a:ln w="9525">
                  <a:solidFill>
                    <a:schemeClr val="tx1"/>
                  </a:solidFill>
                  <a:round/>
                  <a:headEnd/>
                  <a:tailEnd/>
                </a:ln>
              </p:spPr>
              <p:txBody>
                <a:bodyPr wrap="none" anchor="ctr"/>
                <a:lstStyle/>
                <a:p>
                  <a:pPr algn="ctr"/>
                  <a:r>
                    <a:rPr lang="fr-FR" sz="2000">
                      <a:cs typeface="Arial" pitchFamily="34" charset="0"/>
                    </a:rPr>
                    <a:t>Délégué-e-s</a:t>
                  </a:r>
                </a:p>
                <a:p>
                  <a:pPr algn="ctr"/>
                  <a:r>
                    <a:rPr lang="fr-FR" sz="2000">
                      <a:cs typeface="Arial" pitchFamily="34" charset="0"/>
                    </a:rPr>
                    <a:t>au CPPT</a:t>
                  </a:r>
                  <a:endParaRPr lang="en-GB" sz="2000">
                    <a:cs typeface="Arial" pitchFamily="34" charset="0"/>
                  </a:endParaRPr>
                </a:p>
              </p:txBody>
            </p:sp>
            <p:sp>
              <p:nvSpPr>
                <p:cNvPr id="42006" name="Line 13"/>
                <p:cNvSpPr>
                  <a:spLocks noChangeShapeType="1"/>
                </p:cNvSpPr>
                <p:nvPr/>
              </p:nvSpPr>
              <p:spPr bwMode="auto">
                <a:xfrm flipH="1" flipV="1">
                  <a:off x="2400" y="1776"/>
                  <a:ext cx="384" cy="288"/>
                </a:xfrm>
                <a:prstGeom prst="line">
                  <a:avLst/>
                </a:prstGeom>
                <a:noFill/>
                <a:ln w="28575">
                  <a:solidFill>
                    <a:srgbClr val="993366"/>
                  </a:solidFill>
                  <a:round/>
                  <a:headEnd/>
                  <a:tailEnd type="triangle" w="med" len="med"/>
                </a:ln>
              </p:spPr>
              <p:txBody>
                <a:bodyPr wrap="none"/>
                <a:lstStyle/>
                <a:p>
                  <a:endParaRPr lang="en-US"/>
                </a:p>
              </p:txBody>
            </p:sp>
            <p:sp>
              <p:nvSpPr>
                <p:cNvPr id="42007" name="Text Box 14"/>
                <p:cNvSpPr txBox="1">
                  <a:spLocks noChangeArrowheads="1"/>
                </p:cNvSpPr>
                <p:nvPr/>
              </p:nvSpPr>
              <p:spPr bwMode="auto">
                <a:xfrm>
                  <a:off x="2160" y="2006"/>
                  <a:ext cx="624" cy="250"/>
                </a:xfrm>
                <a:prstGeom prst="rect">
                  <a:avLst/>
                </a:prstGeom>
                <a:noFill/>
                <a:ln w="9525">
                  <a:noFill/>
                  <a:miter lim="800000"/>
                  <a:headEnd/>
                  <a:tailEnd/>
                </a:ln>
              </p:spPr>
              <p:txBody>
                <a:bodyPr>
                  <a:spAutoFit/>
                </a:bodyPr>
                <a:lstStyle/>
                <a:p>
                  <a:pPr>
                    <a:spcBef>
                      <a:spcPct val="50000"/>
                    </a:spcBef>
                  </a:pPr>
                  <a:r>
                    <a:rPr lang="fr-BE" sz="2000"/>
                    <a:t>assiste</a:t>
                  </a:r>
                  <a:endParaRPr lang="en-GB" sz="2000"/>
                </a:p>
              </p:txBody>
            </p:sp>
            <p:sp>
              <p:nvSpPr>
                <p:cNvPr id="42008" name="Line 17"/>
                <p:cNvSpPr>
                  <a:spLocks noChangeShapeType="1"/>
                </p:cNvSpPr>
                <p:nvPr/>
              </p:nvSpPr>
              <p:spPr bwMode="auto">
                <a:xfrm>
                  <a:off x="1680" y="1728"/>
                  <a:ext cx="0" cy="336"/>
                </a:xfrm>
                <a:prstGeom prst="line">
                  <a:avLst/>
                </a:prstGeom>
                <a:noFill/>
                <a:ln w="38100">
                  <a:solidFill>
                    <a:srgbClr val="969696"/>
                  </a:solidFill>
                  <a:round/>
                  <a:headEnd/>
                  <a:tailEnd type="triangle" w="med" len="med"/>
                </a:ln>
              </p:spPr>
              <p:txBody>
                <a:bodyPr wrap="none"/>
                <a:lstStyle/>
                <a:p>
                  <a:endParaRPr lang="en-US"/>
                </a:p>
              </p:txBody>
            </p:sp>
            <p:sp>
              <p:nvSpPr>
                <p:cNvPr id="42009" name="Line 23"/>
                <p:cNvSpPr>
                  <a:spLocks noChangeShapeType="1"/>
                </p:cNvSpPr>
                <p:nvPr/>
              </p:nvSpPr>
              <p:spPr bwMode="auto">
                <a:xfrm flipH="1">
                  <a:off x="2160" y="2304"/>
                  <a:ext cx="576" cy="0"/>
                </a:xfrm>
                <a:prstGeom prst="line">
                  <a:avLst/>
                </a:prstGeom>
                <a:noFill/>
                <a:ln w="28575">
                  <a:solidFill>
                    <a:srgbClr val="993366"/>
                  </a:solidFill>
                  <a:round/>
                  <a:headEnd/>
                  <a:tailEnd type="triangle" w="med" len="med"/>
                </a:ln>
              </p:spPr>
              <p:txBody>
                <a:bodyPr wrap="none"/>
                <a:lstStyle/>
                <a:p>
                  <a:endParaRPr lang="en-US"/>
                </a:p>
              </p:txBody>
            </p:sp>
          </p:grpSp>
          <p:sp>
            <p:nvSpPr>
              <p:cNvPr id="42002" name="Line 24"/>
              <p:cNvSpPr>
                <a:spLocks noChangeShapeType="1"/>
              </p:cNvSpPr>
              <p:nvPr/>
            </p:nvSpPr>
            <p:spPr bwMode="auto">
              <a:xfrm>
                <a:off x="3744" y="2304"/>
                <a:ext cx="768" cy="0"/>
              </a:xfrm>
              <a:prstGeom prst="line">
                <a:avLst/>
              </a:prstGeom>
              <a:noFill/>
              <a:ln w="28575">
                <a:solidFill>
                  <a:srgbClr val="993366"/>
                </a:solidFill>
                <a:round/>
                <a:headEnd/>
                <a:tailEnd type="triangle" w="med" len="med"/>
              </a:ln>
            </p:spPr>
            <p:txBody>
              <a:bodyPr wrap="none"/>
              <a:lstStyle/>
              <a:p>
                <a:endParaRPr lang="en-US"/>
              </a:p>
            </p:txBody>
          </p:sp>
          <p:sp>
            <p:nvSpPr>
              <p:cNvPr id="42003" name="Oval 27"/>
              <p:cNvSpPr>
                <a:spLocks noChangeArrowheads="1"/>
              </p:cNvSpPr>
              <p:nvPr/>
            </p:nvSpPr>
            <p:spPr bwMode="auto">
              <a:xfrm>
                <a:off x="3600" y="2112"/>
                <a:ext cx="96" cy="96"/>
              </a:xfrm>
              <a:prstGeom prst="ellipse">
                <a:avLst/>
              </a:prstGeom>
              <a:solidFill>
                <a:srgbClr val="FF0000"/>
              </a:solidFill>
              <a:ln w="9525">
                <a:noFill/>
                <a:round/>
                <a:headEnd/>
                <a:tailEnd/>
              </a:ln>
            </p:spPr>
            <p:txBody>
              <a:bodyPr wrap="none" anchor="ctr"/>
              <a:lstStyle/>
              <a:p>
                <a:endParaRPr lang="fr-FR"/>
              </a:p>
            </p:txBody>
          </p:sp>
        </p:grpSp>
      </p:grpSp>
      <p:sp>
        <p:nvSpPr>
          <p:cNvPr id="4" name="Espace réservé du numéro de diapositive 3"/>
          <p:cNvSpPr>
            <a:spLocks noGrp="1"/>
          </p:cNvSpPr>
          <p:nvPr>
            <p:ph type="sldNum" sz="quarter" idx="12"/>
          </p:nvPr>
        </p:nvSpPr>
        <p:spPr/>
        <p:txBody>
          <a:bodyPr/>
          <a:lstStyle/>
          <a:p>
            <a:fld id="{D352CCEA-2241-445B-9667-32D446F58EB7}" type="slidenum">
              <a:rPr lang="fr-BE" smtClean="0"/>
              <a:t>29</a:t>
            </a:fld>
            <a:endParaRPr lang="fr-BE"/>
          </a:p>
        </p:txBody>
      </p:sp>
    </p:spTree>
    <p:extLst>
      <p:ext uri="{BB962C8B-B14F-4D97-AF65-F5344CB8AC3E}">
        <p14:creationId xmlns:p14="http://schemas.microsoft.com/office/powerpoint/2010/main" val="3713186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357"/>
                                        </p:tgtEl>
                                        <p:attrNameLst>
                                          <p:attrName>style.visibility</p:attrName>
                                        </p:attrNameLst>
                                      </p:cBhvr>
                                      <p:to>
                                        <p:strVal val="visible"/>
                                      </p:to>
                                    </p:set>
                                    <p:animEffect transition="in" filter="wipe(down)">
                                      <p:cBhvr>
                                        <p:cTn id="15" dur="500"/>
                                        <p:tgtEl>
                                          <p:spTgt spid="14357"/>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356"/>
                                        </p:tgtEl>
                                        <p:attrNameLst>
                                          <p:attrName>style.visibility</p:attrName>
                                        </p:attrNameLst>
                                      </p:cBhvr>
                                      <p:to>
                                        <p:strVal val="visible"/>
                                      </p:to>
                                    </p:set>
                                    <p:animEffect transition="in" filter="wipe(down)">
                                      <p:cBhvr>
                                        <p:cTn id="19" dur="5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 grpId="0" animBg="1" autoUpdateAnimBg="0"/>
      <p:bldP spid="1435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Petits confettis"/>
          <p:cNvSpPr>
            <a:spLocks noGrp="1" noChangeArrowheads="1"/>
          </p:cNvSpPr>
          <p:nvPr>
            <p:ph type="title"/>
          </p:nvPr>
        </p:nvSpPr>
        <p:spPr>
          <a:xfrm>
            <a:off x="685800" y="533400"/>
            <a:ext cx="7772400" cy="685800"/>
          </a:xfrm>
          <a:ln>
            <a:solidFill>
              <a:schemeClr val="accent3">
                <a:lumMod val="75000"/>
              </a:schemeClr>
            </a:solidFill>
          </a:ln>
        </p:spPr>
        <p:txBody>
          <a:bodyPr>
            <a:normAutofit fontScale="90000"/>
          </a:bodyPr>
          <a:lstStyle/>
          <a:p>
            <a:pPr eaLnBrk="1" fontAlgn="auto" hangingPunct="1">
              <a:spcAft>
                <a:spcPts val="0"/>
              </a:spcAft>
              <a:defRPr/>
            </a:pPr>
            <a:r>
              <a:rPr lang="fr-BE" dirty="0">
                <a:solidFill>
                  <a:schemeClr val="tx1"/>
                </a:solidFill>
              </a:rPr>
              <a:t>Plan</a:t>
            </a:r>
            <a:endParaRPr lang="fr-FR" dirty="0">
              <a:solidFill>
                <a:schemeClr val="tx1"/>
              </a:solidFill>
            </a:endParaRPr>
          </a:p>
        </p:txBody>
      </p:sp>
      <p:sp>
        <p:nvSpPr>
          <p:cNvPr id="12291" name="Rectangle 3"/>
          <p:cNvSpPr>
            <a:spLocks noGrp="1" noChangeArrowheads="1"/>
          </p:cNvSpPr>
          <p:nvPr>
            <p:ph idx="1"/>
          </p:nvPr>
        </p:nvSpPr>
        <p:spPr>
          <a:xfrm>
            <a:off x="685800" y="1524000"/>
            <a:ext cx="7772400" cy="4114800"/>
          </a:xfrm>
        </p:spPr>
        <p:txBody>
          <a:bodyPr/>
          <a:lstStyle/>
          <a:p>
            <a:pPr eaLnBrk="1" hangingPunct="1"/>
            <a:r>
              <a:rPr lang="fr-BE" sz="2000" dirty="0">
                <a:latin typeface="Arial" pitchFamily="34" charset="0"/>
              </a:rPr>
              <a:t>Le CPPT</a:t>
            </a:r>
            <a:endParaRPr lang="fr-BE" dirty="0">
              <a:latin typeface="Arial" pitchFamily="34" charset="0"/>
            </a:endParaRPr>
          </a:p>
          <a:p>
            <a:pPr lvl="1" eaLnBrk="1" hangingPunct="1"/>
            <a:r>
              <a:rPr lang="fr-BE" sz="2400" dirty="0">
                <a:latin typeface="Arial" pitchFamily="34" charset="0"/>
              </a:rPr>
              <a:t>Missions</a:t>
            </a:r>
          </a:p>
          <a:p>
            <a:pPr lvl="1" eaLnBrk="1" hangingPunct="1"/>
            <a:r>
              <a:rPr lang="fr-BE" sz="2400" dirty="0">
                <a:latin typeface="Arial" pitchFamily="34" charset="0"/>
              </a:rPr>
              <a:t>Fonctionnement</a:t>
            </a:r>
            <a:endParaRPr lang="fr-FR" sz="2400" dirty="0">
              <a:latin typeface="Arial" pitchFamily="34" charset="0"/>
            </a:endParaRP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solidFill>
                  <a:prstClr val="black">
                    <a:tint val="75000"/>
                  </a:prstClr>
                </a:solidFill>
              </a:rPr>
              <a:pPr/>
              <a:t>3</a:t>
            </a:fld>
            <a:endParaRPr lang="fr-BE">
              <a:solidFill>
                <a:prstClr val="black">
                  <a:tint val="75000"/>
                </a:prstClr>
              </a:solidFill>
            </a:endParaRPr>
          </a:p>
        </p:txBody>
      </p:sp>
    </p:spTree>
    <p:extLst>
      <p:ext uri="{BB962C8B-B14F-4D97-AF65-F5344CB8AC3E}">
        <p14:creationId xmlns:p14="http://schemas.microsoft.com/office/powerpoint/2010/main" val="2215186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descr="Petits confettis"/>
          <p:cNvSpPr>
            <a:spLocks noGrp="1" noChangeArrowheads="1"/>
          </p:cNvSpPr>
          <p:nvPr>
            <p:ph type="title"/>
          </p:nvPr>
        </p:nvSpPr>
        <p:spPr/>
        <p:txBody>
          <a:bodyPr/>
          <a:lstStyle/>
          <a:p>
            <a:pPr eaLnBrk="1" fontAlgn="auto" hangingPunct="1">
              <a:spcAft>
                <a:spcPts val="0"/>
              </a:spcAft>
              <a:defRPr/>
            </a:pPr>
            <a:r>
              <a:rPr lang="fr-FR"/>
              <a:t>Que fait le comité PPT ?</a:t>
            </a:r>
          </a:p>
        </p:txBody>
      </p:sp>
      <p:sp>
        <p:nvSpPr>
          <p:cNvPr id="43011" name="Rectangle 3"/>
          <p:cNvSpPr>
            <a:spLocks noGrp="1" noChangeArrowheads="1"/>
          </p:cNvSpPr>
          <p:nvPr>
            <p:ph idx="1"/>
          </p:nvPr>
        </p:nvSpPr>
        <p:spPr/>
        <p:txBody>
          <a:bodyPr/>
          <a:lstStyle/>
          <a:p>
            <a:pPr eaLnBrk="1" hangingPunct="1"/>
            <a:r>
              <a:rPr lang="fr-FR" sz="2200">
                <a:solidFill>
                  <a:srgbClr val="A40052"/>
                </a:solidFill>
                <a:cs typeface="Arial" pitchFamily="34" charset="0"/>
              </a:rPr>
              <a:t>avis préalable</a:t>
            </a:r>
            <a:r>
              <a:rPr lang="fr-FR" sz="2200">
                <a:cs typeface="Arial" pitchFamily="34" charset="0"/>
              </a:rPr>
              <a:t> sur tous les projets, mesures et moyens qui, directement ou indirectement, immédiatement ou à terme, peuvent avoir des conséquences sur le bien-être au travail</a:t>
            </a:r>
          </a:p>
          <a:p>
            <a:pPr eaLnBrk="1" hangingPunct="1"/>
            <a:r>
              <a:rPr lang="fr-FR" sz="2200">
                <a:cs typeface="Arial" pitchFamily="34" charset="0"/>
              </a:rPr>
              <a:t>avis et propositions sur la </a:t>
            </a:r>
            <a:r>
              <a:rPr lang="fr-FR" sz="2200">
                <a:solidFill>
                  <a:srgbClr val="A40052"/>
                </a:solidFill>
                <a:cs typeface="Arial" pitchFamily="34" charset="0"/>
              </a:rPr>
              <a:t>politique du bien-être au travail</a:t>
            </a:r>
            <a:r>
              <a:rPr lang="fr-FR" sz="2200">
                <a:cs typeface="Arial" pitchFamily="34" charset="0"/>
              </a:rPr>
              <a:t>, sur le </a:t>
            </a:r>
            <a:r>
              <a:rPr lang="fr-FR" sz="2200">
                <a:solidFill>
                  <a:srgbClr val="A40052"/>
                </a:solidFill>
                <a:cs typeface="Arial" pitchFamily="34" charset="0"/>
              </a:rPr>
              <a:t>plan global de prévention</a:t>
            </a:r>
            <a:r>
              <a:rPr lang="fr-FR" sz="2200">
                <a:cs typeface="Arial" pitchFamily="34" charset="0"/>
              </a:rPr>
              <a:t> et le </a:t>
            </a:r>
            <a:r>
              <a:rPr lang="fr-FR" sz="2200">
                <a:solidFill>
                  <a:srgbClr val="A40052"/>
                </a:solidFill>
                <a:cs typeface="Arial" pitchFamily="34" charset="0"/>
              </a:rPr>
              <a:t>plan annuel d’action</a:t>
            </a:r>
            <a:r>
              <a:rPr lang="fr-FR" sz="2200">
                <a:cs typeface="Arial" pitchFamily="34" charset="0"/>
              </a:rPr>
              <a:t> (+ modifications, exécution et résultats)</a:t>
            </a:r>
            <a:endParaRPr lang="fr-FR" sz="2200">
              <a:cs typeface="Times New Roman" pitchFamily="18" charset="0"/>
            </a:endParaRPr>
          </a:p>
          <a:p>
            <a:pPr eaLnBrk="1" hangingPunct="1"/>
            <a:r>
              <a:rPr lang="fr-FR" sz="2200">
                <a:solidFill>
                  <a:srgbClr val="A40052"/>
                </a:solidFill>
              </a:rPr>
              <a:t>suivi du service interne</a:t>
            </a:r>
            <a:r>
              <a:rPr lang="fr-FR" sz="2200"/>
              <a:t> pour la prévention et la protection au travail</a:t>
            </a:r>
          </a:p>
          <a:p>
            <a:pPr eaLnBrk="1" hangingPunct="1"/>
            <a:r>
              <a:rPr lang="fr-FR" sz="2200"/>
              <a:t>accord préalable ou avis préalable dans une série de domaines spécifiques</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30</a:t>
            </a:fld>
            <a:endParaRPr lang="fr-BE"/>
          </a:p>
        </p:txBody>
      </p:sp>
    </p:spTree>
    <p:extLst>
      <p:ext uri="{BB962C8B-B14F-4D97-AF65-F5344CB8AC3E}">
        <p14:creationId xmlns:p14="http://schemas.microsoft.com/office/powerpoint/2010/main" val="248546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descr="Petits confettis"/>
          <p:cNvSpPr>
            <a:spLocks noGrp="1" noChangeArrowheads="1"/>
          </p:cNvSpPr>
          <p:nvPr>
            <p:ph type="title"/>
          </p:nvPr>
        </p:nvSpPr>
        <p:spPr/>
        <p:txBody>
          <a:bodyPr>
            <a:normAutofit fontScale="90000"/>
          </a:bodyPr>
          <a:lstStyle/>
          <a:p>
            <a:pPr eaLnBrk="1" fontAlgn="auto" hangingPunct="1">
              <a:spcAft>
                <a:spcPts val="0"/>
              </a:spcAft>
              <a:defRPr/>
            </a:pPr>
            <a:r>
              <a:rPr lang="fr-FR"/>
              <a:t>La politique du bien-être au travail, c’est…</a:t>
            </a:r>
          </a:p>
        </p:txBody>
      </p:sp>
      <p:sp>
        <p:nvSpPr>
          <p:cNvPr id="44035" name="Rectangle 3"/>
          <p:cNvSpPr>
            <a:spLocks noGrp="1" noChangeArrowheads="1"/>
          </p:cNvSpPr>
          <p:nvPr>
            <p:ph idx="1"/>
          </p:nvPr>
        </p:nvSpPr>
        <p:spPr/>
        <p:txBody>
          <a:bodyPr/>
          <a:lstStyle/>
          <a:p>
            <a:pPr eaLnBrk="1" hangingPunct="1"/>
            <a:r>
              <a:rPr lang="fr-FR" sz="2200"/>
              <a:t>Une politique de prévention…</a:t>
            </a:r>
          </a:p>
          <a:p>
            <a:pPr lvl="1" eaLnBrk="1" hangingPunct="1">
              <a:buFont typeface="Wingdings" pitchFamily="2" charset="2"/>
              <a:buChar char="Ø"/>
            </a:pPr>
            <a:r>
              <a:rPr lang="fr-FR" sz="2200"/>
              <a:t>ne pas attendre l’incident ou l’accident pour prendre des mesures</a:t>
            </a:r>
          </a:p>
          <a:p>
            <a:pPr eaLnBrk="1" hangingPunct="1"/>
            <a:r>
              <a:rPr lang="fr-FR" sz="2200"/>
              <a:t>…structurelle et planifiée</a:t>
            </a:r>
          </a:p>
          <a:p>
            <a:pPr lvl="1" eaLnBrk="1" hangingPunct="1"/>
            <a:r>
              <a:rPr lang="fr-FR" sz="2200"/>
              <a:t>fixer des objectifs et les moyens pour les atteindre</a:t>
            </a:r>
          </a:p>
          <a:p>
            <a:pPr lvl="1" eaLnBrk="1" hangingPunct="1"/>
            <a:r>
              <a:rPr lang="fr-FR" sz="2200"/>
              <a:t>déterminer les mesures, les délais, les méthodes…</a:t>
            </a:r>
          </a:p>
          <a:p>
            <a:pPr lvl="1" eaLnBrk="1" hangingPunct="1"/>
            <a:r>
              <a:rPr lang="fr-FR" sz="2200"/>
              <a:t>répartir les tâches et les responsabilités</a:t>
            </a:r>
          </a:p>
          <a:p>
            <a:pPr lvl="1" eaLnBrk="1" hangingPunct="1"/>
            <a:r>
              <a:rPr lang="fr-FR" sz="2200"/>
              <a:t>évaluer la politique </a:t>
            </a:r>
          </a:p>
          <a:p>
            <a:pPr eaLnBrk="1" hangingPunct="1"/>
            <a:r>
              <a:rPr lang="fr-FR" sz="2200"/>
              <a:t>…à travers un « système dynamique de gestion des risques » </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31</a:t>
            </a:fld>
            <a:endParaRPr lang="fr-BE"/>
          </a:p>
        </p:txBody>
      </p:sp>
    </p:spTree>
    <p:extLst>
      <p:ext uri="{BB962C8B-B14F-4D97-AF65-F5344CB8AC3E}">
        <p14:creationId xmlns:p14="http://schemas.microsoft.com/office/powerpoint/2010/main" val="3291944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descr="Petits confettis"/>
          <p:cNvSpPr>
            <a:spLocks noGrp="1" noChangeArrowheads="1"/>
          </p:cNvSpPr>
          <p:nvPr>
            <p:ph type="ctrTitle"/>
          </p:nvPr>
        </p:nvSpPr>
        <p:spPr>
          <a:xfrm>
            <a:off x="685800" y="4869160"/>
            <a:ext cx="7772400" cy="1152128"/>
          </a:xfrm>
        </p:spPr>
        <p:txBody>
          <a:bodyPr>
            <a:normAutofit fontScale="90000"/>
          </a:bodyPr>
          <a:lstStyle/>
          <a:p>
            <a:pPr>
              <a:defRPr/>
            </a:pPr>
            <a:br>
              <a:rPr lang="fr-BE" dirty="0"/>
            </a:br>
            <a:br>
              <a:rPr lang="fr-BE" dirty="0"/>
            </a:br>
            <a:br>
              <a:rPr lang="fr-BE" dirty="0"/>
            </a:br>
            <a:br>
              <a:rPr lang="fr-BE" dirty="0"/>
            </a:br>
            <a:r>
              <a:rPr lang="fr-BE" dirty="0"/>
              <a:t>Le </a:t>
            </a:r>
            <a:r>
              <a:rPr lang="fr-BE" b="1" dirty="0"/>
              <a:t>C</a:t>
            </a:r>
            <a:r>
              <a:rPr lang="fr-BE" dirty="0"/>
              <a:t>omité pour la </a:t>
            </a:r>
            <a:r>
              <a:rPr lang="fr-BE" b="1" dirty="0"/>
              <a:t>P</a:t>
            </a:r>
            <a:r>
              <a:rPr lang="fr-BE" dirty="0"/>
              <a:t>révention et la </a:t>
            </a:r>
            <a:r>
              <a:rPr lang="fr-BE" b="1" dirty="0"/>
              <a:t>P</a:t>
            </a:r>
            <a:r>
              <a:rPr lang="fr-BE" dirty="0"/>
              <a:t>rotection au </a:t>
            </a:r>
            <a:r>
              <a:rPr lang="fr-BE" b="1" dirty="0"/>
              <a:t>T</a:t>
            </a:r>
            <a:r>
              <a:rPr lang="fr-BE" dirty="0"/>
              <a:t>ravail</a:t>
            </a:r>
            <a:br>
              <a:rPr lang="fr-BE" dirty="0"/>
            </a:br>
            <a:br>
              <a:rPr lang="fr-BE" dirty="0"/>
            </a:br>
            <a:br>
              <a:rPr lang="fr-BE" dirty="0"/>
            </a:br>
            <a:br>
              <a:rPr lang="fr-BE" dirty="0"/>
            </a:br>
            <a:endParaRPr lang="en-GB" dirty="0"/>
          </a:p>
        </p:txBody>
      </p:sp>
      <p:sp>
        <p:nvSpPr>
          <p:cNvPr id="46083" name="Rectangle 3"/>
          <p:cNvSpPr>
            <a:spLocks noGrp="1" noChangeArrowheads="1"/>
          </p:cNvSpPr>
          <p:nvPr>
            <p:ph type="subTitle" idx="1"/>
          </p:nvPr>
        </p:nvSpPr>
        <p:spPr>
          <a:xfrm>
            <a:off x="1371600" y="4005064"/>
            <a:ext cx="6400800" cy="864096"/>
          </a:xfrm>
        </p:spPr>
        <p:txBody>
          <a:bodyPr/>
          <a:lstStyle/>
          <a:p>
            <a:pPr eaLnBrk="1" hangingPunct="1"/>
            <a:r>
              <a:rPr lang="fr-BE" sz="4000" b="1" dirty="0">
                <a:solidFill>
                  <a:srgbClr val="339933"/>
                </a:solidFill>
              </a:rPr>
              <a:t>Le fonctionnement</a:t>
            </a:r>
            <a:endParaRPr lang="en-GB" sz="4000" b="1" dirty="0">
              <a:solidFill>
                <a:srgbClr val="339933"/>
              </a:solidFill>
            </a:endParaRPr>
          </a:p>
        </p:txBody>
      </p:sp>
      <p:pic>
        <p:nvPicPr>
          <p:cNvPr id="4" name="Picture 2" descr="Si tu ne sais pas, demande. Si tu sais, part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588" y="189807"/>
            <a:ext cx="2609686"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D352CCEA-2241-445B-9667-32D446F58EB7}" type="slidenum">
              <a:rPr lang="fr-BE" smtClean="0"/>
              <a:t>32</a:t>
            </a:fld>
            <a:endParaRPr lang="fr-BE"/>
          </a:p>
        </p:txBody>
      </p:sp>
    </p:spTree>
    <p:extLst>
      <p:ext uri="{BB962C8B-B14F-4D97-AF65-F5344CB8AC3E}">
        <p14:creationId xmlns:p14="http://schemas.microsoft.com/office/powerpoint/2010/main" val="1763206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5" descr="Petits confettis"/>
          <p:cNvSpPr>
            <a:spLocks noGrp="1" noChangeArrowheads="1"/>
          </p:cNvSpPr>
          <p:nvPr>
            <p:ph type="title"/>
          </p:nvPr>
        </p:nvSpPr>
        <p:spPr/>
        <p:txBody>
          <a:bodyPr>
            <a:normAutofit fontScale="90000"/>
          </a:bodyPr>
          <a:lstStyle/>
          <a:p>
            <a:pPr eaLnBrk="1" fontAlgn="auto" hangingPunct="1">
              <a:spcAft>
                <a:spcPts val="0"/>
              </a:spcAft>
              <a:defRPr/>
            </a:pPr>
            <a:r>
              <a:rPr lang="fr-BE"/>
              <a:t>Qui ?</a:t>
            </a:r>
            <a:br>
              <a:rPr lang="fr-BE"/>
            </a:br>
            <a:r>
              <a:rPr lang="fr-BE"/>
              <a:t>La composition du Comité PPT</a:t>
            </a:r>
            <a:endParaRPr lang="en-GB"/>
          </a:p>
        </p:txBody>
      </p:sp>
      <p:sp>
        <p:nvSpPr>
          <p:cNvPr id="7170" name="Text Box 2"/>
          <p:cNvSpPr txBox="1">
            <a:spLocks noChangeArrowheads="1"/>
          </p:cNvSpPr>
          <p:nvPr/>
        </p:nvSpPr>
        <p:spPr bwMode="auto">
          <a:xfrm>
            <a:off x="655910" y="4241949"/>
            <a:ext cx="5410200" cy="1031875"/>
          </a:xfrm>
          <a:prstGeom prst="rect">
            <a:avLst/>
          </a:prstGeom>
          <a:solidFill>
            <a:schemeClr val="accent1"/>
          </a:solidFill>
          <a:ln w="9525">
            <a:noFill/>
            <a:miter lim="800000"/>
            <a:headEnd/>
            <a:tailEnd/>
          </a:ln>
          <a:effectLst>
            <a:outerShdw dist="71842" dir="2700000" algn="ctr" rotWithShape="0">
              <a:schemeClr val="accent2"/>
            </a:outerShdw>
          </a:effectLst>
        </p:spPr>
        <p:txBody>
          <a:bodyPr>
            <a:spAutoFit/>
          </a:bodyPr>
          <a:lstStyle/>
          <a:p>
            <a:pPr algn="ctr">
              <a:spcBef>
                <a:spcPct val="20000"/>
              </a:spcBef>
              <a:defRPr/>
            </a:pPr>
            <a:r>
              <a:rPr lang="fr-BE" sz="2000" b="1">
                <a:latin typeface="Century Gothic" pitchFamily="34" charset="0"/>
              </a:rPr>
              <a:t>Secrétaire : conseiller-ère en  prévention qui dirige le service interne PPT</a:t>
            </a:r>
            <a:endParaRPr lang="fr-BE" sz="1800" i="1">
              <a:latin typeface="Century Gothic" pitchFamily="34" charset="0"/>
            </a:endParaRPr>
          </a:p>
          <a:p>
            <a:pPr>
              <a:spcBef>
                <a:spcPct val="20000"/>
              </a:spcBef>
              <a:defRPr/>
            </a:pPr>
            <a:r>
              <a:rPr lang="fr-BE" sz="1800" i="1">
                <a:latin typeface="Century Gothic" pitchFamily="34" charset="0"/>
              </a:rPr>
              <a:t>Indépendant - voix consultative</a:t>
            </a:r>
          </a:p>
        </p:txBody>
      </p:sp>
      <p:sp>
        <p:nvSpPr>
          <p:cNvPr id="7171" name="Text Box 3"/>
          <p:cNvSpPr txBox="1">
            <a:spLocks noChangeArrowheads="1"/>
          </p:cNvSpPr>
          <p:nvPr/>
        </p:nvSpPr>
        <p:spPr bwMode="auto">
          <a:xfrm>
            <a:off x="6218510" y="1849587"/>
            <a:ext cx="2057400" cy="1366837"/>
          </a:xfrm>
          <a:prstGeom prst="rect">
            <a:avLst/>
          </a:prstGeom>
          <a:solidFill>
            <a:srgbClr val="D1DCFF"/>
          </a:solidFill>
          <a:ln w="9525">
            <a:noFill/>
            <a:miter lim="800000"/>
            <a:headEnd/>
            <a:tailEnd/>
          </a:ln>
          <a:effectLst>
            <a:outerShdw dist="71842" dir="2700000" algn="ctr" rotWithShape="0">
              <a:srgbClr val="0066FF"/>
            </a:outerShdw>
          </a:effectLst>
        </p:spPr>
        <p:txBody>
          <a:bodyPr lIns="162000">
            <a:spAutoFit/>
          </a:bodyPr>
          <a:lstStyle/>
          <a:p>
            <a:pPr marL="196850" algn="ctr">
              <a:spcBef>
                <a:spcPct val="20000"/>
              </a:spcBef>
              <a:defRPr/>
            </a:pPr>
            <a:r>
              <a:rPr lang="fr-BE" sz="2000" b="1">
                <a:latin typeface="Century Gothic" pitchFamily="34" charset="0"/>
              </a:rPr>
              <a:t>Employeur</a:t>
            </a:r>
          </a:p>
          <a:p>
            <a:pPr marL="196850">
              <a:spcBef>
                <a:spcPct val="20000"/>
              </a:spcBef>
              <a:buFontTx/>
              <a:buChar char="•"/>
              <a:defRPr/>
            </a:pPr>
            <a:r>
              <a:rPr lang="fr-BE" sz="2000" i="1">
                <a:latin typeface="Tw Cen MT" pitchFamily="34" charset="0"/>
              </a:rPr>
              <a:t>  </a:t>
            </a:r>
            <a:r>
              <a:rPr lang="fr-BE" sz="1800" i="1">
                <a:latin typeface="Century Gothic" pitchFamily="34" charset="0"/>
              </a:rPr>
              <a:t>voix délibérative</a:t>
            </a:r>
          </a:p>
          <a:p>
            <a:pPr marL="196850">
              <a:spcBef>
                <a:spcPct val="20000"/>
              </a:spcBef>
              <a:buFontTx/>
              <a:buChar char="•"/>
              <a:defRPr/>
            </a:pPr>
            <a:r>
              <a:rPr lang="fr-BE" sz="1800" i="1">
                <a:latin typeface="Century Gothic" pitchFamily="34" charset="0"/>
              </a:rPr>
              <a:t>  présidence</a:t>
            </a:r>
            <a:endParaRPr lang="en-GB" sz="1800" i="1">
              <a:latin typeface="Century Gothic" pitchFamily="34" charset="0"/>
            </a:endParaRPr>
          </a:p>
        </p:txBody>
      </p:sp>
      <p:sp>
        <p:nvSpPr>
          <p:cNvPr id="7172" name="Text Box 4"/>
          <p:cNvSpPr txBox="1">
            <a:spLocks noChangeArrowheads="1"/>
          </p:cNvSpPr>
          <p:nvPr/>
        </p:nvSpPr>
        <p:spPr bwMode="auto">
          <a:xfrm>
            <a:off x="655910" y="1854349"/>
            <a:ext cx="2667000" cy="1971675"/>
          </a:xfrm>
          <a:prstGeom prst="rect">
            <a:avLst/>
          </a:prstGeom>
          <a:solidFill>
            <a:srgbClr val="E2FFC5"/>
          </a:solidFill>
          <a:ln w="9525">
            <a:noFill/>
            <a:miter lim="800000"/>
            <a:headEnd/>
            <a:tailEnd/>
          </a:ln>
          <a:effectLst>
            <a:outerShdw dist="71842" dir="2700000" algn="ctr" rotWithShape="0">
              <a:srgbClr val="339933"/>
            </a:outerShdw>
          </a:effectLst>
        </p:spPr>
        <p:txBody>
          <a:bodyPr>
            <a:spAutoFit/>
          </a:bodyPr>
          <a:lstStyle/>
          <a:p>
            <a:pPr>
              <a:spcBef>
                <a:spcPct val="50000"/>
              </a:spcBef>
              <a:defRPr/>
            </a:pPr>
            <a:r>
              <a:rPr lang="fr-FR" sz="2000" b="1" dirty="0">
                <a:latin typeface="Century Gothic" pitchFamily="34" charset="0"/>
              </a:rPr>
              <a:t>Travailleurs-ses</a:t>
            </a:r>
          </a:p>
          <a:p>
            <a:pPr>
              <a:spcBef>
                <a:spcPct val="20000"/>
              </a:spcBef>
              <a:buFontTx/>
              <a:buChar char="•"/>
              <a:defRPr/>
            </a:pPr>
            <a:r>
              <a:rPr lang="fr-FR" sz="2000" i="1" dirty="0">
                <a:latin typeface="Tw Cen MT" pitchFamily="34" charset="0"/>
              </a:rPr>
              <a:t>  </a:t>
            </a:r>
            <a:r>
              <a:rPr lang="fr-FR" sz="1800" i="1" dirty="0">
                <a:latin typeface="Century Gothic" pitchFamily="34" charset="0"/>
              </a:rPr>
              <a:t>au moins autant que les représentants de l’employeur</a:t>
            </a:r>
          </a:p>
          <a:p>
            <a:pPr>
              <a:spcBef>
                <a:spcPct val="20000"/>
              </a:spcBef>
              <a:buFontTx/>
              <a:buChar char="•"/>
              <a:defRPr/>
            </a:pPr>
            <a:r>
              <a:rPr lang="fr-FR" sz="1800" i="1" dirty="0">
                <a:latin typeface="Century Gothic" pitchFamily="34" charset="0"/>
              </a:rPr>
              <a:t>  voix délibérative</a:t>
            </a:r>
          </a:p>
          <a:p>
            <a:pPr>
              <a:spcBef>
                <a:spcPct val="20000"/>
              </a:spcBef>
              <a:defRPr/>
            </a:pPr>
            <a:r>
              <a:rPr lang="fr-FR" sz="1800" b="1" i="1" dirty="0">
                <a:latin typeface="Century Gothic" pitchFamily="34" charset="0"/>
              </a:rPr>
              <a:t>+</a:t>
            </a:r>
            <a:r>
              <a:rPr lang="fr-FR" sz="1800" i="1" dirty="0">
                <a:latin typeface="Century Gothic" pitchFamily="34" charset="0"/>
              </a:rPr>
              <a:t>  experts éventuels</a:t>
            </a:r>
          </a:p>
        </p:txBody>
      </p:sp>
      <p:grpSp>
        <p:nvGrpSpPr>
          <p:cNvPr id="2" name="Group 12"/>
          <p:cNvGrpSpPr>
            <a:grpSpLocks/>
          </p:cNvGrpSpPr>
          <p:nvPr/>
        </p:nvGrpSpPr>
        <p:grpSpPr bwMode="auto">
          <a:xfrm>
            <a:off x="3203848" y="1844824"/>
            <a:ext cx="3243262" cy="2438400"/>
            <a:chOff x="2037" y="1536"/>
            <a:chExt cx="2043" cy="1536"/>
          </a:xfrm>
        </p:grpSpPr>
        <p:sp>
          <p:nvSpPr>
            <p:cNvPr id="47114" name="AutoShape 6"/>
            <p:cNvSpPr>
              <a:spLocks noChangeArrowheads="1"/>
            </p:cNvSpPr>
            <p:nvPr/>
          </p:nvSpPr>
          <p:spPr bwMode="auto">
            <a:xfrm rot="5064986">
              <a:off x="2500" y="1316"/>
              <a:ext cx="1360" cy="18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0668 h 21600"/>
              </a:gdLst>
              <a:ahLst/>
              <a:cxnLst>
                <a:cxn ang="T8">
                  <a:pos x="T0" y="T1"/>
                </a:cxn>
                <a:cxn ang="T9">
                  <a:pos x="T2" y="T3"/>
                </a:cxn>
                <a:cxn ang="T10">
                  <a:pos x="T4" y="T5"/>
                </a:cxn>
                <a:cxn ang="T11">
                  <a:pos x="T6" y="T7"/>
                </a:cxn>
              </a:cxnLst>
              <a:rect l="T12" t="T13" r="T14" b="T15"/>
              <a:pathLst>
                <a:path w="21600" h="21600">
                  <a:moveTo>
                    <a:pt x="4811" y="9045"/>
                  </a:moveTo>
                  <a:cubicBezTo>
                    <a:pt x="5590" y="6386"/>
                    <a:pt x="8029" y="4559"/>
                    <a:pt x="10800" y="4560"/>
                  </a:cubicBezTo>
                  <a:cubicBezTo>
                    <a:pt x="13570" y="4560"/>
                    <a:pt x="16009" y="6386"/>
                    <a:pt x="16788" y="9045"/>
                  </a:cubicBezTo>
                  <a:lnTo>
                    <a:pt x="21164" y="7762"/>
                  </a:lnTo>
                  <a:cubicBezTo>
                    <a:pt x="19815" y="3161"/>
                    <a:pt x="15594" y="-1"/>
                    <a:pt x="10799" y="0"/>
                  </a:cubicBezTo>
                  <a:cubicBezTo>
                    <a:pt x="6005" y="0"/>
                    <a:pt x="1784" y="3161"/>
                    <a:pt x="435" y="7762"/>
                  </a:cubicBezTo>
                  <a:lnTo>
                    <a:pt x="4811" y="9045"/>
                  </a:lnTo>
                  <a:close/>
                </a:path>
              </a:pathLst>
            </a:custGeom>
            <a:solidFill>
              <a:srgbClr val="3366FF"/>
            </a:solidFill>
            <a:ln w="9525">
              <a:solidFill>
                <a:schemeClr val="tx1"/>
              </a:solidFill>
              <a:miter lim="800000"/>
              <a:headEnd/>
              <a:tailEnd/>
            </a:ln>
          </p:spPr>
          <p:txBody>
            <a:bodyPr wrap="none" anchor="ctr"/>
            <a:lstStyle/>
            <a:p>
              <a:endParaRPr lang="en-US"/>
            </a:p>
          </p:txBody>
        </p:sp>
        <p:sp>
          <p:nvSpPr>
            <p:cNvPr id="47115" name="AutoShape 7"/>
            <p:cNvSpPr>
              <a:spLocks noChangeArrowheads="1"/>
            </p:cNvSpPr>
            <p:nvPr/>
          </p:nvSpPr>
          <p:spPr bwMode="auto">
            <a:xfrm rot="-5068629">
              <a:off x="2279" y="1337"/>
              <a:ext cx="1315" cy="18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31 w 21600"/>
                <a:gd name="T13" fmla="*/ 0 h 21600"/>
                <a:gd name="T14" fmla="*/ 21469 w 21600"/>
                <a:gd name="T15" fmla="*/ 11628 h 21600"/>
              </a:gdLst>
              <a:ahLst/>
              <a:cxnLst>
                <a:cxn ang="T8">
                  <a:pos x="T0" y="T1"/>
                </a:cxn>
                <a:cxn ang="T9">
                  <a:pos x="T2" y="T3"/>
                </a:cxn>
                <a:cxn ang="T10">
                  <a:pos x="T4" y="T5"/>
                </a:cxn>
                <a:cxn ang="T11">
                  <a:pos x="T6" y="T7"/>
                </a:cxn>
              </a:cxnLst>
              <a:rect l="T12" t="T13" r="T14" b="T15"/>
              <a:pathLst>
                <a:path w="21600" h="21600">
                  <a:moveTo>
                    <a:pt x="5340" y="10106"/>
                  </a:moveTo>
                  <a:cubicBezTo>
                    <a:pt x="5690" y="7357"/>
                    <a:pt x="8029" y="5296"/>
                    <a:pt x="10800" y="5297"/>
                  </a:cubicBezTo>
                  <a:cubicBezTo>
                    <a:pt x="13570" y="5297"/>
                    <a:pt x="15909" y="7357"/>
                    <a:pt x="16259" y="10106"/>
                  </a:cubicBezTo>
                  <a:lnTo>
                    <a:pt x="21513" y="9438"/>
                  </a:lnTo>
                  <a:cubicBezTo>
                    <a:pt x="20828" y="4043"/>
                    <a:pt x="16238" y="-1"/>
                    <a:pt x="10799" y="0"/>
                  </a:cubicBezTo>
                  <a:cubicBezTo>
                    <a:pt x="5361" y="0"/>
                    <a:pt x="771" y="4043"/>
                    <a:pt x="86" y="9438"/>
                  </a:cubicBezTo>
                  <a:lnTo>
                    <a:pt x="5340" y="10106"/>
                  </a:lnTo>
                  <a:close/>
                </a:path>
              </a:pathLst>
            </a:custGeom>
            <a:solidFill>
              <a:srgbClr val="339933"/>
            </a:solidFill>
            <a:ln w="9525">
              <a:solidFill>
                <a:schemeClr val="tx1"/>
              </a:solidFill>
              <a:miter lim="800000"/>
              <a:headEnd/>
              <a:tailEnd/>
            </a:ln>
          </p:spPr>
          <p:txBody>
            <a:bodyPr wrap="none" anchor="ctr"/>
            <a:lstStyle/>
            <a:p>
              <a:endParaRPr lang="en-US"/>
            </a:p>
          </p:txBody>
        </p:sp>
        <p:sp>
          <p:nvSpPr>
            <p:cNvPr id="47116" name="Oval 8"/>
            <p:cNvSpPr>
              <a:spLocks noChangeArrowheads="1"/>
            </p:cNvSpPr>
            <p:nvPr/>
          </p:nvSpPr>
          <p:spPr bwMode="auto">
            <a:xfrm>
              <a:off x="2880" y="2592"/>
              <a:ext cx="480" cy="480"/>
            </a:xfrm>
            <a:prstGeom prst="ellipse">
              <a:avLst/>
            </a:prstGeom>
            <a:solidFill>
              <a:schemeClr val="accent2"/>
            </a:solidFill>
            <a:ln w="9525">
              <a:solidFill>
                <a:schemeClr val="tx1"/>
              </a:solidFill>
              <a:round/>
              <a:headEnd/>
              <a:tailEnd/>
            </a:ln>
          </p:spPr>
          <p:txBody>
            <a:bodyPr wrap="none" anchor="ctr"/>
            <a:lstStyle/>
            <a:p>
              <a:endParaRPr lang="fr-FR"/>
            </a:p>
          </p:txBody>
        </p:sp>
      </p:grpSp>
      <p:sp>
        <p:nvSpPr>
          <p:cNvPr id="7177" name="Text Box 9"/>
          <p:cNvSpPr txBox="1">
            <a:spLocks noChangeArrowheads="1"/>
          </p:cNvSpPr>
          <p:nvPr/>
        </p:nvSpPr>
        <p:spPr bwMode="auto">
          <a:xfrm>
            <a:off x="6599510" y="4359424"/>
            <a:ext cx="1676400" cy="915988"/>
          </a:xfrm>
          <a:prstGeom prst="rect">
            <a:avLst/>
          </a:prstGeom>
          <a:solidFill>
            <a:srgbClr val="C0C0C0"/>
          </a:solidFill>
          <a:ln w="9525">
            <a:noFill/>
            <a:miter lim="800000"/>
            <a:headEnd/>
            <a:tailEnd/>
          </a:ln>
        </p:spPr>
        <p:txBody>
          <a:bodyPr lIns="162000">
            <a:spAutoFit/>
          </a:bodyPr>
          <a:lstStyle/>
          <a:p>
            <a:pPr>
              <a:spcBef>
                <a:spcPct val="20000"/>
              </a:spcBef>
            </a:pPr>
            <a:r>
              <a:rPr lang="fr-BE" sz="1800" b="1" i="1">
                <a:latin typeface="Century Gothic" pitchFamily="34" charset="0"/>
              </a:rPr>
              <a:t>Experts</a:t>
            </a:r>
            <a:r>
              <a:rPr lang="fr-BE" sz="1800" i="1">
                <a:latin typeface="Century Gothic" pitchFamily="34" charset="0"/>
              </a:rPr>
              <a:t> (médecin du travail…)</a:t>
            </a:r>
            <a:endParaRPr lang="en-GB" sz="1800" b="1" i="1">
              <a:latin typeface="Century Gothic" pitchFamily="34" charset="0"/>
            </a:endParaRPr>
          </a:p>
        </p:txBody>
      </p:sp>
      <p:sp>
        <p:nvSpPr>
          <p:cNvPr id="3" name="Espace réservé du numéro de diapositive 2"/>
          <p:cNvSpPr>
            <a:spLocks noGrp="1"/>
          </p:cNvSpPr>
          <p:nvPr>
            <p:ph type="sldNum" sz="quarter" idx="12"/>
          </p:nvPr>
        </p:nvSpPr>
        <p:spPr/>
        <p:txBody>
          <a:bodyPr/>
          <a:lstStyle/>
          <a:p>
            <a:fld id="{D352CCEA-2241-445B-9667-32D446F58EB7}" type="slidenum">
              <a:rPr lang="fr-BE" smtClean="0"/>
              <a:t>33</a:t>
            </a:fld>
            <a:endParaRPr lang="fr-BE"/>
          </a:p>
        </p:txBody>
      </p:sp>
    </p:spTree>
    <p:extLst>
      <p:ext uri="{BB962C8B-B14F-4D97-AF65-F5344CB8AC3E}">
        <p14:creationId xmlns:p14="http://schemas.microsoft.com/office/powerpoint/2010/main" val="707823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0-#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1+#ppt_w/2"/>
                                          </p:val>
                                        </p:tav>
                                        <p:tav tm="100000">
                                          <p:val>
                                            <p:strVal val="#ppt_x"/>
                                          </p:val>
                                        </p:tav>
                                      </p:tavLst>
                                    </p:anim>
                                    <p:anim calcmode="lin" valueType="num">
                                      <p:cBhvr additive="base">
                                        <p:cTn id="20"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0"/>
                                        </p:tgtEl>
                                        <p:attrNameLst>
                                          <p:attrName>style.visibility</p:attrName>
                                        </p:attrNameLst>
                                      </p:cBhvr>
                                      <p:to>
                                        <p:strVal val="visible"/>
                                      </p:to>
                                    </p:set>
                                    <p:anim calcmode="lin" valueType="num">
                                      <p:cBhvr additive="base">
                                        <p:cTn id="25" dur="500" fill="hold"/>
                                        <p:tgtEl>
                                          <p:spTgt spid="7170"/>
                                        </p:tgtEl>
                                        <p:attrNameLst>
                                          <p:attrName>ppt_x</p:attrName>
                                        </p:attrNameLst>
                                      </p:cBhvr>
                                      <p:tavLst>
                                        <p:tav tm="0">
                                          <p:val>
                                            <p:strVal val="0-#ppt_w/2"/>
                                          </p:val>
                                        </p:tav>
                                        <p:tav tm="100000">
                                          <p:val>
                                            <p:strVal val="#ppt_x"/>
                                          </p:val>
                                        </p:tav>
                                      </p:tavLst>
                                    </p:anim>
                                    <p:anim calcmode="lin" valueType="num">
                                      <p:cBhvr additive="base">
                                        <p:cTn id="26"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177"/>
                                        </p:tgtEl>
                                        <p:attrNameLst>
                                          <p:attrName>style.visibility</p:attrName>
                                        </p:attrNameLst>
                                      </p:cBhvr>
                                      <p:to>
                                        <p:strVal val="visible"/>
                                      </p:to>
                                    </p:set>
                                    <p:anim calcmode="lin" valueType="num">
                                      <p:cBhvr additive="base">
                                        <p:cTn id="31" dur="500" fill="hold"/>
                                        <p:tgtEl>
                                          <p:spTgt spid="7177"/>
                                        </p:tgtEl>
                                        <p:attrNameLst>
                                          <p:attrName>ppt_x</p:attrName>
                                        </p:attrNameLst>
                                      </p:cBhvr>
                                      <p:tavLst>
                                        <p:tav tm="0">
                                          <p:val>
                                            <p:strVal val="1+#ppt_w/2"/>
                                          </p:val>
                                        </p:tav>
                                        <p:tav tm="100000">
                                          <p:val>
                                            <p:strVal val="#ppt_x"/>
                                          </p:val>
                                        </p:tav>
                                      </p:tavLst>
                                    </p:anim>
                                    <p:anim calcmode="lin" valueType="num">
                                      <p:cBhvr additive="base">
                                        <p:cTn id="32"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nimBg="1" autoUpdateAnimBg="0"/>
      <p:bldP spid="7172" grpId="0" animBg="1" autoUpdateAnimBg="0"/>
      <p:bldP spid="717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descr="Petits confettis"/>
          <p:cNvSpPr>
            <a:spLocks noGrp="1" noChangeArrowheads="1"/>
          </p:cNvSpPr>
          <p:nvPr>
            <p:ph type="title"/>
          </p:nvPr>
        </p:nvSpPr>
        <p:spPr/>
        <p:txBody>
          <a:bodyPr/>
          <a:lstStyle/>
          <a:p>
            <a:pPr eaLnBrk="1" fontAlgn="auto" hangingPunct="1">
              <a:spcAft>
                <a:spcPts val="0"/>
              </a:spcAft>
              <a:defRPr/>
            </a:pPr>
            <a:r>
              <a:rPr lang="fr-BE" dirty="0"/>
              <a:t>Les réunions</a:t>
            </a:r>
            <a:endParaRPr lang="en-GB" dirty="0"/>
          </a:p>
        </p:txBody>
      </p:sp>
      <p:sp>
        <p:nvSpPr>
          <p:cNvPr id="48131" name="Rectangle 3"/>
          <p:cNvSpPr>
            <a:spLocks noGrp="1" noChangeArrowheads="1"/>
          </p:cNvSpPr>
          <p:nvPr>
            <p:ph idx="1"/>
          </p:nvPr>
        </p:nvSpPr>
        <p:spPr/>
        <p:txBody>
          <a:bodyPr/>
          <a:lstStyle/>
          <a:p>
            <a:pPr eaLnBrk="1" hangingPunct="1"/>
            <a:r>
              <a:rPr lang="fr-FR" sz="2000" b="1" dirty="0"/>
              <a:t>Quand</a:t>
            </a:r>
            <a:r>
              <a:rPr lang="fr-FR" sz="2000" dirty="0"/>
              <a:t> ?</a:t>
            </a:r>
          </a:p>
          <a:p>
            <a:pPr lvl="1" eaLnBrk="1" hangingPunct="1"/>
            <a:r>
              <a:rPr lang="fr-FR" sz="2200" dirty="0"/>
              <a:t>1</a:t>
            </a:r>
            <a:r>
              <a:rPr lang="fr-FR" sz="2200" baseline="30000" dirty="0"/>
              <a:t>ère</a:t>
            </a:r>
            <a:r>
              <a:rPr lang="fr-FR" sz="2200" dirty="0"/>
              <a:t> réunion : dans les 45 jours après la date de l’élection</a:t>
            </a:r>
          </a:p>
          <a:p>
            <a:pPr lvl="1" eaLnBrk="1" hangingPunct="1"/>
            <a:r>
              <a:rPr lang="fr-FR" sz="2200" dirty="0"/>
              <a:t>Ensuite, au moins une fois par mois</a:t>
            </a:r>
          </a:p>
          <a:p>
            <a:pPr lvl="1" eaLnBrk="1" hangingPunct="1"/>
            <a:r>
              <a:rPr lang="fr-FR" sz="2200" dirty="0"/>
              <a:t>à la demande d’au moins un tiers des représentant-e-s des travailleurs-</a:t>
            </a:r>
            <a:r>
              <a:rPr lang="fr-FR" sz="2200" dirty="0" err="1"/>
              <a:t>euses</a:t>
            </a:r>
            <a:r>
              <a:rPr lang="fr-FR" sz="2200" dirty="0"/>
              <a:t> + à la demande de l’inspection</a:t>
            </a:r>
          </a:p>
          <a:p>
            <a:pPr lvl="1" eaLnBrk="1" hangingPunct="1"/>
            <a:r>
              <a:rPr lang="fr-FR" sz="2200" dirty="0"/>
              <a:t>Temps de réunion = temps de travail</a:t>
            </a:r>
          </a:p>
          <a:p>
            <a:pPr eaLnBrk="1" hangingPunct="1"/>
            <a:r>
              <a:rPr lang="fr-FR" sz="2000" b="1" dirty="0"/>
              <a:t>Où ?</a:t>
            </a:r>
            <a:r>
              <a:rPr lang="fr-FR" sz="2000" dirty="0"/>
              <a:t> Au siège de l’unité technique d’exploitation</a:t>
            </a:r>
          </a:p>
          <a:p>
            <a:pPr lvl="1" eaLnBrk="1" hangingPunct="1"/>
            <a:r>
              <a:rPr lang="fr-FR" sz="2200" dirty="0"/>
              <a:t>Déplacements supplémentaires : à charge de l’employeur</a:t>
            </a:r>
          </a:p>
          <a:p>
            <a:pPr eaLnBrk="1" hangingPunct="1">
              <a:spcBef>
                <a:spcPct val="40000"/>
              </a:spcBef>
            </a:pPr>
            <a:r>
              <a:rPr lang="fr-FR" sz="2000" dirty="0">
                <a:cs typeface="Times New Roman" pitchFamily="18" charset="0"/>
              </a:rPr>
              <a:t>Le </a:t>
            </a:r>
            <a:r>
              <a:rPr lang="fr-FR" sz="2000" b="1" dirty="0">
                <a:cs typeface="Times New Roman" pitchFamily="18" charset="0"/>
              </a:rPr>
              <a:t>chef du service interne</a:t>
            </a:r>
            <a:r>
              <a:rPr lang="fr-FR" sz="2000" dirty="0">
                <a:cs typeface="Times New Roman" pitchFamily="18" charset="0"/>
              </a:rPr>
              <a:t> de prévention et de protection au travail assiste obligatoirement à la réunion</a:t>
            </a:r>
            <a:endParaRPr lang="fr-FR" sz="2000"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34</a:t>
            </a:fld>
            <a:endParaRPr lang="fr-BE"/>
          </a:p>
        </p:txBody>
      </p:sp>
    </p:spTree>
    <p:extLst>
      <p:ext uri="{BB962C8B-B14F-4D97-AF65-F5344CB8AC3E}">
        <p14:creationId xmlns:p14="http://schemas.microsoft.com/office/powerpoint/2010/main" val="3236842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fonctionnement</a:t>
            </a:r>
          </a:p>
        </p:txBody>
      </p:sp>
      <p:sp>
        <p:nvSpPr>
          <p:cNvPr id="3" name="Espace réservé du contenu 2"/>
          <p:cNvSpPr>
            <a:spLocks noGrp="1"/>
          </p:cNvSpPr>
          <p:nvPr>
            <p:ph idx="1"/>
          </p:nvPr>
        </p:nvSpPr>
        <p:spPr/>
        <p:txBody>
          <a:bodyPr/>
          <a:lstStyle/>
          <a:p>
            <a:pPr marL="0" indent="0">
              <a:buNone/>
            </a:pPr>
            <a:r>
              <a:rPr lang="fr-BE" sz="2400" u="sng" dirty="0"/>
              <a:t>Points d’attention :</a:t>
            </a:r>
          </a:p>
          <a:p>
            <a:r>
              <a:rPr lang="fr-BE" sz="2400" dirty="0"/>
              <a:t>Avoir un calendrier annuel de toutes les réunions CPPT</a:t>
            </a:r>
          </a:p>
          <a:p>
            <a:r>
              <a:rPr lang="fr-BE" sz="2400" dirty="0"/>
              <a:t>Choisir un jour et une heure où tous les travailleurs seront présents</a:t>
            </a:r>
          </a:p>
          <a:p>
            <a:r>
              <a:rPr lang="fr-BE" sz="2400" dirty="0"/>
              <a:t>Choisir une durée sérieuse pour les débats des enjeux au CPPT</a:t>
            </a:r>
          </a:p>
          <a:p>
            <a:r>
              <a:rPr lang="fr-BE" sz="2400" dirty="0"/>
              <a:t>Négocier que le temps de déplacement est du temps de travail</a:t>
            </a:r>
          </a:p>
          <a:p>
            <a:r>
              <a:rPr lang="fr-BE" sz="2400" dirty="0"/>
              <a:t>Déterminer quel mode de déplacement supplémentaire à charge de l’employeur et les modalités de remboursement</a:t>
            </a:r>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35</a:t>
            </a:fld>
            <a:endParaRPr lang="fr-BE"/>
          </a:p>
        </p:txBody>
      </p:sp>
    </p:spTree>
    <p:extLst>
      <p:ext uri="{BB962C8B-B14F-4D97-AF65-F5344CB8AC3E}">
        <p14:creationId xmlns:p14="http://schemas.microsoft.com/office/powerpoint/2010/main" val="2031053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descr="Petits confettis"/>
          <p:cNvSpPr>
            <a:spLocks noGrp="1" noChangeArrowheads="1"/>
          </p:cNvSpPr>
          <p:nvPr>
            <p:ph type="title"/>
          </p:nvPr>
        </p:nvSpPr>
        <p:spPr/>
        <p:txBody>
          <a:bodyPr/>
          <a:lstStyle/>
          <a:p>
            <a:pPr eaLnBrk="1" fontAlgn="auto" hangingPunct="1">
              <a:spcAft>
                <a:spcPts val="0"/>
              </a:spcAft>
              <a:defRPr/>
            </a:pPr>
            <a:r>
              <a:rPr lang="fr-BE"/>
              <a:t>Le fonctionnement </a:t>
            </a:r>
            <a:endParaRPr lang="en-GB"/>
          </a:p>
        </p:txBody>
      </p:sp>
      <p:sp>
        <p:nvSpPr>
          <p:cNvPr id="49155" name="Rectangle 3"/>
          <p:cNvSpPr>
            <a:spLocks noGrp="1" noChangeArrowheads="1"/>
          </p:cNvSpPr>
          <p:nvPr>
            <p:ph idx="1"/>
          </p:nvPr>
        </p:nvSpPr>
        <p:spPr/>
        <p:txBody>
          <a:bodyPr/>
          <a:lstStyle/>
          <a:p>
            <a:pPr eaLnBrk="1" hangingPunct="1">
              <a:spcBef>
                <a:spcPct val="40000"/>
              </a:spcBef>
            </a:pPr>
            <a:r>
              <a:rPr lang="fr-FR" sz="2000" b="1" dirty="0">
                <a:cs typeface="Times New Roman" pitchFamily="18" charset="0"/>
              </a:rPr>
              <a:t>Présidence</a:t>
            </a:r>
            <a:r>
              <a:rPr lang="fr-FR" sz="2000" dirty="0">
                <a:cs typeface="Times New Roman" pitchFamily="18" charset="0"/>
              </a:rPr>
              <a:t> </a:t>
            </a:r>
            <a:r>
              <a:rPr lang="fr-FR" sz="2200" dirty="0">
                <a:cs typeface="Times New Roman" pitchFamily="18" charset="0"/>
              </a:rPr>
              <a:t>: chef d’entreprise (UTE) ou son délégué (membre du personnel de direction habilité à prendre des décisions)</a:t>
            </a:r>
          </a:p>
          <a:p>
            <a:pPr eaLnBrk="1" hangingPunct="1">
              <a:spcBef>
                <a:spcPct val="40000"/>
              </a:spcBef>
            </a:pPr>
            <a:r>
              <a:rPr lang="fr-FR" sz="2200" b="1" dirty="0">
                <a:cs typeface="Times New Roman" pitchFamily="18" charset="0"/>
              </a:rPr>
              <a:t>Secrétariat</a:t>
            </a:r>
            <a:r>
              <a:rPr lang="fr-FR" sz="2200" dirty="0">
                <a:cs typeface="Times New Roman" pitchFamily="18" charset="0"/>
              </a:rPr>
              <a:t> : service interne de prévention et de protection au travail (SIPPT)</a:t>
            </a:r>
          </a:p>
          <a:p>
            <a:pPr eaLnBrk="1" hangingPunct="1">
              <a:spcBef>
                <a:spcPct val="40000"/>
              </a:spcBef>
            </a:pPr>
            <a:r>
              <a:rPr lang="fr-BE" sz="2200" dirty="0"/>
              <a:t>Règles de fonctionnement : fixées par le </a:t>
            </a:r>
            <a:r>
              <a:rPr lang="fr-BE" sz="2200" b="1" dirty="0"/>
              <a:t>règlement d’ordre intérieur</a:t>
            </a:r>
            <a:r>
              <a:rPr lang="fr-BE" sz="2200" dirty="0"/>
              <a:t> (ROI)</a:t>
            </a:r>
          </a:p>
          <a:p>
            <a:pPr eaLnBrk="1" hangingPunct="1">
              <a:spcBef>
                <a:spcPct val="40000"/>
              </a:spcBef>
            </a:pPr>
            <a:r>
              <a:rPr lang="fr-BE" sz="2200" dirty="0"/>
              <a:t>À la 1</a:t>
            </a:r>
            <a:r>
              <a:rPr lang="fr-BE" sz="2200" baseline="30000" dirty="0"/>
              <a:t>ère</a:t>
            </a:r>
            <a:r>
              <a:rPr lang="fr-BE" sz="2200" dirty="0"/>
              <a:t> réunion du comité PPT :</a:t>
            </a:r>
          </a:p>
          <a:p>
            <a:pPr lvl="1" eaLnBrk="1" hangingPunct="1">
              <a:spcBef>
                <a:spcPct val="40000"/>
              </a:spcBef>
            </a:pPr>
            <a:r>
              <a:rPr lang="fr-BE" sz="2200" dirty="0"/>
              <a:t>Établir le règlement d’ordre intérieur s’il n’existe pas</a:t>
            </a:r>
          </a:p>
          <a:p>
            <a:pPr lvl="1" eaLnBrk="1" hangingPunct="1">
              <a:spcBef>
                <a:spcPct val="40000"/>
              </a:spcBef>
            </a:pPr>
            <a:r>
              <a:rPr lang="fr-BE" sz="2200" dirty="0"/>
              <a:t>S’il existe, l’examiner pour éventuellement l’adapter</a:t>
            </a:r>
            <a:endParaRPr lang="en-GB" sz="2200"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36</a:t>
            </a:fld>
            <a:endParaRPr lang="fr-BE"/>
          </a:p>
        </p:txBody>
      </p:sp>
    </p:spTree>
    <p:extLst>
      <p:ext uri="{BB962C8B-B14F-4D97-AF65-F5344CB8AC3E}">
        <p14:creationId xmlns:p14="http://schemas.microsoft.com/office/powerpoint/2010/main" val="3902844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fonctionnement</a:t>
            </a:r>
          </a:p>
        </p:txBody>
      </p:sp>
      <p:sp>
        <p:nvSpPr>
          <p:cNvPr id="3" name="Espace réservé du contenu 2"/>
          <p:cNvSpPr>
            <a:spLocks noGrp="1"/>
          </p:cNvSpPr>
          <p:nvPr>
            <p:ph idx="1"/>
          </p:nvPr>
        </p:nvSpPr>
        <p:spPr/>
        <p:txBody>
          <a:bodyPr/>
          <a:lstStyle/>
          <a:p>
            <a:pPr marL="0" indent="0">
              <a:buNone/>
            </a:pPr>
            <a:r>
              <a:rPr lang="fr-BE" sz="2400" u="sng" dirty="0"/>
              <a:t>Points d’attention :</a:t>
            </a:r>
          </a:p>
          <a:p>
            <a:r>
              <a:rPr lang="fr-BE" sz="2400" dirty="0"/>
              <a:t>Vérifier que la fonction du président fait partie des fonctions de direction arrêtées lors des ES</a:t>
            </a:r>
          </a:p>
          <a:p>
            <a:r>
              <a:rPr lang="fr-BE" sz="2400" dirty="0"/>
              <a:t>contrôler que le SIPPT, secrétaire du CPPT, est désigné par le CPPT</a:t>
            </a:r>
          </a:p>
          <a:p>
            <a:r>
              <a:rPr lang="fr-BE" sz="2400" dirty="0"/>
              <a:t>Déterminer les moyens du SIPPT (matériels, temps, soutien…)</a:t>
            </a:r>
          </a:p>
          <a:p>
            <a:r>
              <a:rPr lang="fr-BE" sz="2400" dirty="0"/>
              <a:t>Avoir une copie du ROI</a:t>
            </a:r>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37</a:t>
            </a:fld>
            <a:endParaRPr lang="fr-BE"/>
          </a:p>
        </p:txBody>
      </p:sp>
    </p:spTree>
    <p:extLst>
      <p:ext uri="{BB962C8B-B14F-4D97-AF65-F5344CB8AC3E}">
        <p14:creationId xmlns:p14="http://schemas.microsoft.com/office/powerpoint/2010/main" val="3812249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descr="Petits confettis"/>
          <p:cNvSpPr>
            <a:spLocks noGrp="1" noChangeArrowheads="1"/>
          </p:cNvSpPr>
          <p:nvPr>
            <p:ph type="title"/>
          </p:nvPr>
        </p:nvSpPr>
        <p:spPr/>
        <p:txBody>
          <a:bodyPr/>
          <a:lstStyle/>
          <a:p>
            <a:pPr eaLnBrk="1" fontAlgn="auto" hangingPunct="1">
              <a:spcAft>
                <a:spcPts val="0"/>
              </a:spcAft>
              <a:defRPr/>
            </a:pPr>
            <a:r>
              <a:rPr lang="fr-FR"/>
              <a:t>Missions du secrétaire</a:t>
            </a:r>
          </a:p>
        </p:txBody>
      </p:sp>
      <p:sp>
        <p:nvSpPr>
          <p:cNvPr id="50179" name="Rectangle 3"/>
          <p:cNvSpPr>
            <a:spLocks noGrp="1" noChangeArrowheads="1"/>
          </p:cNvSpPr>
          <p:nvPr>
            <p:ph idx="1"/>
          </p:nvPr>
        </p:nvSpPr>
        <p:spPr/>
        <p:txBody>
          <a:bodyPr/>
          <a:lstStyle/>
          <a:p>
            <a:pPr eaLnBrk="1" hangingPunct="1"/>
            <a:r>
              <a:rPr lang="fr-FR" sz="2200" dirty="0"/>
              <a:t>Transmettre </a:t>
            </a:r>
            <a:r>
              <a:rPr lang="fr-FR" sz="2200" b="1" dirty="0"/>
              <a:t>invitation</a:t>
            </a:r>
            <a:r>
              <a:rPr lang="fr-FR" sz="2200" dirty="0"/>
              <a:t>, </a:t>
            </a:r>
            <a:r>
              <a:rPr lang="fr-FR" sz="2200" b="1" dirty="0"/>
              <a:t>rapports</a:t>
            </a:r>
            <a:r>
              <a:rPr lang="fr-FR" sz="2200" dirty="0"/>
              <a:t> mensuels et annuels </a:t>
            </a:r>
            <a:r>
              <a:rPr lang="fr-FR" sz="2200" b="1" dirty="0"/>
              <a:t>du service interne PPT</a:t>
            </a:r>
            <a:r>
              <a:rPr lang="fr-FR" sz="2200" dirty="0"/>
              <a:t>	</a:t>
            </a:r>
          </a:p>
          <a:p>
            <a:pPr eaLnBrk="1" hangingPunct="1"/>
            <a:r>
              <a:rPr lang="fr-FR" sz="2200" dirty="0"/>
              <a:t>Transmettre la date et l’ordre du jour au conseiller en prévention du </a:t>
            </a:r>
            <a:r>
              <a:rPr lang="fr-FR" sz="2200" b="1" dirty="0"/>
              <a:t>service externe PPT</a:t>
            </a:r>
          </a:p>
          <a:p>
            <a:pPr eaLnBrk="1" hangingPunct="1"/>
            <a:r>
              <a:rPr lang="fr-FR" sz="2200" dirty="0"/>
              <a:t>Établir et transmettre le </a:t>
            </a:r>
            <a:r>
              <a:rPr lang="fr-FR" sz="2200" b="1" dirty="0"/>
              <a:t>procès verbal</a:t>
            </a:r>
          </a:p>
          <a:p>
            <a:pPr eaLnBrk="1" hangingPunct="1"/>
            <a:r>
              <a:rPr lang="fr-FR" sz="2200" b="1" dirty="0"/>
              <a:t>Afficher</a:t>
            </a:r>
            <a:r>
              <a:rPr lang="fr-FR" sz="2200" dirty="0"/>
              <a:t> la date, l’heure, les conclusions, les décisions, le contenu du plan d’action annuel, le rapport annuel du SIPPT, les suites des avis du CPPT et toute info pour laquelle le comité souhaite une publicité</a:t>
            </a:r>
          </a:p>
          <a:p>
            <a:pPr eaLnBrk="1" hangingPunct="1"/>
            <a:r>
              <a:rPr lang="fr-FR" sz="2200" dirty="0"/>
              <a:t>NB : L’employeur doit mettre à disposition les personnes et moyens nécessaires pour les tâches de secrétariat</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38</a:t>
            </a:fld>
            <a:endParaRPr lang="fr-BE"/>
          </a:p>
        </p:txBody>
      </p:sp>
    </p:spTree>
    <p:extLst>
      <p:ext uri="{BB962C8B-B14F-4D97-AF65-F5344CB8AC3E}">
        <p14:creationId xmlns:p14="http://schemas.microsoft.com/office/powerpoint/2010/main" val="668279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descr="Petits confettis"/>
          <p:cNvSpPr>
            <a:spLocks noGrp="1" noChangeArrowheads="1"/>
          </p:cNvSpPr>
          <p:nvPr>
            <p:ph type="title"/>
          </p:nvPr>
        </p:nvSpPr>
        <p:spPr/>
        <p:txBody>
          <a:bodyPr/>
          <a:lstStyle/>
          <a:p>
            <a:pPr eaLnBrk="1" fontAlgn="auto" hangingPunct="1">
              <a:spcAft>
                <a:spcPts val="0"/>
              </a:spcAft>
              <a:defRPr/>
            </a:pPr>
            <a:r>
              <a:rPr lang="fr-FR"/>
              <a:t>Convocation et ordre du jour</a:t>
            </a:r>
          </a:p>
        </p:txBody>
      </p:sp>
      <p:sp>
        <p:nvSpPr>
          <p:cNvPr id="45061" name="Rectangle 3"/>
          <p:cNvSpPr>
            <a:spLocks noGrp="1" noChangeArrowheads="1"/>
          </p:cNvSpPr>
          <p:nvPr>
            <p:ph idx="1"/>
          </p:nvPr>
        </p:nvSpPr>
        <p:spPr>
          <a:xfrm>
            <a:off x="611188" y="2286000"/>
            <a:ext cx="8097837" cy="3808413"/>
          </a:xfrm>
        </p:spPr>
        <p:txBody>
          <a:bodyPr>
            <a:normAutofit fontScale="85000" lnSpcReduction="10000"/>
          </a:bodyPr>
          <a:lstStyle/>
          <a:p>
            <a:pPr eaLnBrk="1" fontAlgn="auto" hangingPunct="1">
              <a:spcAft>
                <a:spcPts val="0"/>
              </a:spcAft>
              <a:buFont typeface="Wingdings 2"/>
              <a:buChar char=""/>
              <a:defRPr/>
            </a:pPr>
            <a:r>
              <a:rPr lang="fr-FR" dirty="0"/>
              <a:t>Ordre du jour : fixé par le président</a:t>
            </a:r>
          </a:p>
          <a:p>
            <a:pPr eaLnBrk="1" fontAlgn="auto" hangingPunct="1">
              <a:spcAft>
                <a:spcPts val="0"/>
              </a:spcAft>
              <a:buFont typeface="Wingdings 2"/>
              <a:buChar char=""/>
              <a:defRPr/>
            </a:pPr>
            <a:r>
              <a:rPr lang="fr-FR" dirty="0"/>
              <a:t>Points à inscrire à l’ordre du jour : à transmettre au président au moins 10 jours avant la réunion</a:t>
            </a:r>
          </a:p>
          <a:p>
            <a:pPr eaLnBrk="1" fontAlgn="auto" hangingPunct="1">
              <a:spcAft>
                <a:spcPts val="0"/>
              </a:spcAft>
              <a:buFont typeface="Wingdings 2"/>
              <a:buChar char=""/>
              <a:defRPr/>
            </a:pPr>
            <a:r>
              <a:rPr lang="fr-FR" dirty="0"/>
              <a:t>Convocation distribuée par le secrétaire au moins 8 jours à l’avance à tous les membres effectifs ;</a:t>
            </a:r>
          </a:p>
          <a:p>
            <a:pPr eaLnBrk="1" fontAlgn="auto" hangingPunct="1">
              <a:spcAft>
                <a:spcPts val="0"/>
              </a:spcAft>
              <a:buFont typeface="Wingdings 2"/>
              <a:buChar char=""/>
              <a:defRPr/>
            </a:pPr>
            <a:r>
              <a:rPr lang="fr-FR" dirty="0"/>
              <a:t>Convocation aussi envoyée au service externe PPT</a:t>
            </a:r>
          </a:p>
          <a:p>
            <a:pPr eaLnBrk="1" fontAlgn="auto" hangingPunct="1">
              <a:spcAft>
                <a:spcPts val="0"/>
              </a:spcAft>
              <a:buFont typeface="Wingdings 2"/>
              <a:buChar char=""/>
              <a:defRPr/>
            </a:pPr>
            <a:r>
              <a:rPr lang="fr-FR" dirty="0"/>
              <a:t>Mentions : date, heure, lieu, ordre du jour et infos qui s’y rapportent, rapport mensuel du service PPT</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39</a:t>
            </a:fld>
            <a:endParaRPr lang="fr-BE"/>
          </a:p>
        </p:txBody>
      </p:sp>
    </p:spTree>
    <p:extLst>
      <p:ext uri="{BB962C8B-B14F-4D97-AF65-F5344CB8AC3E}">
        <p14:creationId xmlns:p14="http://schemas.microsoft.com/office/powerpoint/2010/main" val="420558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0848"/>
            <a:ext cx="8229600" cy="3024336"/>
          </a:xfrm>
        </p:spPr>
        <p:txBody>
          <a:bodyPr/>
          <a:lstStyle/>
          <a:p>
            <a:r>
              <a:rPr lang="fr-BE" dirty="0"/>
              <a:t>MAIS TOUT D’ABORD</a:t>
            </a:r>
          </a:p>
        </p:txBody>
      </p:sp>
      <p:sp>
        <p:nvSpPr>
          <p:cNvPr id="3" name="Espace réservé du numéro de diapositive 2"/>
          <p:cNvSpPr>
            <a:spLocks noGrp="1"/>
          </p:cNvSpPr>
          <p:nvPr>
            <p:ph type="sldNum" sz="quarter" idx="12"/>
          </p:nvPr>
        </p:nvSpPr>
        <p:spPr/>
        <p:txBody>
          <a:bodyPr/>
          <a:lstStyle/>
          <a:p>
            <a:fld id="{D352CCEA-2241-445B-9667-32D446F58EB7}" type="slidenum">
              <a:rPr lang="fr-BE" smtClean="0"/>
              <a:t>4</a:t>
            </a:fld>
            <a:endParaRPr lang="fr-BE"/>
          </a:p>
        </p:txBody>
      </p:sp>
    </p:spTree>
    <p:extLst>
      <p:ext uri="{BB962C8B-B14F-4D97-AF65-F5344CB8AC3E}">
        <p14:creationId xmlns:p14="http://schemas.microsoft.com/office/powerpoint/2010/main" val="1861664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descr="Petits confettis"/>
          <p:cNvSpPr>
            <a:spLocks noGrp="1" noChangeArrowheads="1"/>
          </p:cNvSpPr>
          <p:nvPr>
            <p:ph type="title"/>
          </p:nvPr>
        </p:nvSpPr>
        <p:spPr/>
        <p:txBody>
          <a:bodyPr/>
          <a:lstStyle/>
          <a:p>
            <a:pPr eaLnBrk="1" fontAlgn="auto" hangingPunct="1">
              <a:spcAft>
                <a:spcPts val="0"/>
              </a:spcAft>
              <a:defRPr/>
            </a:pPr>
            <a:r>
              <a:rPr lang="fr-FR"/>
              <a:t>Prise de décisions</a:t>
            </a:r>
          </a:p>
        </p:txBody>
      </p:sp>
      <p:sp>
        <p:nvSpPr>
          <p:cNvPr id="52227" name="Rectangle 3"/>
          <p:cNvSpPr>
            <a:spLocks noGrp="1" noChangeArrowheads="1"/>
          </p:cNvSpPr>
          <p:nvPr>
            <p:ph idx="1"/>
          </p:nvPr>
        </p:nvSpPr>
        <p:spPr/>
        <p:txBody>
          <a:bodyPr/>
          <a:lstStyle/>
          <a:p>
            <a:pPr eaLnBrk="1" hangingPunct="1"/>
            <a:r>
              <a:rPr lang="fr-FR" sz="2200" b="1" dirty="0"/>
              <a:t>Pas de règle prédéfinie ; à fixer dans le règlement d’ordre intérieur</a:t>
            </a:r>
          </a:p>
          <a:p>
            <a:pPr eaLnBrk="1" hangingPunct="1"/>
            <a:r>
              <a:rPr lang="fr-FR" sz="2200" dirty="0"/>
              <a:t>Pour les questions sur lesquelles le comité PPT doit donner un accord préalable, mode de décision conseillé = unanimité</a:t>
            </a:r>
          </a:p>
          <a:p>
            <a:pPr eaLnBrk="1" hangingPunct="1"/>
            <a:r>
              <a:rPr lang="fr-FR" sz="2200" dirty="0"/>
              <a:t>Pour les questions sur lesquelles le comité PPT doit rendre un avis,</a:t>
            </a:r>
          </a:p>
          <a:p>
            <a:pPr lvl="1" eaLnBrk="1" hangingPunct="1"/>
            <a:r>
              <a:rPr lang="fr-FR" sz="2200" dirty="0"/>
              <a:t>le mode de décision peut être : unanimité, majorité de chacune des parties ou autre ,…</a:t>
            </a:r>
          </a:p>
          <a:p>
            <a:pPr lvl="1" eaLnBrk="1" hangingPunct="1"/>
            <a:r>
              <a:rPr lang="fr-FR" sz="2200" dirty="0"/>
              <a:t>Si pas d’unanimité, les différents avis doivent être inscrits dans le procès-verbal</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40</a:t>
            </a:fld>
            <a:endParaRPr lang="fr-BE"/>
          </a:p>
        </p:txBody>
      </p:sp>
    </p:spTree>
    <p:extLst>
      <p:ext uri="{BB962C8B-B14F-4D97-AF65-F5344CB8AC3E}">
        <p14:creationId xmlns:p14="http://schemas.microsoft.com/office/powerpoint/2010/main" val="2053705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descr="Petits confettis"/>
          <p:cNvSpPr>
            <a:spLocks noGrp="1" noChangeArrowheads="1"/>
          </p:cNvSpPr>
          <p:nvPr>
            <p:ph type="title"/>
          </p:nvPr>
        </p:nvSpPr>
        <p:spPr/>
        <p:txBody>
          <a:bodyPr/>
          <a:lstStyle/>
          <a:p>
            <a:pPr eaLnBrk="1" fontAlgn="auto" hangingPunct="1">
              <a:spcAft>
                <a:spcPts val="0"/>
              </a:spcAft>
              <a:defRPr/>
            </a:pPr>
            <a:r>
              <a:rPr lang="fr-FR"/>
              <a:t>Procès-verbal</a:t>
            </a:r>
          </a:p>
        </p:txBody>
      </p:sp>
      <p:sp>
        <p:nvSpPr>
          <p:cNvPr id="53251" name="Rectangle 3"/>
          <p:cNvSpPr>
            <a:spLocks noGrp="1" noChangeArrowheads="1"/>
          </p:cNvSpPr>
          <p:nvPr>
            <p:ph idx="1"/>
          </p:nvPr>
        </p:nvSpPr>
        <p:spPr>
          <a:xfrm>
            <a:off x="571500" y="1571625"/>
            <a:ext cx="8097838" cy="4857750"/>
          </a:xfrm>
        </p:spPr>
        <p:txBody>
          <a:bodyPr/>
          <a:lstStyle/>
          <a:p>
            <a:pPr eaLnBrk="1" hangingPunct="1"/>
            <a:r>
              <a:rPr lang="fr-FR" sz="2200"/>
              <a:t>Rédigé par le secrétariat</a:t>
            </a:r>
          </a:p>
          <a:p>
            <a:pPr eaLnBrk="1" hangingPunct="1"/>
            <a:r>
              <a:rPr lang="fr-FR" sz="2200"/>
              <a:t>Comprend : </a:t>
            </a:r>
          </a:p>
          <a:p>
            <a:pPr lvl="1" eaLnBrk="1" hangingPunct="1"/>
            <a:r>
              <a:rPr lang="fr-FR" sz="2200"/>
              <a:t>ordre du jour et discussions s’y rapportant</a:t>
            </a:r>
          </a:p>
          <a:p>
            <a:pPr lvl="1" eaLnBrk="1" hangingPunct="1"/>
            <a:r>
              <a:rPr lang="fr-FR" sz="2200"/>
              <a:t>propositions faites</a:t>
            </a:r>
          </a:p>
          <a:p>
            <a:pPr lvl="1" eaLnBrk="1" hangingPunct="1"/>
            <a:r>
              <a:rPr lang="fr-FR" sz="2200"/>
              <a:t>demandes de renseignements</a:t>
            </a:r>
          </a:p>
          <a:p>
            <a:pPr lvl="1" eaLnBrk="1" hangingPunct="1"/>
            <a:r>
              <a:rPr lang="fr-FR" sz="2200"/>
              <a:t>un résumé succinct mais fidèle des délibérations</a:t>
            </a:r>
          </a:p>
          <a:p>
            <a:pPr eaLnBrk="1" hangingPunct="1">
              <a:lnSpc>
                <a:spcPct val="80000"/>
              </a:lnSpc>
            </a:pPr>
            <a:r>
              <a:rPr lang="fr-FR" sz="2200"/>
              <a:t>Envoyé à tous 8 jours avant la réunion suivante</a:t>
            </a:r>
          </a:p>
          <a:p>
            <a:pPr eaLnBrk="1" hangingPunct="1">
              <a:lnSpc>
                <a:spcPct val="80000"/>
              </a:lnSpc>
            </a:pPr>
            <a:r>
              <a:rPr lang="fr-FR" sz="2200"/>
              <a:t>(Complété et) approuvé à la réunion suivante </a:t>
            </a:r>
          </a:p>
          <a:p>
            <a:pPr eaLnBrk="1" hangingPunct="1">
              <a:lnSpc>
                <a:spcPct val="80000"/>
              </a:lnSpc>
            </a:pPr>
            <a:r>
              <a:rPr lang="fr-FR" sz="2200" b="1"/>
              <a:t>Importance d’un bon procès-verbal :</a:t>
            </a:r>
          </a:p>
          <a:p>
            <a:pPr lvl="1" eaLnBrk="1" hangingPunct="1">
              <a:lnSpc>
                <a:spcPct val="80000"/>
              </a:lnSpc>
            </a:pPr>
            <a:r>
              <a:rPr lang="fr-FR" sz="2200"/>
              <a:t>compréhensible par tous </a:t>
            </a:r>
          </a:p>
          <a:p>
            <a:pPr lvl="1" eaLnBrk="1" hangingPunct="1">
              <a:lnSpc>
                <a:spcPct val="80000"/>
              </a:lnSpc>
            </a:pPr>
            <a:r>
              <a:rPr lang="fr-FR" sz="2200"/>
              <a:t>reprend les propositions, les accords, les avis et les décisions</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41</a:t>
            </a:fld>
            <a:endParaRPr lang="fr-BE"/>
          </a:p>
        </p:txBody>
      </p:sp>
    </p:spTree>
    <p:extLst>
      <p:ext uri="{BB962C8B-B14F-4D97-AF65-F5344CB8AC3E}">
        <p14:creationId xmlns:p14="http://schemas.microsoft.com/office/powerpoint/2010/main" val="4204393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descr="Petits confettis"/>
          <p:cNvSpPr>
            <a:spLocks noGrp="1" noChangeArrowheads="1"/>
          </p:cNvSpPr>
          <p:nvPr>
            <p:ph type="title"/>
          </p:nvPr>
        </p:nvSpPr>
        <p:spPr/>
        <p:txBody>
          <a:bodyPr/>
          <a:lstStyle/>
          <a:p>
            <a:pPr eaLnBrk="1" fontAlgn="auto" hangingPunct="1">
              <a:spcAft>
                <a:spcPts val="0"/>
              </a:spcAft>
              <a:defRPr/>
            </a:pPr>
            <a:r>
              <a:rPr lang="fr-FR" dirty="0"/>
              <a:t>Suivi des avis</a:t>
            </a:r>
          </a:p>
        </p:txBody>
      </p:sp>
      <p:sp>
        <p:nvSpPr>
          <p:cNvPr id="54275" name="Rectangle 3"/>
          <p:cNvSpPr>
            <a:spLocks noGrp="1" noChangeArrowheads="1"/>
          </p:cNvSpPr>
          <p:nvPr>
            <p:ph idx="1"/>
          </p:nvPr>
        </p:nvSpPr>
        <p:spPr/>
        <p:txBody>
          <a:bodyPr/>
          <a:lstStyle/>
          <a:p>
            <a:pPr eaLnBrk="1" hangingPunct="1">
              <a:spcBef>
                <a:spcPct val="50000"/>
              </a:spcBef>
            </a:pPr>
            <a:r>
              <a:rPr lang="fr-FR" sz="2200"/>
              <a:t>L’employeur doit donner (rapidement) une </a:t>
            </a:r>
            <a:r>
              <a:rPr lang="fr-FR" sz="2200" b="1"/>
              <a:t>suite conforme aux avis pris à l ’unanimité ou relatifs aux risques graves</a:t>
            </a:r>
            <a:r>
              <a:rPr lang="fr-FR" sz="2200"/>
              <a:t> pour lesquels le dommage est imminent</a:t>
            </a:r>
          </a:p>
          <a:p>
            <a:pPr eaLnBrk="1" hangingPunct="1">
              <a:spcBef>
                <a:spcPct val="50000"/>
              </a:spcBef>
            </a:pPr>
            <a:r>
              <a:rPr lang="fr-FR" sz="2200"/>
              <a:t>Pour les autres avis, suite dans le </a:t>
            </a:r>
            <a:r>
              <a:rPr lang="fr-FR" sz="2200" b="1"/>
              <a:t>délai fixé par le comité PPT</a:t>
            </a:r>
            <a:r>
              <a:rPr lang="fr-FR" sz="2200"/>
              <a:t> et en tout cas dans les 6 mois</a:t>
            </a:r>
          </a:p>
          <a:p>
            <a:pPr eaLnBrk="1" hangingPunct="1">
              <a:spcBef>
                <a:spcPct val="50000"/>
              </a:spcBef>
            </a:pPr>
            <a:r>
              <a:rPr lang="fr-FR" sz="2200"/>
              <a:t>Employeur </a:t>
            </a:r>
            <a:r>
              <a:rPr lang="fr-FR" sz="2200" b="1"/>
              <a:t>explique</a:t>
            </a:r>
            <a:r>
              <a:rPr lang="fr-FR" sz="2200"/>
              <a:t> les mesures prises d’urgence et les raisons s’il ne s’est pas conformé aux avis, s’il n’a pas donné suite à ceux-ci, s’il a opéré un choix parmi les avis divergents</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42</a:t>
            </a:fld>
            <a:endParaRPr lang="fr-BE"/>
          </a:p>
        </p:txBody>
      </p:sp>
    </p:spTree>
    <p:extLst>
      <p:ext uri="{BB962C8B-B14F-4D97-AF65-F5344CB8AC3E}">
        <p14:creationId xmlns:p14="http://schemas.microsoft.com/office/powerpoint/2010/main" val="1161834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descr="Petits confettis"/>
          <p:cNvSpPr>
            <a:spLocks noGrp="1" noChangeArrowheads="1"/>
          </p:cNvSpPr>
          <p:nvPr>
            <p:ph type="title"/>
          </p:nvPr>
        </p:nvSpPr>
        <p:spPr/>
        <p:txBody>
          <a:bodyPr/>
          <a:lstStyle/>
          <a:p>
            <a:pPr eaLnBrk="1" fontAlgn="auto" hangingPunct="1">
              <a:spcAft>
                <a:spcPts val="0"/>
              </a:spcAft>
              <a:defRPr/>
            </a:pPr>
            <a:r>
              <a:rPr lang="fr-FR"/>
              <a:t>Information du personnel</a:t>
            </a:r>
          </a:p>
        </p:txBody>
      </p:sp>
      <p:sp>
        <p:nvSpPr>
          <p:cNvPr id="55299" name="Rectangle 3"/>
          <p:cNvSpPr>
            <a:spLocks noGrp="1" noChangeArrowheads="1"/>
          </p:cNvSpPr>
          <p:nvPr>
            <p:ph idx="1"/>
          </p:nvPr>
        </p:nvSpPr>
        <p:spPr/>
        <p:txBody>
          <a:bodyPr/>
          <a:lstStyle/>
          <a:p>
            <a:pPr eaLnBrk="1" hangingPunct="1"/>
            <a:r>
              <a:rPr lang="fr-FR" sz="2200" dirty="0"/>
              <a:t>Dans les 8 jours après la réunion, informer le personnel des décisions et conclusions du CPPT</a:t>
            </a:r>
          </a:p>
          <a:p>
            <a:pPr eaLnBrk="1" hangingPunct="1"/>
            <a:r>
              <a:rPr lang="fr-FR" sz="2200" dirty="0"/>
              <a:t> Information sur :</a:t>
            </a:r>
          </a:p>
          <a:p>
            <a:pPr lvl="1" eaLnBrk="1" hangingPunct="1"/>
            <a:r>
              <a:rPr lang="fr-FR" sz="2200" dirty="0"/>
              <a:t>le plan d’action annuel</a:t>
            </a:r>
          </a:p>
          <a:p>
            <a:pPr lvl="1" eaLnBrk="1" hangingPunct="1"/>
            <a:r>
              <a:rPr lang="fr-FR" sz="2200" dirty="0"/>
              <a:t>le rapport annuel du service interne PPT</a:t>
            </a:r>
          </a:p>
          <a:p>
            <a:pPr lvl="1" eaLnBrk="1" hangingPunct="1"/>
            <a:r>
              <a:rPr lang="fr-FR" sz="2200" dirty="0"/>
              <a:t>les suites données aux avis du comité PPT</a:t>
            </a:r>
          </a:p>
          <a:p>
            <a:pPr lvl="1" eaLnBrk="1" hangingPunct="1"/>
            <a:r>
              <a:rPr lang="fr-FR" sz="2200" dirty="0"/>
              <a:t>toute information intéressante</a:t>
            </a:r>
          </a:p>
          <a:p>
            <a:pPr eaLnBrk="1" hangingPunct="1"/>
            <a:r>
              <a:rPr lang="fr-FR" sz="2200" dirty="0"/>
              <a:t>Afficher rapports et documents à des endroits apparents et accessibles à tous</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43</a:t>
            </a:fld>
            <a:endParaRPr lang="fr-BE"/>
          </a:p>
        </p:txBody>
      </p:sp>
    </p:spTree>
    <p:extLst>
      <p:ext uri="{BB962C8B-B14F-4D97-AF65-F5344CB8AC3E}">
        <p14:creationId xmlns:p14="http://schemas.microsoft.com/office/powerpoint/2010/main" val="902541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descr="Petits confettis"/>
          <p:cNvSpPr>
            <a:spLocks noGrp="1" noChangeArrowheads="1"/>
          </p:cNvSpPr>
          <p:nvPr>
            <p:ph type="title"/>
          </p:nvPr>
        </p:nvSpPr>
        <p:spPr/>
        <p:txBody>
          <a:bodyPr/>
          <a:lstStyle/>
          <a:p>
            <a:pPr eaLnBrk="1" fontAlgn="auto" hangingPunct="1">
              <a:spcAft>
                <a:spcPts val="0"/>
              </a:spcAft>
              <a:defRPr/>
            </a:pPr>
            <a:r>
              <a:rPr lang="fr-FR" dirty="0"/>
              <a:t>Réunion préparatoire</a:t>
            </a:r>
          </a:p>
        </p:txBody>
      </p:sp>
      <p:sp>
        <p:nvSpPr>
          <p:cNvPr id="56323" name="Rectangle 3"/>
          <p:cNvSpPr>
            <a:spLocks noGrp="1" noChangeArrowheads="1"/>
          </p:cNvSpPr>
          <p:nvPr>
            <p:ph idx="1"/>
          </p:nvPr>
        </p:nvSpPr>
        <p:spPr>
          <a:xfrm>
            <a:off x="611188" y="2286000"/>
            <a:ext cx="8097837" cy="3808413"/>
          </a:xfrm>
        </p:spPr>
        <p:txBody>
          <a:bodyPr/>
          <a:lstStyle/>
          <a:p>
            <a:pPr eaLnBrk="1" hangingPunct="1"/>
            <a:r>
              <a:rPr lang="fr-FR" sz="2200" dirty="0"/>
              <a:t>Uniquement avec les représentant-e-s des travailleurs (effectifs et suppléants)</a:t>
            </a:r>
          </a:p>
          <a:p>
            <a:pPr eaLnBrk="1" hangingPunct="1"/>
            <a:r>
              <a:rPr lang="fr-FR" sz="2200" dirty="0"/>
              <a:t>Peuvent se faire assister par </a:t>
            </a:r>
            <a:r>
              <a:rPr lang="fr-FR" sz="2200" dirty="0" err="1"/>
              <a:t>un-e</a:t>
            </a:r>
            <a:r>
              <a:rPr lang="fr-FR" sz="2200" dirty="0"/>
              <a:t> </a:t>
            </a:r>
            <a:r>
              <a:rPr lang="fr-FR" sz="2200" dirty="0" err="1"/>
              <a:t>représentant-e</a:t>
            </a:r>
            <a:r>
              <a:rPr lang="fr-FR" sz="2200" dirty="0"/>
              <a:t> de leur syndicat (accord tacite de l’employeur suffit)</a:t>
            </a:r>
          </a:p>
          <a:p>
            <a:pPr eaLnBrk="1" hangingPunct="1"/>
            <a:r>
              <a:rPr lang="fr-FR" sz="2200" u="sng" dirty="0"/>
              <a:t>Modalités des réunions préparatoires : fixées dans le ROI</a:t>
            </a:r>
          </a:p>
          <a:p>
            <a:pPr eaLnBrk="1" hangingPunct="1"/>
            <a:r>
              <a:rPr lang="fr-FR" sz="2200" dirty="0"/>
              <a:t>Nécessaire au bon fonctionnement du comité </a:t>
            </a:r>
            <a:r>
              <a:rPr lang="fr-FR" sz="2200" dirty="0" err="1"/>
              <a:t>PPT</a:t>
            </a:r>
            <a:r>
              <a:rPr lang="fr-FR" sz="2200" dirty="0"/>
              <a:t> ;</a:t>
            </a:r>
          </a:p>
          <a:p>
            <a:pPr eaLnBrk="1" hangingPunct="1"/>
            <a:r>
              <a:rPr lang="fr-FR" sz="2200" dirty="0"/>
              <a:t>permet de discuter librement des positions et propositions à défendre et de la façon de mener les débats lors de la réunion du comité </a:t>
            </a:r>
            <a:r>
              <a:rPr lang="fr-FR" sz="2200" dirty="0" err="1"/>
              <a:t>PPT</a:t>
            </a:r>
            <a:endParaRPr lang="fr-FR" sz="2200"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44</a:t>
            </a:fld>
            <a:endParaRPr lang="fr-BE"/>
          </a:p>
        </p:txBody>
      </p:sp>
    </p:spTree>
    <p:extLst>
      <p:ext uri="{BB962C8B-B14F-4D97-AF65-F5344CB8AC3E}">
        <p14:creationId xmlns:p14="http://schemas.microsoft.com/office/powerpoint/2010/main" val="586498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fonctionnement</a:t>
            </a:r>
          </a:p>
        </p:txBody>
      </p:sp>
      <p:sp>
        <p:nvSpPr>
          <p:cNvPr id="3" name="Espace réservé du contenu 2"/>
          <p:cNvSpPr>
            <a:spLocks noGrp="1"/>
          </p:cNvSpPr>
          <p:nvPr>
            <p:ph idx="1"/>
          </p:nvPr>
        </p:nvSpPr>
        <p:spPr/>
        <p:txBody>
          <a:bodyPr>
            <a:normAutofit fontScale="92500" lnSpcReduction="10000"/>
          </a:bodyPr>
          <a:lstStyle/>
          <a:p>
            <a:pPr marL="0" indent="0">
              <a:buNone/>
            </a:pPr>
            <a:r>
              <a:rPr lang="fr-BE" sz="2400" u="sng" dirty="0"/>
              <a:t>Points d’attention :</a:t>
            </a:r>
          </a:p>
          <a:p>
            <a:r>
              <a:rPr lang="fr-BE" sz="2400" dirty="0"/>
              <a:t>Vérifier que le secrétaire remplit correctement ses missions</a:t>
            </a:r>
          </a:p>
          <a:p>
            <a:r>
              <a:rPr lang="fr-BE" sz="2400" dirty="0"/>
              <a:t>Déterminer les modalités de transmission des points à l’ordre du jour (par mail, courrier, …)</a:t>
            </a:r>
          </a:p>
          <a:p>
            <a:r>
              <a:rPr lang="fr-BE" sz="2400" dirty="0"/>
              <a:t>Déterminer les modalités des convocations (mail, courrier)</a:t>
            </a:r>
          </a:p>
          <a:p>
            <a:r>
              <a:rPr lang="fr-BE" sz="2400" dirty="0"/>
              <a:t>Définir le mode de décision en fonction des parties présentes et des enjeux dans l’entreprise</a:t>
            </a:r>
          </a:p>
          <a:p>
            <a:r>
              <a:rPr lang="fr-BE" sz="2400" dirty="0"/>
              <a:t>Fixer les échéances pour le suivi des avis</a:t>
            </a:r>
          </a:p>
          <a:p>
            <a:r>
              <a:rPr lang="fr-BE" sz="2400" dirty="0"/>
              <a:t>Fixer le mode de communication du PV aux travailleurs (affichage, intranet, mail, courrier…)</a:t>
            </a:r>
          </a:p>
          <a:p>
            <a:r>
              <a:rPr lang="fr-BE" sz="2400" dirty="0"/>
              <a:t>Fixer les modalités de réunions préparatoires (qui, quand, pendant combien de temps, moyens…)</a:t>
            </a:r>
          </a:p>
          <a:p>
            <a:endParaRPr lang="fr-BE" sz="2400" dirty="0"/>
          </a:p>
          <a:p>
            <a:endParaRPr lang="fr-BE" sz="2400" dirty="0"/>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45</a:t>
            </a:fld>
            <a:endParaRPr lang="fr-BE"/>
          </a:p>
        </p:txBody>
      </p:sp>
    </p:spTree>
    <p:extLst>
      <p:ext uri="{BB962C8B-B14F-4D97-AF65-F5344CB8AC3E}">
        <p14:creationId xmlns:p14="http://schemas.microsoft.com/office/powerpoint/2010/main" val="3457086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descr="Petits confettis"/>
          <p:cNvSpPr>
            <a:spLocks noGrp="1" noChangeArrowheads="1"/>
          </p:cNvSpPr>
          <p:nvPr>
            <p:ph type="title"/>
          </p:nvPr>
        </p:nvSpPr>
        <p:spPr>
          <a:xfrm>
            <a:off x="602858" y="332730"/>
            <a:ext cx="8097837" cy="998240"/>
          </a:xfrm>
        </p:spPr>
        <p:txBody>
          <a:bodyPr>
            <a:normAutofit fontScale="90000"/>
          </a:bodyPr>
          <a:lstStyle/>
          <a:p>
            <a:pPr eaLnBrk="1" fontAlgn="auto" hangingPunct="1">
              <a:spcAft>
                <a:spcPts val="0"/>
              </a:spcAft>
              <a:defRPr/>
            </a:pPr>
            <a:r>
              <a:rPr lang="fr-BE" dirty="0"/>
              <a:t>Préparation d’une réunion du CPPT</a:t>
            </a:r>
            <a:endParaRPr lang="en-GB" dirty="0"/>
          </a:p>
        </p:txBody>
      </p:sp>
      <p:graphicFrame>
        <p:nvGraphicFramePr>
          <p:cNvPr id="21542" name="Group 38"/>
          <p:cNvGraphicFramePr>
            <a:graphicFrameLocks noGrp="1"/>
          </p:cNvGraphicFramePr>
          <p:nvPr>
            <p:ph type="tbl" idx="1"/>
            <p:extLst>
              <p:ext uri="{D42A27DB-BD31-4B8C-83A1-F6EECF244321}">
                <p14:modId xmlns:p14="http://schemas.microsoft.com/office/powerpoint/2010/main" val="261803094"/>
              </p:ext>
            </p:extLst>
          </p:nvPr>
        </p:nvGraphicFramePr>
        <p:xfrm>
          <a:off x="657186" y="1338337"/>
          <a:ext cx="8023225" cy="4181326"/>
        </p:xfrm>
        <a:graphic>
          <a:graphicData uri="http://schemas.openxmlformats.org/drawingml/2006/table">
            <a:tbl>
              <a:tblPr/>
              <a:tblGrid>
                <a:gridCol w="2249488">
                  <a:extLst>
                    <a:ext uri="{9D8B030D-6E8A-4147-A177-3AD203B41FA5}">
                      <a16:colId xmlns:a16="http://schemas.microsoft.com/office/drawing/2014/main" val="20000"/>
                    </a:ext>
                  </a:extLst>
                </a:gridCol>
                <a:gridCol w="5773737">
                  <a:extLst>
                    <a:ext uri="{9D8B030D-6E8A-4147-A177-3AD203B41FA5}">
                      <a16:colId xmlns:a16="http://schemas.microsoft.com/office/drawing/2014/main" val="20001"/>
                    </a:ext>
                  </a:extLst>
                </a:gridCol>
              </a:tblGrid>
              <a:tr h="681936">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1" i="0" u="none" strike="noStrike" cap="none" normalizeH="0" baseline="0" dirty="0">
                          <a:ln>
                            <a:noFill/>
                          </a:ln>
                          <a:solidFill>
                            <a:schemeClr val="bg1"/>
                          </a:solidFill>
                          <a:effectLst/>
                          <a:latin typeface="Tahoma" pitchFamily="34" charset="0"/>
                          <a:cs typeface="Times New Roman" pitchFamily="18" charset="0"/>
                        </a:rPr>
                        <a:t>Quand ?</a:t>
                      </a:r>
                      <a:r>
                        <a:rPr kumimoji="0" lang="en-GB" sz="1800" b="1" i="0" u="none" strike="noStrike" cap="none" normalizeH="0" baseline="0" dirty="0">
                          <a:ln>
                            <a:noFill/>
                          </a:ln>
                          <a:solidFill>
                            <a:schemeClr val="bg1"/>
                          </a:solidFill>
                          <a:effectLst/>
                          <a:latin typeface="Tahoma" pitchFamily="34" charset="0"/>
                        </a:rPr>
                        <a:t> </a:t>
                      </a:r>
                    </a:p>
                  </a:txBody>
                  <a:tcPr marT="45713" marB="45713" horzOverflow="overflow">
                    <a:lnL cap="flat">
                      <a:noFill/>
                    </a:lnL>
                    <a:lnR>
                      <a:noFill/>
                    </a:lnR>
                    <a:lnT cap="flat">
                      <a:noFill/>
                    </a:lnT>
                    <a:lnB w="76200" cap="flat" cmpd="sng" algn="ctr">
                      <a:solidFill>
                        <a:schemeClr val="bg1"/>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1" i="0" u="none" strike="noStrike" cap="none" normalizeH="0" baseline="0">
                          <a:ln>
                            <a:noFill/>
                          </a:ln>
                          <a:solidFill>
                            <a:schemeClr val="bg1"/>
                          </a:solidFill>
                          <a:effectLst/>
                          <a:latin typeface="Tahoma" pitchFamily="34" charset="0"/>
                          <a:cs typeface="Times New Roman" pitchFamily="18" charset="0"/>
                        </a:rPr>
                        <a:t>Quoi ?</a:t>
                      </a:r>
                      <a:r>
                        <a:rPr kumimoji="0" lang="en-GB" sz="1800" b="1" i="0" u="none" strike="noStrike" cap="none" normalizeH="0" baseline="0">
                          <a:ln>
                            <a:noFill/>
                          </a:ln>
                          <a:solidFill>
                            <a:schemeClr val="bg1"/>
                          </a:solidFill>
                          <a:effectLst/>
                          <a:latin typeface="Tahoma" pitchFamily="34" charset="0"/>
                        </a:rPr>
                        <a:t> </a:t>
                      </a:r>
                    </a:p>
                  </a:txBody>
                  <a:tcPr marT="45713" marB="45713" horzOverflow="overflow">
                    <a:lnL>
                      <a:noFill/>
                    </a:lnL>
                    <a:lnR cap="flat">
                      <a:noFill/>
                    </a:lnR>
                    <a:lnT cap="flat">
                      <a:noFill/>
                    </a:lnT>
                    <a:lnB w="76200" cap="flat" cmpd="sng" algn="ctr">
                      <a:solidFill>
                        <a:schemeClr val="bg1"/>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0"/>
                  </a:ext>
                </a:extLst>
              </a:tr>
              <a:tr h="694894">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a:ln>
                            <a:noFill/>
                          </a:ln>
                          <a:solidFill>
                            <a:schemeClr val="tx1"/>
                          </a:solidFill>
                          <a:effectLst/>
                          <a:latin typeface="Tahoma" pitchFamily="34" charset="0"/>
                          <a:cs typeface="Times New Roman" pitchFamily="18" charset="0"/>
                        </a:rPr>
                        <a:t>Au moins 10 jours avant la réunion</a:t>
                      </a:r>
                      <a:endParaRPr kumimoji="0" lang="en-GB" sz="1800" b="0" i="0" u="none" strike="noStrike" cap="none" normalizeH="0" baseline="0">
                        <a:ln>
                          <a:noFill/>
                        </a:ln>
                        <a:solidFill>
                          <a:schemeClr val="tx1"/>
                        </a:solidFill>
                        <a:effectLst/>
                        <a:latin typeface="Tahoma" pitchFamily="34" charset="0"/>
                      </a:endParaRPr>
                    </a:p>
                  </a:txBody>
                  <a:tcPr marT="45713" marB="45713" horzOverflow="overflow">
                    <a:lnL cap="flat">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dirty="0">
                          <a:ln>
                            <a:noFill/>
                          </a:ln>
                          <a:solidFill>
                            <a:schemeClr val="tx1"/>
                          </a:solidFill>
                          <a:effectLst/>
                          <a:latin typeface="Tahoma" pitchFamily="34" charset="0"/>
                          <a:cs typeface="Times New Roman" pitchFamily="18" charset="0"/>
                        </a:rPr>
                        <a:t>Transmettre au président les points à inscrire à l’ordre du jour</a:t>
                      </a:r>
                      <a:r>
                        <a:rPr kumimoji="0" lang="en-GB" sz="1800" b="0" i="0" u="none" strike="noStrike" cap="none" normalizeH="0" baseline="0" dirty="0">
                          <a:ln>
                            <a:noFill/>
                          </a:ln>
                          <a:solidFill>
                            <a:schemeClr val="tx1"/>
                          </a:solidFill>
                          <a:effectLst/>
                          <a:latin typeface="Tahoma" pitchFamily="34" charset="0"/>
                        </a:rPr>
                        <a:t> </a:t>
                      </a:r>
                    </a:p>
                  </a:txBody>
                  <a:tcPr marT="45713" marB="45713" horzOverflow="overflow">
                    <a:lnL>
                      <a:noFill/>
                    </a:lnL>
                    <a:lnR cap="flat">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066412">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a:ln>
                            <a:noFill/>
                          </a:ln>
                          <a:solidFill>
                            <a:schemeClr val="tx1"/>
                          </a:solidFill>
                          <a:effectLst/>
                          <a:latin typeface="Tahoma" pitchFamily="34" charset="0"/>
                          <a:cs typeface="Times New Roman" pitchFamily="18" charset="0"/>
                        </a:rPr>
                        <a:t>Au moins 8 jours avant la réunion</a:t>
                      </a:r>
                      <a:r>
                        <a:rPr kumimoji="0" lang="en-GB" sz="1800" b="0" i="0" u="none" strike="noStrike" cap="none" normalizeH="0" baseline="0">
                          <a:ln>
                            <a:noFill/>
                          </a:ln>
                          <a:solidFill>
                            <a:schemeClr val="tx1"/>
                          </a:solidFill>
                          <a:effectLst/>
                          <a:latin typeface="Tahoma" pitchFamily="34" charset="0"/>
                        </a:rPr>
                        <a:t> </a:t>
                      </a:r>
                    </a:p>
                  </a:txBody>
                  <a:tcPr marT="45713" marB="45713" horzOverflow="overflow">
                    <a:lnL cap="flat">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196850" marR="0" lvl="0" indent="-196850" algn="l" defTabSz="914400" rtl="0" eaLnBrk="1" fontAlgn="base" latinLnBrk="0" hangingPunct="1">
                        <a:lnSpc>
                          <a:spcPct val="110000"/>
                        </a:lnSpc>
                        <a:spcBef>
                          <a:spcPct val="30000"/>
                        </a:spcBef>
                        <a:spcAft>
                          <a:spcPct val="0"/>
                        </a:spcAft>
                        <a:buClr>
                          <a:srgbClr val="339933"/>
                        </a:buClr>
                        <a:buSzTx/>
                        <a:buFont typeface="Wingdings" pitchFamily="2" charset="2"/>
                        <a:buChar char="§"/>
                        <a:tabLst/>
                      </a:pPr>
                      <a:r>
                        <a:rPr kumimoji="0" lang="fr-FR" sz="1800" b="0" i="0" u="none" strike="noStrike" cap="none" normalizeH="0" baseline="0" dirty="0">
                          <a:ln>
                            <a:noFill/>
                          </a:ln>
                          <a:solidFill>
                            <a:schemeClr val="tx1"/>
                          </a:solidFill>
                          <a:effectLst/>
                          <a:latin typeface="Tahoma" pitchFamily="34" charset="0"/>
                          <a:cs typeface="Times New Roman" pitchFamily="18" charset="0"/>
                        </a:rPr>
                        <a:t>Convocation (date, heure, lieu, points à traiter + rapport mensuel du service interne PPT + informations nécessaires pour discussions)</a:t>
                      </a:r>
                    </a:p>
                    <a:p>
                      <a:pPr marL="196850" marR="0" lvl="0" indent="-196850" algn="l" defTabSz="914400" rtl="0" eaLnBrk="1" fontAlgn="base" latinLnBrk="0" hangingPunct="1">
                        <a:lnSpc>
                          <a:spcPct val="110000"/>
                        </a:lnSpc>
                        <a:spcBef>
                          <a:spcPct val="30000"/>
                        </a:spcBef>
                        <a:spcAft>
                          <a:spcPct val="0"/>
                        </a:spcAft>
                        <a:buClr>
                          <a:srgbClr val="339933"/>
                        </a:buClr>
                        <a:buSzTx/>
                        <a:buFont typeface="Wingdings" pitchFamily="2" charset="2"/>
                        <a:buChar char="§"/>
                        <a:tabLst/>
                      </a:pPr>
                      <a:r>
                        <a:rPr kumimoji="0" lang="fr-FR" sz="1800" b="0" i="0" u="none" strike="noStrike" cap="none" normalizeH="0" baseline="0" dirty="0">
                          <a:ln>
                            <a:noFill/>
                          </a:ln>
                          <a:solidFill>
                            <a:schemeClr val="tx1"/>
                          </a:solidFill>
                          <a:effectLst/>
                          <a:latin typeface="Tahoma" pitchFamily="34" charset="0"/>
                          <a:cs typeface="Times New Roman" pitchFamily="18" charset="0"/>
                        </a:rPr>
                        <a:t>Transmission du procès-verbal de la réunion précédente</a:t>
                      </a:r>
                    </a:p>
                    <a:p>
                      <a:pPr marL="196850" marR="0" lvl="0" indent="-196850" algn="l" defTabSz="914400" rtl="0" eaLnBrk="1" fontAlgn="base" latinLnBrk="0" hangingPunct="1">
                        <a:lnSpc>
                          <a:spcPct val="110000"/>
                        </a:lnSpc>
                        <a:spcBef>
                          <a:spcPct val="30000"/>
                        </a:spcBef>
                        <a:spcAft>
                          <a:spcPct val="0"/>
                        </a:spcAft>
                        <a:buClr>
                          <a:srgbClr val="339933"/>
                        </a:buClr>
                        <a:buSzTx/>
                        <a:buFont typeface="Wingdings" pitchFamily="2" charset="2"/>
                        <a:buChar char="§"/>
                        <a:tabLst/>
                      </a:pPr>
                      <a:r>
                        <a:rPr kumimoji="0" lang="fr-FR" sz="1800" b="0" i="0" u="none" strike="noStrike" cap="none" normalizeH="0" baseline="0" dirty="0">
                          <a:ln>
                            <a:noFill/>
                          </a:ln>
                          <a:solidFill>
                            <a:schemeClr val="tx1"/>
                          </a:solidFill>
                          <a:effectLst/>
                          <a:latin typeface="Tahoma" pitchFamily="34" charset="0"/>
                          <a:cs typeface="Times New Roman" pitchFamily="18" charset="0"/>
                        </a:rPr>
                        <a:t>Information du personnel</a:t>
                      </a:r>
                      <a:endParaRPr kumimoji="0" lang="en-GB" sz="1800" b="0" i="0" u="none" strike="noStrike" cap="none" normalizeH="0" baseline="0" dirty="0">
                        <a:ln>
                          <a:noFill/>
                        </a:ln>
                        <a:solidFill>
                          <a:schemeClr val="tx1"/>
                        </a:solidFill>
                        <a:effectLst/>
                        <a:latin typeface="Tahoma" pitchFamily="34" charset="0"/>
                      </a:endParaRPr>
                    </a:p>
                  </a:txBody>
                  <a:tcPr marT="45713" marB="45713" horzOverflow="overflow">
                    <a:lnL>
                      <a:noFill/>
                    </a:lnL>
                    <a:lnR cap="flat">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738084">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dirty="0">
                          <a:ln>
                            <a:noFill/>
                          </a:ln>
                          <a:solidFill>
                            <a:schemeClr val="tx1"/>
                          </a:solidFill>
                          <a:effectLst/>
                          <a:latin typeface="Tahoma" pitchFamily="34" charset="0"/>
                          <a:cs typeface="Times New Roman" pitchFamily="18" charset="0"/>
                        </a:rPr>
                        <a:t>Dans les 8 jours avant la réunion</a:t>
                      </a:r>
                      <a:r>
                        <a:rPr kumimoji="0" lang="en-GB" sz="1800" b="0" i="0" u="none" strike="noStrike" cap="none" normalizeH="0" baseline="0" dirty="0">
                          <a:ln>
                            <a:noFill/>
                          </a:ln>
                          <a:solidFill>
                            <a:schemeClr val="tx1"/>
                          </a:solidFill>
                          <a:effectLst/>
                          <a:latin typeface="Tahoma" pitchFamily="34" charset="0"/>
                        </a:rPr>
                        <a:t> </a:t>
                      </a:r>
                    </a:p>
                  </a:txBody>
                  <a:tcPr marT="45713" marB="45713" horzOverflow="overflow">
                    <a:lnL cap="flat">
                      <a:noFill/>
                    </a:lnL>
                    <a:lnR>
                      <a:noFill/>
                    </a:lnR>
                    <a:lnT w="76200" cap="flat" cmpd="sng" algn="ctr">
                      <a:solidFill>
                        <a:schemeClr val="bg1"/>
                      </a:solidFill>
                      <a:prstDash val="solid"/>
                      <a:round/>
                      <a:headEnd type="none" w="med" len="med"/>
                      <a:tailEnd type="none" w="med" len="med"/>
                    </a:lnT>
                    <a:lnB cap="flat">
                      <a:noFill/>
                    </a:lnB>
                    <a:lnTlToBr>
                      <a:noFill/>
                    </a:lnTlToBr>
                    <a:lnBlToTr>
                      <a:noFill/>
                    </a:lnBlToTr>
                    <a:solidFill>
                      <a:srgbClr val="CCFFCC"/>
                    </a:solidFill>
                  </a:tcPr>
                </a:tc>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dirty="0">
                          <a:ln>
                            <a:noFill/>
                          </a:ln>
                          <a:solidFill>
                            <a:schemeClr val="tx1"/>
                          </a:solidFill>
                          <a:effectLst/>
                          <a:latin typeface="Tahoma" pitchFamily="34" charset="0"/>
                          <a:cs typeface="Times New Roman" pitchFamily="18" charset="0"/>
                        </a:rPr>
                        <a:t>Réunion préparatoire entre les représentant-e-s du personnel</a:t>
                      </a:r>
                      <a:r>
                        <a:rPr kumimoji="0" lang="en-GB" sz="1800" b="0" i="0" u="none" strike="noStrike" cap="none" normalizeH="0" baseline="0" dirty="0">
                          <a:ln>
                            <a:noFill/>
                          </a:ln>
                          <a:solidFill>
                            <a:schemeClr val="tx1"/>
                          </a:solidFill>
                          <a:effectLst/>
                          <a:latin typeface="Tahoma" pitchFamily="34" charset="0"/>
                        </a:rPr>
                        <a:t> </a:t>
                      </a:r>
                    </a:p>
                  </a:txBody>
                  <a:tcPr marT="45713" marB="45713" horzOverflow="overflow">
                    <a:lnL>
                      <a:noFill/>
                    </a:lnL>
                    <a:lnR cap="flat">
                      <a:noFill/>
                    </a:lnR>
                    <a:lnT w="76200" cap="flat" cmpd="sng" algn="ctr">
                      <a:solidFill>
                        <a:schemeClr val="bg1"/>
                      </a:solidFill>
                      <a:prstDash val="solid"/>
                      <a:round/>
                      <a:headEnd type="none" w="med" len="med"/>
                      <a:tailEnd type="none" w="med" len="med"/>
                    </a:lnT>
                    <a:lnB cap="flat">
                      <a:noFill/>
                    </a:lnB>
                    <a:lnTlToBr>
                      <a:noFill/>
                    </a:lnTlToBr>
                    <a:lnBlToTr>
                      <a:noFill/>
                    </a:lnBlToTr>
                    <a:solidFill>
                      <a:srgbClr val="CC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51637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descr="Petits confettis"/>
          <p:cNvSpPr>
            <a:spLocks noGrp="1" noChangeArrowheads="1"/>
          </p:cNvSpPr>
          <p:nvPr>
            <p:ph type="title"/>
          </p:nvPr>
        </p:nvSpPr>
        <p:spPr>
          <a:xfrm>
            <a:off x="683568" y="414337"/>
            <a:ext cx="8097837" cy="1143000"/>
          </a:xfrm>
        </p:spPr>
        <p:txBody>
          <a:bodyPr/>
          <a:lstStyle/>
          <a:p>
            <a:pPr eaLnBrk="1" fontAlgn="auto" hangingPunct="1">
              <a:spcAft>
                <a:spcPts val="0"/>
              </a:spcAft>
              <a:defRPr/>
            </a:pPr>
            <a:r>
              <a:rPr lang="fr-BE" dirty="0"/>
              <a:t>Suivi d’une réunion du comité PPT</a:t>
            </a:r>
            <a:endParaRPr lang="en-GB" dirty="0"/>
          </a:p>
        </p:txBody>
      </p:sp>
      <p:graphicFrame>
        <p:nvGraphicFramePr>
          <p:cNvPr id="22555" name="Group 27"/>
          <p:cNvGraphicFramePr>
            <a:graphicFrameLocks noGrp="1"/>
          </p:cNvGraphicFramePr>
          <p:nvPr>
            <p:ph type="tbl" idx="1"/>
            <p:extLst>
              <p:ext uri="{D42A27DB-BD31-4B8C-83A1-F6EECF244321}">
                <p14:modId xmlns:p14="http://schemas.microsoft.com/office/powerpoint/2010/main" val="1044282053"/>
              </p:ext>
            </p:extLst>
          </p:nvPr>
        </p:nvGraphicFramePr>
        <p:xfrm>
          <a:off x="666327" y="1635918"/>
          <a:ext cx="7999412" cy="3586163"/>
        </p:xfrm>
        <a:graphic>
          <a:graphicData uri="http://schemas.openxmlformats.org/drawingml/2006/table">
            <a:tbl>
              <a:tblPr/>
              <a:tblGrid>
                <a:gridCol w="2501900">
                  <a:extLst>
                    <a:ext uri="{9D8B030D-6E8A-4147-A177-3AD203B41FA5}">
                      <a16:colId xmlns:a16="http://schemas.microsoft.com/office/drawing/2014/main" val="20000"/>
                    </a:ext>
                  </a:extLst>
                </a:gridCol>
                <a:gridCol w="5497512">
                  <a:extLst>
                    <a:ext uri="{9D8B030D-6E8A-4147-A177-3AD203B41FA5}">
                      <a16:colId xmlns:a16="http://schemas.microsoft.com/office/drawing/2014/main" val="20001"/>
                    </a:ext>
                  </a:extLst>
                </a:gridCol>
              </a:tblGrid>
              <a:tr h="393262">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1" i="0" u="none" strike="noStrike" cap="none" normalizeH="0" baseline="0">
                          <a:ln>
                            <a:noFill/>
                          </a:ln>
                          <a:solidFill>
                            <a:schemeClr val="bg1"/>
                          </a:solidFill>
                          <a:effectLst/>
                          <a:latin typeface="Tahoma" pitchFamily="34" charset="0"/>
                          <a:cs typeface="Times New Roman" pitchFamily="18" charset="0"/>
                        </a:rPr>
                        <a:t>Quand ?</a:t>
                      </a:r>
                      <a:r>
                        <a:rPr kumimoji="0" lang="en-GB" sz="1800" b="1" i="0" u="none" strike="noStrike" cap="none" normalizeH="0" baseline="0">
                          <a:ln>
                            <a:noFill/>
                          </a:ln>
                          <a:solidFill>
                            <a:schemeClr val="bg1"/>
                          </a:solidFill>
                          <a:effectLst/>
                          <a:latin typeface="Tahoma" pitchFamily="34" charset="0"/>
                        </a:rPr>
                        <a:t> </a:t>
                      </a:r>
                    </a:p>
                  </a:txBody>
                  <a:tcPr marT="45728" marB="45728" horzOverflow="overflow">
                    <a:lnL cap="flat">
                      <a:noFill/>
                    </a:lnL>
                    <a:lnR>
                      <a:noFill/>
                    </a:lnR>
                    <a:lnT cap="flat">
                      <a:noFill/>
                    </a:lnT>
                    <a:lnB w="76200" cap="flat" cmpd="sng" algn="ctr">
                      <a:solidFill>
                        <a:schemeClr val="bg1"/>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1" i="0" u="none" strike="noStrike" cap="none" normalizeH="0" baseline="0">
                          <a:ln>
                            <a:noFill/>
                          </a:ln>
                          <a:solidFill>
                            <a:schemeClr val="bg1"/>
                          </a:solidFill>
                          <a:effectLst/>
                          <a:latin typeface="Tahoma" pitchFamily="34" charset="0"/>
                          <a:cs typeface="Times New Roman" pitchFamily="18" charset="0"/>
                        </a:rPr>
                        <a:t>Quoi ?</a:t>
                      </a:r>
                      <a:r>
                        <a:rPr kumimoji="0" lang="en-GB" sz="1800" b="1" i="0" u="none" strike="noStrike" cap="none" normalizeH="0" baseline="0">
                          <a:ln>
                            <a:noFill/>
                          </a:ln>
                          <a:solidFill>
                            <a:schemeClr val="bg1"/>
                          </a:solidFill>
                          <a:effectLst/>
                          <a:latin typeface="Tahoma" pitchFamily="34" charset="0"/>
                        </a:rPr>
                        <a:t> </a:t>
                      </a:r>
                    </a:p>
                  </a:txBody>
                  <a:tcPr marT="45728" marB="45728" horzOverflow="overflow">
                    <a:lnL>
                      <a:noFill/>
                    </a:lnL>
                    <a:lnR cap="flat">
                      <a:noFill/>
                    </a:lnR>
                    <a:lnT cap="flat">
                      <a:noFill/>
                    </a:lnT>
                    <a:lnB w="76200" cap="flat" cmpd="sng" algn="ctr">
                      <a:solidFill>
                        <a:schemeClr val="bg1"/>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0"/>
                  </a:ext>
                </a:extLst>
              </a:tr>
              <a:tr h="792303">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a:ln>
                            <a:noFill/>
                          </a:ln>
                          <a:solidFill>
                            <a:schemeClr val="tx1"/>
                          </a:solidFill>
                          <a:effectLst/>
                          <a:latin typeface="Tahoma" pitchFamily="34" charset="0"/>
                          <a:cs typeface="Times New Roman" pitchFamily="18" charset="0"/>
                        </a:rPr>
                        <a:t>Dans les 8 jours qui suivent la réunion</a:t>
                      </a:r>
                      <a:r>
                        <a:rPr kumimoji="0" lang="en-GB" sz="1800" b="0" i="0" u="none" strike="noStrike" cap="none" normalizeH="0" baseline="0">
                          <a:ln>
                            <a:noFill/>
                          </a:ln>
                          <a:solidFill>
                            <a:schemeClr val="tx1"/>
                          </a:solidFill>
                          <a:effectLst/>
                          <a:latin typeface="Tahoma" pitchFamily="34" charset="0"/>
                          <a:cs typeface="Times New Roman" pitchFamily="18" charset="0"/>
                        </a:rPr>
                        <a:t> </a:t>
                      </a:r>
                    </a:p>
                  </a:txBody>
                  <a:tcPr marT="45728" marB="45728" horzOverflow="overflow">
                    <a:lnL cap="flat">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dirty="0">
                          <a:ln>
                            <a:noFill/>
                          </a:ln>
                          <a:solidFill>
                            <a:schemeClr val="tx1"/>
                          </a:solidFill>
                          <a:effectLst/>
                          <a:latin typeface="Tahoma" pitchFamily="34" charset="0"/>
                          <a:cs typeface="Times New Roman" pitchFamily="18" charset="0"/>
                        </a:rPr>
                        <a:t>Le personnel doit être informé des conclusions et des décisions du comité</a:t>
                      </a:r>
                      <a:r>
                        <a:rPr kumimoji="0" lang="en-GB" sz="1800" b="0" i="0" u="none" strike="noStrike" cap="none" normalizeH="0" baseline="0" dirty="0">
                          <a:ln>
                            <a:noFill/>
                          </a:ln>
                          <a:solidFill>
                            <a:schemeClr val="tx1"/>
                          </a:solidFill>
                          <a:effectLst/>
                          <a:latin typeface="Tahoma" pitchFamily="34" charset="0"/>
                        </a:rPr>
                        <a:t> </a:t>
                      </a:r>
                    </a:p>
                  </a:txBody>
                  <a:tcPr marT="45728" marB="45728" horzOverflow="overflow">
                    <a:lnL>
                      <a:noFill/>
                    </a:lnL>
                    <a:lnR cap="flat">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1101920">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a:ln>
                            <a:noFill/>
                          </a:ln>
                          <a:solidFill>
                            <a:schemeClr val="tx1"/>
                          </a:solidFill>
                          <a:effectLst/>
                          <a:latin typeface="Tahoma" pitchFamily="34" charset="0"/>
                          <a:cs typeface="Times New Roman" pitchFamily="18" charset="0"/>
                        </a:rPr>
                        <a:t>Dès que possible après la réunion</a:t>
                      </a:r>
                      <a:r>
                        <a:rPr kumimoji="0" lang="en-GB" sz="1800" b="0" i="0" u="none" strike="noStrike" cap="none" normalizeH="0" baseline="0">
                          <a:ln>
                            <a:noFill/>
                          </a:ln>
                          <a:solidFill>
                            <a:schemeClr val="tx1"/>
                          </a:solidFill>
                          <a:effectLst/>
                          <a:latin typeface="Tahoma" pitchFamily="34" charset="0"/>
                          <a:cs typeface="Times New Roman" pitchFamily="18" charset="0"/>
                        </a:rPr>
                        <a:t> </a:t>
                      </a:r>
                    </a:p>
                  </a:txBody>
                  <a:tcPr marT="45728" marB="45728" horzOverflow="overflow">
                    <a:lnL cap="flat">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103188" marR="0" lvl="0" indent="-103188" algn="l" defTabSz="914400" rtl="0" eaLnBrk="1" fontAlgn="base" latinLnBrk="0" hangingPunct="1">
                        <a:lnSpc>
                          <a:spcPct val="110000"/>
                        </a:lnSpc>
                        <a:spcBef>
                          <a:spcPct val="30000"/>
                        </a:spcBef>
                        <a:spcAft>
                          <a:spcPct val="0"/>
                        </a:spcAft>
                        <a:buClr>
                          <a:srgbClr val="339933"/>
                        </a:buClr>
                        <a:buSzTx/>
                        <a:buFont typeface="Wingdings" pitchFamily="2" charset="2"/>
                        <a:buChar char="§"/>
                        <a:tabLst/>
                      </a:pPr>
                      <a:r>
                        <a:rPr kumimoji="0" lang="fr-FR" sz="1800" b="0" i="0" u="none" strike="noStrike" cap="none" normalizeH="0" baseline="0">
                          <a:ln>
                            <a:noFill/>
                          </a:ln>
                          <a:solidFill>
                            <a:schemeClr val="tx1"/>
                          </a:solidFill>
                          <a:effectLst/>
                          <a:latin typeface="Tahoma" pitchFamily="34" charset="0"/>
                          <a:cs typeface="Times New Roman" pitchFamily="18" charset="0"/>
                        </a:rPr>
                        <a:t>L’employeur doit donner une suite conforme aux avis unanimes et relatifs aux risques graves pour lesquels le dommage est imminent</a:t>
                      </a:r>
                      <a:r>
                        <a:rPr kumimoji="0" lang="en-GB" sz="1800" b="0" i="0" u="none" strike="noStrike" cap="none" normalizeH="0" baseline="0">
                          <a:ln>
                            <a:noFill/>
                          </a:ln>
                          <a:solidFill>
                            <a:schemeClr val="tx1"/>
                          </a:solidFill>
                          <a:effectLst/>
                          <a:latin typeface="Tahoma" pitchFamily="34" charset="0"/>
                        </a:rPr>
                        <a:t> </a:t>
                      </a:r>
                    </a:p>
                  </a:txBody>
                  <a:tcPr marT="45728" marB="45728" horzOverflow="overflow">
                    <a:lnL>
                      <a:noFill/>
                    </a:lnL>
                    <a:lnR cap="flat">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1298678">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a:ln>
                            <a:noFill/>
                          </a:ln>
                          <a:solidFill>
                            <a:schemeClr val="tx1"/>
                          </a:solidFill>
                          <a:effectLst/>
                          <a:latin typeface="Tahoma" pitchFamily="34" charset="0"/>
                          <a:cs typeface="Times New Roman" pitchFamily="18" charset="0"/>
                        </a:rPr>
                        <a:t>Dans le délai fixé par le comité PPT (à défaut, dans les six mois)</a:t>
                      </a:r>
                      <a:r>
                        <a:rPr kumimoji="0" lang="en-GB" sz="1800" b="0" i="0" u="none" strike="noStrike" cap="none" normalizeH="0" baseline="0">
                          <a:ln>
                            <a:noFill/>
                          </a:ln>
                          <a:solidFill>
                            <a:schemeClr val="tx1"/>
                          </a:solidFill>
                          <a:effectLst/>
                          <a:latin typeface="Tahoma" pitchFamily="34" charset="0"/>
                        </a:rPr>
                        <a:t> </a:t>
                      </a:r>
                    </a:p>
                  </a:txBody>
                  <a:tcPr marT="45728" marB="45728" horzOverflow="overflow">
                    <a:lnL cap="flat">
                      <a:noFill/>
                    </a:lnL>
                    <a:lnR>
                      <a:noFill/>
                    </a:lnR>
                    <a:lnT w="76200" cap="flat" cmpd="sng" algn="ctr">
                      <a:solidFill>
                        <a:schemeClr val="bg1"/>
                      </a:solidFill>
                      <a:prstDash val="solid"/>
                      <a:round/>
                      <a:headEnd type="none" w="med" len="med"/>
                      <a:tailEnd type="none" w="med" len="med"/>
                    </a:lnT>
                    <a:lnB cap="flat">
                      <a:noFill/>
                    </a:lnB>
                    <a:lnTlToBr>
                      <a:noFill/>
                    </a:lnTlToBr>
                    <a:lnBlToTr>
                      <a:noFill/>
                    </a:lnBlToTr>
                    <a:solidFill>
                      <a:srgbClr val="CCFFCC"/>
                    </a:solidFill>
                  </a:tcPr>
                </a:tc>
                <a:tc>
                  <a:txBody>
                    <a:bodyPr/>
                    <a:lstStyle/>
                    <a:p>
                      <a:pPr marL="0" marR="0" lvl="0" indent="0" algn="l" defTabSz="914400" rtl="0" eaLnBrk="1" fontAlgn="base" latinLnBrk="0" hangingPunct="1">
                        <a:lnSpc>
                          <a:spcPct val="110000"/>
                        </a:lnSpc>
                        <a:spcBef>
                          <a:spcPct val="30000"/>
                        </a:spcBef>
                        <a:spcAft>
                          <a:spcPct val="0"/>
                        </a:spcAft>
                        <a:buClrTx/>
                        <a:buSzTx/>
                        <a:buFont typeface="Wingdings" pitchFamily="2" charset="2"/>
                        <a:buNone/>
                        <a:tabLst/>
                      </a:pPr>
                      <a:r>
                        <a:rPr kumimoji="0" lang="fr-FR" sz="1800" b="0" i="0" u="none" strike="noStrike" cap="none" normalizeH="0" baseline="0" dirty="0">
                          <a:ln>
                            <a:noFill/>
                          </a:ln>
                          <a:solidFill>
                            <a:schemeClr val="tx1"/>
                          </a:solidFill>
                          <a:effectLst/>
                          <a:latin typeface="Tahoma" pitchFamily="34" charset="0"/>
                          <a:cs typeface="Times New Roman" pitchFamily="18" charset="0"/>
                        </a:rPr>
                        <a:t>L’employeur donne suite à tous les autres avis ou, à défaut, informe le comité PPT des raisons pour lesquelles il n’a pas suivi ces avis</a:t>
                      </a:r>
                      <a:r>
                        <a:rPr kumimoji="0" lang="en-GB" sz="1800" b="0" i="0" u="none" strike="noStrike" cap="none" normalizeH="0" baseline="0" dirty="0">
                          <a:ln>
                            <a:noFill/>
                          </a:ln>
                          <a:solidFill>
                            <a:schemeClr val="tx1"/>
                          </a:solidFill>
                          <a:effectLst/>
                          <a:latin typeface="Tahoma" pitchFamily="34" charset="0"/>
                        </a:rPr>
                        <a:t> </a:t>
                      </a:r>
                    </a:p>
                  </a:txBody>
                  <a:tcPr marT="45728" marB="45728" horzOverflow="overflow">
                    <a:lnL>
                      <a:noFill/>
                    </a:lnL>
                    <a:lnR cap="flat">
                      <a:noFill/>
                    </a:lnR>
                    <a:lnT w="76200" cap="flat" cmpd="sng" algn="ctr">
                      <a:solidFill>
                        <a:schemeClr val="bg1"/>
                      </a:solidFill>
                      <a:prstDash val="solid"/>
                      <a:round/>
                      <a:headEnd type="none" w="med" len="med"/>
                      <a:tailEnd type="none" w="med" len="med"/>
                    </a:lnT>
                    <a:lnB cap="flat">
                      <a:noFill/>
                    </a:lnB>
                    <a:lnTlToBr>
                      <a:noFill/>
                    </a:lnTlToBr>
                    <a:lnBlToTr>
                      <a:noFill/>
                    </a:lnBlToTr>
                    <a:solidFill>
                      <a:srgbClr val="CC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7458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descr="Petits confettis"/>
          <p:cNvSpPr>
            <a:spLocks noGrp="1"/>
          </p:cNvSpPr>
          <p:nvPr>
            <p:ph type="title"/>
          </p:nvPr>
        </p:nvSpPr>
        <p:spPr>
          <a:xfrm>
            <a:off x="427180" y="0"/>
            <a:ext cx="8229600" cy="781872"/>
          </a:xfrm>
        </p:spPr>
        <p:txBody>
          <a:bodyPr>
            <a:normAutofit fontScale="90000"/>
          </a:bodyPr>
          <a:lstStyle/>
          <a:p>
            <a:pPr eaLnBrk="1" fontAlgn="auto" hangingPunct="1">
              <a:spcAft>
                <a:spcPts val="0"/>
              </a:spcAft>
              <a:defRPr/>
            </a:pPr>
            <a:br>
              <a:rPr lang="en-US" dirty="0"/>
            </a:br>
            <a:r>
              <a:rPr lang="en-US" dirty="0"/>
              <a:t>CHECK-LIST R.O.I. CPPT</a:t>
            </a:r>
            <a:br>
              <a:rPr lang="en-US" dirty="0"/>
            </a:br>
            <a:endParaRPr lang="fr-BE" dirty="0"/>
          </a:p>
        </p:txBody>
      </p:sp>
      <p:sp>
        <p:nvSpPr>
          <p:cNvPr id="59395" name="Espace réservé du contenu 2"/>
          <p:cNvSpPr>
            <a:spLocks noGrp="1"/>
          </p:cNvSpPr>
          <p:nvPr>
            <p:ph idx="1"/>
          </p:nvPr>
        </p:nvSpPr>
        <p:spPr/>
        <p:txBody>
          <a:bodyPr/>
          <a:lstStyle/>
          <a:p>
            <a:pPr eaLnBrk="1" hangingPunct="1"/>
            <a:endParaRPr lang="fr-BE"/>
          </a:p>
          <a:p>
            <a:pPr eaLnBrk="1" hangingPunct="1"/>
            <a:endParaRPr lang="fr-BE"/>
          </a:p>
        </p:txBody>
      </p:sp>
      <p:graphicFrame>
        <p:nvGraphicFramePr>
          <p:cNvPr id="6" name="Tableau 5"/>
          <p:cNvGraphicFramePr>
            <a:graphicFrameLocks noGrp="1"/>
          </p:cNvGraphicFramePr>
          <p:nvPr>
            <p:extLst>
              <p:ext uri="{D42A27DB-BD31-4B8C-83A1-F6EECF244321}">
                <p14:modId xmlns:p14="http://schemas.microsoft.com/office/powerpoint/2010/main" val="4121663577"/>
              </p:ext>
            </p:extLst>
          </p:nvPr>
        </p:nvGraphicFramePr>
        <p:xfrm>
          <a:off x="1331640" y="836712"/>
          <a:ext cx="6769100" cy="4952001"/>
        </p:xfrm>
        <a:graphic>
          <a:graphicData uri="http://schemas.openxmlformats.org/drawingml/2006/table">
            <a:tbl>
              <a:tblPr firstRow="1" firstCol="1" bandRow="1">
                <a:tableStyleId>{5C22544A-7EE6-4342-B048-85BDC9FD1C3A}</a:tableStyleId>
              </a:tblPr>
              <a:tblGrid>
                <a:gridCol w="5803030">
                  <a:extLst>
                    <a:ext uri="{9D8B030D-6E8A-4147-A177-3AD203B41FA5}">
                      <a16:colId xmlns:a16="http://schemas.microsoft.com/office/drawing/2014/main" val="20000"/>
                    </a:ext>
                  </a:extLst>
                </a:gridCol>
                <a:gridCol w="519740">
                  <a:extLst>
                    <a:ext uri="{9D8B030D-6E8A-4147-A177-3AD203B41FA5}">
                      <a16:colId xmlns:a16="http://schemas.microsoft.com/office/drawing/2014/main" val="20001"/>
                    </a:ext>
                  </a:extLst>
                </a:gridCol>
                <a:gridCol w="446330">
                  <a:extLst>
                    <a:ext uri="{9D8B030D-6E8A-4147-A177-3AD203B41FA5}">
                      <a16:colId xmlns:a16="http://schemas.microsoft.com/office/drawing/2014/main" val="20002"/>
                    </a:ext>
                  </a:extLst>
                </a:gridCol>
              </a:tblGrid>
              <a:tr h="632258">
                <a:tc>
                  <a:txBody>
                    <a:bodyPr/>
                    <a:lstStyle/>
                    <a:p>
                      <a:pPr>
                        <a:lnSpc>
                          <a:spcPct val="115000"/>
                        </a:lnSpc>
                        <a:spcAft>
                          <a:spcPts val="0"/>
                        </a:spcAft>
                      </a:pPr>
                      <a:r>
                        <a:rPr lang="fr-BE" sz="2000" dirty="0">
                          <a:effectLst/>
                        </a:rPr>
                        <a:t>Contenu obligatoire du ROI du CPPT </a:t>
                      </a:r>
                      <a:endParaRPr lang="fr-BE" sz="20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Oui</a:t>
                      </a:r>
                      <a:endParaRPr lang="fr-BE" sz="12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Non </a:t>
                      </a:r>
                      <a:endParaRPr lang="fr-BE" sz="1200" dirty="0">
                        <a:effectLst/>
                        <a:latin typeface="Calibri"/>
                        <a:ea typeface="Calibri"/>
                        <a:cs typeface="Times New Roman"/>
                      </a:endParaRPr>
                    </a:p>
                  </a:txBody>
                  <a:tcPr marL="68584" marR="68584" marT="0" marB="0">
                    <a:solidFill>
                      <a:srgbClr val="00B050"/>
                    </a:solidFill>
                  </a:tcPr>
                </a:tc>
                <a:extLst>
                  <a:ext uri="{0D108BD9-81ED-4DB2-BD59-A6C34878D82A}">
                    <a16:rowId xmlns:a16="http://schemas.microsoft.com/office/drawing/2014/main" val="10000"/>
                  </a:ext>
                </a:extLst>
              </a:tr>
              <a:tr h="957959">
                <a:tc>
                  <a:txBody>
                    <a:bodyPr/>
                    <a:lstStyle/>
                    <a:p>
                      <a:pPr marL="342900" lvl="0" indent="-342900">
                        <a:lnSpc>
                          <a:spcPct val="115000"/>
                        </a:lnSpc>
                        <a:spcAft>
                          <a:spcPts val="0"/>
                        </a:spcAft>
                        <a:buFont typeface="+mj-lt"/>
                        <a:buAutoNum type="arabicPeriod"/>
                        <a:tabLst>
                          <a:tab pos="457200" algn="l"/>
                        </a:tabLst>
                      </a:pPr>
                      <a:r>
                        <a:rPr lang="fr-BE" sz="2000" dirty="0">
                          <a:effectLst/>
                        </a:rPr>
                        <a:t>les modalités concernant le lieu et le moment des réunions;</a:t>
                      </a:r>
                    </a:p>
                    <a:p>
                      <a:pPr marL="457200">
                        <a:lnSpc>
                          <a:spcPct val="115000"/>
                        </a:lnSpc>
                        <a:spcAft>
                          <a:spcPts val="0"/>
                        </a:spcAft>
                      </a:pPr>
                      <a:r>
                        <a:rPr lang="fr-BE" sz="2000" dirty="0">
                          <a:effectLst/>
                        </a:rPr>
                        <a:t> </a:t>
                      </a:r>
                      <a:endParaRPr lang="fr-BE" sz="20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 </a:t>
                      </a:r>
                      <a:endParaRPr lang="fr-BE" sz="12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 </a:t>
                      </a:r>
                      <a:endParaRPr lang="fr-BE" sz="1200" dirty="0">
                        <a:effectLst/>
                        <a:latin typeface="Calibri"/>
                        <a:ea typeface="Calibri"/>
                        <a:cs typeface="Times New Roman"/>
                      </a:endParaRPr>
                    </a:p>
                  </a:txBody>
                  <a:tcPr marL="68584" marR="68584" marT="0" marB="0">
                    <a:solidFill>
                      <a:srgbClr val="00B050"/>
                    </a:solidFill>
                  </a:tcPr>
                </a:tc>
                <a:extLst>
                  <a:ext uri="{0D108BD9-81ED-4DB2-BD59-A6C34878D82A}">
                    <a16:rowId xmlns:a16="http://schemas.microsoft.com/office/drawing/2014/main" val="10001"/>
                  </a:ext>
                </a:extLst>
              </a:tr>
              <a:tr h="1577305">
                <a:tc>
                  <a:txBody>
                    <a:bodyPr/>
                    <a:lstStyle/>
                    <a:p>
                      <a:pPr marL="342900" lvl="0" indent="-342900">
                        <a:lnSpc>
                          <a:spcPct val="115000"/>
                        </a:lnSpc>
                        <a:spcAft>
                          <a:spcPts val="1000"/>
                        </a:spcAft>
                        <a:buFont typeface="+mj-lt"/>
                        <a:buAutoNum type="arabicPeriod" startAt="2"/>
                        <a:tabLst>
                          <a:tab pos="457200" algn="l"/>
                        </a:tabLst>
                      </a:pPr>
                      <a:r>
                        <a:rPr lang="fr-BE" sz="2000" dirty="0">
                          <a:effectLst/>
                        </a:rPr>
                        <a:t>les noms et prénoms des membres effectifs et suppléants qui représentent l'employeur ainsi que les noms et prénoms des membres effectifs et suppléants qui représentent les travailleurs;</a:t>
                      </a:r>
                      <a:endParaRPr lang="fr-BE" sz="20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 </a:t>
                      </a:r>
                      <a:endParaRPr lang="fr-BE" sz="12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 </a:t>
                      </a:r>
                      <a:endParaRPr lang="fr-BE" sz="1200" dirty="0">
                        <a:effectLst/>
                        <a:latin typeface="Calibri"/>
                        <a:ea typeface="Calibri"/>
                        <a:cs typeface="Times New Roman"/>
                      </a:endParaRPr>
                    </a:p>
                  </a:txBody>
                  <a:tcPr marL="68584" marR="68584" marT="0" marB="0">
                    <a:solidFill>
                      <a:srgbClr val="00B050"/>
                    </a:solidFill>
                  </a:tcPr>
                </a:tc>
                <a:extLst>
                  <a:ext uri="{0D108BD9-81ED-4DB2-BD59-A6C34878D82A}">
                    <a16:rowId xmlns:a16="http://schemas.microsoft.com/office/drawing/2014/main" val="10002"/>
                  </a:ext>
                </a:extLst>
              </a:tr>
              <a:tr h="632258">
                <a:tc>
                  <a:txBody>
                    <a:bodyPr/>
                    <a:lstStyle/>
                    <a:p>
                      <a:pPr marL="342900" lvl="0" indent="-342900">
                        <a:lnSpc>
                          <a:spcPct val="115000"/>
                        </a:lnSpc>
                        <a:spcAft>
                          <a:spcPts val="1000"/>
                        </a:spcAft>
                        <a:buFont typeface="+mj-lt"/>
                        <a:buAutoNum type="arabicPeriod" startAt="3"/>
                        <a:tabLst>
                          <a:tab pos="457200" algn="l"/>
                        </a:tabLst>
                      </a:pPr>
                      <a:r>
                        <a:rPr lang="fr-BE" sz="2000" dirty="0">
                          <a:effectLst/>
                        </a:rPr>
                        <a:t>le nom et prénom du président et, le cas échéant ceux de son remplaçant;</a:t>
                      </a:r>
                      <a:endParaRPr lang="fr-BE" sz="20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 </a:t>
                      </a:r>
                      <a:endParaRPr lang="fr-BE" sz="12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 </a:t>
                      </a:r>
                      <a:endParaRPr lang="fr-BE" sz="1200" dirty="0">
                        <a:effectLst/>
                        <a:latin typeface="Calibri"/>
                        <a:ea typeface="Calibri"/>
                        <a:cs typeface="Times New Roman"/>
                      </a:endParaRPr>
                    </a:p>
                  </a:txBody>
                  <a:tcPr marL="68584" marR="68584" marT="0" marB="0">
                    <a:solidFill>
                      <a:srgbClr val="00B050"/>
                    </a:solidFill>
                  </a:tcPr>
                </a:tc>
                <a:extLst>
                  <a:ext uri="{0D108BD9-81ED-4DB2-BD59-A6C34878D82A}">
                    <a16:rowId xmlns:a16="http://schemas.microsoft.com/office/drawing/2014/main" val="10003"/>
                  </a:ext>
                </a:extLst>
              </a:tr>
              <a:tr h="957959">
                <a:tc>
                  <a:txBody>
                    <a:bodyPr/>
                    <a:lstStyle/>
                    <a:p>
                      <a:pPr marL="342900" lvl="0" indent="-342900">
                        <a:lnSpc>
                          <a:spcPct val="115000"/>
                        </a:lnSpc>
                        <a:spcAft>
                          <a:spcPts val="1000"/>
                        </a:spcAft>
                        <a:buFont typeface="+mj-lt"/>
                        <a:buAutoNum type="arabicPeriod" startAt="4"/>
                        <a:tabLst>
                          <a:tab pos="457200" algn="l"/>
                        </a:tabLst>
                      </a:pPr>
                      <a:r>
                        <a:rPr lang="fr-BE" sz="2000" dirty="0">
                          <a:effectLst/>
                        </a:rPr>
                        <a:t>les modalités concernant la tâche du président et les modalités selon lesquelles il peut se faire remplacer;</a:t>
                      </a:r>
                      <a:endParaRPr lang="fr-BE" sz="20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 </a:t>
                      </a:r>
                      <a:endParaRPr lang="fr-BE" sz="1200" dirty="0">
                        <a:effectLst/>
                        <a:latin typeface="Calibri"/>
                        <a:ea typeface="Calibri"/>
                        <a:cs typeface="Times New Roman"/>
                      </a:endParaRPr>
                    </a:p>
                  </a:txBody>
                  <a:tcPr marL="68584" marR="68584" marT="0" marB="0">
                    <a:solidFill>
                      <a:srgbClr val="00B050"/>
                    </a:solidFill>
                  </a:tcPr>
                </a:tc>
                <a:tc>
                  <a:txBody>
                    <a:bodyPr/>
                    <a:lstStyle/>
                    <a:p>
                      <a:pPr>
                        <a:lnSpc>
                          <a:spcPct val="115000"/>
                        </a:lnSpc>
                        <a:spcAft>
                          <a:spcPts val="0"/>
                        </a:spcAft>
                      </a:pPr>
                      <a:r>
                        <a:rPr lang="fr-BE" sz="1200" dirty="0">
                          <a:effectLst/>
                        </a:rPr>
                        <a:t> </a:t>
                      </a:r>
                      <a:endParaRPr lang="fr-BE" sz="1200" dirty="0">
                        <a:effectLst/>
                        <a:latin typeface="Calibri"/>
                        <a:ea typeface="Calibri"/>
                        <a:cs typeface="Times New Roman"/>
                      </a:endParaRPr>
                    </a:p>
                  </a:txBody>
                  <a:tcPr marL="68584" marR="68584" marT="0" marB="0">
                    <a:solidFill>
                      <a:srgbClr val="00B050"/>
                    </a:solidFill>
                  </a:tcPr>
                </a:tc>
                <a:extLst>
                  <a:ext uri="{0D108BD9-81ED-4DB2-BD59-A6C34878D82A}">
                    <a16:rowId xmlns:a16="http://schemas.microsoft.com/office/drawing/2014/main" val="10004"/>
                  </a:ext>
                </a:extLst>
              </a:tr>
            </a:tbl>
          </a:graphicData>
        </a:graphic>
      </p:graphicFrame>
      <p:sp>
        <p:nvSpPr>
          <p:cNvPr id="3" name="Espace réservé du numéro de diapositive 2"/>
          <p:cNvSpPr>
            <a:spLocks noGrp="1"/>
          </p:cNvSpPr>
          <p:nvPr>
            <p:ph type="sldNum" sz="quarter" idx="12"/>
          </p:nvPr>
        </p:nvSpPr>
        <p:spPr/>
        <p:txBody>
          <a:bodyPr/>
          <a:lstStyle/>
          <a:p>
            <a:fld id="{D352CCEA-2241-445B-9667-32D446F58EB7}" type="slidenum">
              <a:rPr lang="fr-BE" smtClean="0"/>
              <a:t>48</a:t>
            </a:fld>
            <a:endParaRPr lang="fr-BE"/>
          </a:p>
        </p:txBody>
      </p:sp>
    </p:spTree>
    <p:extLst>
      <p:ext uri="{BB962C8B-B14F-4D97-AF65-F5344CB8AC3E}">
        <p14:creationId xmlns:p14="http://schemas.microsoft.com/office/powerpoint/2010/main" val="2600786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descr="Petits confettis"/>
          <p:cNvSpPr>
            <a:spLocks noGrp="1"/>
          </p:cNvSpPr>
          <p:nvPr>
            <p:ph type="title"/>
          </p:nvPr>
        </p:nvSpPr>
        <p:spPr/>
        <p:txBody>
          <a:bodyPr/>
          <a:lstStyle/>
          <a:p>
            <a:pPr eaLnBrk="1" fontAlgn="auto" hangingPunct="1">
              <a:spcAft>
                <a:spcPts val="0"/>
              </a:spcAft>
              <a:defRPr/>
            </a:pPr>
            <a:r>
              <a:rPr lang="en-US"/>
              <a:t>CHECK-LIST R.O.I. CPPT</a:t>
            </a:r>
            <a:endParaRPr lang="fr-BE"/>
          </a:p>
        </p:txBody>
      </p:sp>
      <p:sp>
        <p:nvSpPr>
          <p:cNvPr id="60419" name="Espace réservé du contenu 2"/>
          <p:cNvSpPr>
            <a:spLocks noGrp="1"/>
          </p:cNvSpPr>
          <p:nvPr>
            <p:ph idx="1"/>
          </p:nvPr>
        </p:nvSpPr>
        <p:spPr/>
        <p:txBody>
          <a:bodyPr/>
          <a:lstStyle/>
          <a:p>
            <a:pPr eaLnBrk="1" hangingPunct="1"/>
            <a:endParaRPr lang="fr-BE"/>
          </a:p>
          <a:p>
            <a:pPr eaLnBrk="1" hangingPunct="1"/>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3073491514"/>
              </p:ext>
            </p:extLst>
          </p:nvPr>
        </p:nvGraphicFramePr>
        <p:xfrm>
          <a:off x="1307306" y="1337018"/>
          <a:ext cx="6529387" cy="4438649"/>
        </p:xfrm>
        <a:graphic>
          <a:graphicData uri="http://schemas.openxmlformats.org/drawingml/2006/table">
            <a:tbl>
              <a:tblPr firstRow="1" firstCol="1" bandRow="1">
                <a:tableStyleId>{5C22544A-7EE6-4342-B048-85BDC9FD1C3A}</a:tableStyleId>
              </a:tblPr>
              <a:tblGrid>
                <a:gridCol w="5567736">
                  <a:extLst>
                    <a:ext uri="{9D8B030D-6E8A-4147-A177-3AD203B41FA5}">
                      <a16:colId xmlns:a16="http://schemas.microsoft.com/office/drawing/2014/main" val="20000"/>
                    </a:ext>
                  </a:extLst>
                </a:gridCol>
                <a:gridCol w="517363">
                  <a:extLst>
                    <a:ext uri="{9D8B030D-6E8A-4147-A177-3AD203B41FA5}">
                      <a16:colId xmlns:a16="http://schemas.microsoft.com/office/drawing/2014/main" val="20001"/>
                    </a:ext>
                  </a:extLst>
                </a:gridCol>
                <a:gridCol w="444288">
                  <a:extLst>
                    <a:ext uri="{9D8B030D-6E8A-4147-A177-3AD203B41FA5}">
                      <a16:colId xmlns:a16="http://schemas.microsoft.com/office/drawing/2014/main" val="20002"/>
                    </a:ext>
                  </a:extLst>
                </a:gridCol>
              </a:tblGrid>
              <a:tr h="632149">
                <a:tc>
                  <a:txBody>
                    <a:bodyPr/>
                    <a:lstStyle/>
                    <a:p>
                      <a:pPr>
                        <a:lnSpc>
                          <a:spcPct val="115000"/>
                        </a:lnSpc>
                        <a:spcAft>
                          <a:spcPts val="0"/>
                        </a:spcAft>
                      </a:pPr>
                      <a:r>
                        <a:rPr lang="fr-BE" sz="1800" dirty="0">
                          <a:effectLst/>
                        </a:rPr>
                        <a:t>Contenu obligatoire du ROI du CPPT</a:t>
                      </a:r>
                      <a:endParaRPr lang="fr-BE" sz="18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Oui</a:t>
                      </a:r>
                      <a:endParaRPr lang="fr-BE" sz="11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Non </a:t>
                      </a:r>
                      <a:endParaRPr lang="fr-BE" sz="1100" dirty="0">
                        <a:effectLst/>
                        <a:latin typeface="Calibri"/>
                        <a:ea typeface="Calibri"/>
                        <a:cs typeface="Times New Roman"/>
                      </a:endParaRPr>
                    </a:p>
                  </a:txBody>
                  <a:tcPr marL="68594" marR="68594" marT="0" marB="0">
                    <a:solidFill>
                      <a:srgbClr val="00B050"/>
                    </a:solidFill>
                  </a:tcPr>
                </a:tc>
                <a:extLst>
                  <a:ext uri="{0D108BD9-81ED-4DB2-BD59-A6C34878D82A}">
                    <a16:rowId xmlns:a16="http://schemas.microsoft.com/office/drawing/2014/main" val="10000"/>
                  </a:ext>
                </a:extLst>
              </a:tr>
              <a:tr h="631042">
                <a:tc>
                  <a:txBody>
                    <a:bodyPr/>
                    <a:lstStyle/>
                    <a:p>
                      <a:pPr marL="342900" lvl="0" indent="-342900">
                        <a:lnSpc>
                          <a:spcPct val="115000"/>
                        </a:lnSpc>
                        <a:spcAft>
                          <a:spcPts val="1000"/>
                        </a:spcAft>
                        <a:buFont typeface="+mj-lt"/>
                        <a:buAutoNum type="arabicPeriod" startAt="5"/>
                        <a:tabLst>
                          <a:tab pos="457200" algn="l"/>
                        </a:tabLst>
                      </a:pPr>
                      <a:r>
                        <a:rPr lang="fr-BE" sz="1800" dirty="0">
                          <a:effectLst/>
                        </a:rPr>
                        <a:t>le mode de convocation des membres à la réunion;</a:t>
                      </a:r>
                      <a:endParaRPr lang="fr-BE" sz="18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94" marR="68594" marT="0" marB="0">
                    <a:solidFill>
                      <a:srgbClr val="00B050"/>
                    </a:solidFill>
                  </a:tcPr>
                </a:tc>
                <a:extLst>
                  <a:ext uri="{0D108BD9-81ED-4DB2-BD59-A6C34878D82A}">
                    <a16:rowId xmlns:a16="http://schemas.microsoft.com/office/drawing/2014/main" val="10001"/>
                  </a:ext>
                </a:extLst>
              </a:tr>
              <a:tr h="651290">
                <a:tc>
                  <a:txBody>
                    <a:bodyPr/>
                    <a:lstStyle/>
                    <a:p>
                      <a:pPr marL="342900" lvl="0" indent="-342900">
                        <a:lnSpc>
                          <a:spcPct val="115000"/>
                        </a:lnSpc>
                        <a:spcAft>
                          <a:spcPts val="1000"/>
                        </a:spcAft>
                        <a:buFont typeface="+mj-lt"/>
                        <a:buAutoNum type="arabicPeriod" startAt="6"/>
                        <a:tabLst>
                          <a:tab pos="457200" algn="l"/>
                        </a:tabLst>
                      </a:pPr>
                      <a:r>
                        <a:rPr lang="fr-BE" sz="1800" dirty="0">
                          <a:effectLst/>
                        </a:rPr>
                        <a:t>les modalités concernant le déroulement des réunions;</a:t>
                      </a:r>
                      <a:endParaRPr lang="fr-BE" sz="18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94" marR="68594" marT="0" marB="0">
                    <a:solidFill>
                      <a:srgbClr val="00B050"/>
                    </a:solidFill>
                  </a:tcPr>
                </a:tc>
                <a:extLst>
                  <a:ext uri="{0D108BD9-81ED-4DB2-BD59-A6C34878D82A}">
                    <a16:rowId xmlns:a16="http://schemas.microsoft.com/office/drawing/2014/main" val="10002"/>
                  </a:ext>
                </a:extLst>
              </a:tr>
              <a:tr h="1262084">
                <a:tc>
                  <a:txBody>
                    <a:bodyPr/>
                    <a:lstStyle/>
                    <a:p>
                      <a:pPr marL="342900" lvl="0" indent="-342900">
                        <a:lnSpc>
                          <a:spcPct val="115000"/>
                        </a:lnSpc>
                        <a:spcAft>
                          <a:spcPts val="1000"/>
                        </a:spcAft>
                        <a:buFont typeface="+mj-lt"/>
                        <a:buAutoNum type="arabicPeriod" startAt="7"/>
                        <a:tabLst>
                          <a:tab pos="457200" algn="l"/>
                        </a:tabLst>
                      </a:pPr>
                      <a:r>
                        <a:rPr lang="fr-BE" sz="1800" dirty="0">
                          <a:effectLst/>
                        </a:rPr>
                        <a:t>les modalités concernant le quorum de présences exigé afin de pouvoir se réunir valablement ainsi que le mode de constatation qu'un accord a été obtenu;</a:t>
                      </a:r>
                      <a:endParaRPr lang="fr-BE" sz="18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94" marR="68594" marT="0" marB="0">
                    <a:solidFill>
                      <a:srgbClr val="00B050"/>
                    </a:solidFill>
                  </a:tcPr>
                </a:tc>
                <a:extLst>
                  <a:ext uri="{0D108BD9-81ED-4DB2-BD59-A6C34878D82A}">
                    <a16:rowId xmlns:a16="http://schemas.microsoft.com/office/drawing/2014/main" val="10003"/>
                  </a:ext>
                </a:extLst>
              </a:tr>
              <a:tr h="1262084">
                <a:tc>
                  <a:txBody>
                    <a:bodyPr/>
                    <a:lstStyle/>
                    <a:p>
                      <a:pPr marL="342900" lvl="0" indent="-342900">
                        <a:lnSpc>
                          <a:spcPct val="115000"/>
                        </a:lnSpc>
                        <a:spcAft>
                          <a:spcPts val="1000"/>
                        </a:spcAft>
                        <a:buFont typeface="+mj-lt"/>
                        <a:buAutoNum type="arabicPeriod" startAt="8"/>
                        <a:tabLst>
                          <a:tab pos="457200" algn="l"/>
                        </a:tabLst>
                      </a:pPr>
                      <a:r>
                        <a:rPr lang="fr-BE" sz="1800" dirty="0">
                          <a:effectLst/>
                        </a:rPr>
                        <a:t>le mode de consultation des rapports, des avis et de tous les autres documents qui doivent être tenus à la disposition du comité par l'employeur;</a:t>
                      </a:r>
                      <a:endParaRPr lang="fr-BE" sz="18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94" marR="68594"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94" marR="68594" marT="0" marB="0">
                    <a:solidFill>
                      <a:srgbClr val="00B050"/>
                    </a:solidFill>
                  </a:tcPr>
                </a:tc>
                <a:extLst>
                  <a:ext uri="{0D108BD9-81ED-4DB2-BD59-A6C34878D82A}">
                    <a16:rowId xmlns:a16="http://schemas.microsoft.com/office/drawing/2014/main" val="10004"/>
                  </a:ext>
                </a:extLst>
              </a:tr>
            </a:tbl>
          </a:graphicData>
        </a:graphic>
      </p:graphicFrame>
      <p:sp>
        <p:nvSpPr>
          <p:cNvPr id="2" name="Espace réservé du numéro de diapositive 1"/>
          <p:cNvSpPr>
            <a:spLocks noGrp="1"/>
          </p:cNvSpPr>
          <p:nvPr>
            <p:ph type="sldNum" sz="quarter" idx="12"/>
          </p:nvPr>
        </p:nvSpPr>
        <p:spPr/>
        <p:txBody>
          <a:bodyPr/>
          <a:lstStyle/>
          <a:p>
            <a:fld id="{D352CCEA-2241-445B-9667-32D446F58EB7}" type="slidenum">
              <a:rPr lang="fr-BE" smtClean="0"/>
              <a:t>49</a:t>
            </a:fld>
            <a:endParaRPr lang="fr-BE"/>
          </a:p>
        </p:txBody>
      </p:sp>
    </p:spTree>
    <p:extLst>
      <p:ext uri="{BB962C8B-B14F-4D97-AF65-F5344CB8AC3E}">
        <p14:creationId xmlns:p14="http://schemas.microsoft.com/office/powerpoint/2010/main" val="183217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descr="Petits confettis"/>
          <p:cNvSpPr>
            <a:spLocks noGrp="1"/>
          </p:cNvSpPr>
          <p:nvPr>
            <p:ph type="title"/>
          </p:nvPr>
        </p:nvSpPr>
        <p:spPr>
          <a:xfrm>
            <a:off x="468313" y="188913"/>
            <a:ext cx="8229600" cy="1143000"/>
          </a:xfrm>
        </p:spPr>
        <p:txBody>
          <a:bodyPr>
            <a:normAutofit fontScale="90000"/>
          </a:bodyPr>
          <a:lstStyle/>
          <a:p>
            <a:pPr eaLnBrk="1" fontAlgn="auto" hangingPunct="1">
              <a:spcAft>
                <a:spcPts val="0"/>
              </a:spcAft>
              <a:defRPr/>
            </a:pPr>
            <a:r>
              <a:rPr lang="fr-BE" dirty="0"/>
              <a:t>Tout d’abord,</a:t>
            </a:r>
            <a:br>
              <a:rPr lang="fr-BE" dirty="0"/>
            </a:br>
            <a:r>
              <a:rPr lang="fr-BE" dirty="0"/>
              <a:t>Le CPPT N’EST PAS</a:t>
            </a:r>
          </a:p>
        </p:txBody>
      </p:sp>
      <p:sp>
        <p:nvSpPr>
          <p:cNvPr id="25603" name="Espace réservé du contenu 2"/>
          <p:cNvSpPr>
            <a:spLocks noGrp="1"/>
          </p:cNvSpPr>
          <p:nvPr>
            <p:ph idx="1"/>
          </p:nvPr>
        </p:nvSpPr>
        <p:spPr/>
        <p:txBody>
          <a:bodyPr/>
          <a:lstStyle/>
          <a:p>
            <a:pPr eaLnBrk="1" hangingPunct="1"/>
            <a:r>
              <a:rPr lang="fr-BE" dirty="0"/>
              <a:t>Un organe de maintenance</a:t>
            </a:r>
          </a:p>
          <a:p>
            <a:pPr eaLnBrk="1" hangingPunct="1"/>
            <a:endParaRPr lang="fr-BE" dirty="0"/>
          </a:p>
        </p:txBody>
      </p:sp>
      <p:sp>
        <p:nvSpPr>
          <p:cNvPr id="2" name="AutoShape 2" descr="Résultat de recherche d'images pour &quot;image de maintenance&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219" y="2383731"/>
            <a:ext cx="4752528" cy="320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D352CCEA-2241-445B-9667-32D446F58EB7}" type="slidenum">
              <a:rPr lang="fr-BE" smtClean="0"/>
              <a:t>5</a:t>
            </a:fld>
            <a:endParaRPr lang="fr-BE"/>
          </a:p>
        </p:txBody>
      </p:sp>
    </p:spTree>
    <p:extLst>
      <p:ext uri="{BB962C8B-B14F-4D97-AF65-F5344CB8AC3E}">
        <p14:creationId xmlns:p14="http://schemas.microsoft.com/office/powerpoint/2010/main" val="110810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descr="Petits confettis"/>
          <p:cNvSpPr>
            <a:spLocks noGrp="1"/>
          </p:cNvSpPr>
          <p:nvPr>
            <p:ph type="title"/>
          </p:nvPr>
        </p:nvSpPr>
        <p:spPr/>
        <p:txBody>
          <a:bodyPr/>
          <a:lstStyle/>
          <a:p>
            <a:pPr eaLnBrk="1" fontAlgn="auto" hangingPunct="1">
              <a:spcAft>
                <a:spcPts val="0"/>
              </a:spcAft>
              <a:defRPr/>
            </a:pPr>
            <a:r>
              <a:rPr lang="en-US"/>
              <a:t>CHECK-LIST R.O.I. CPPT</a:t>
            </a:r>
            <a:endParaRPr lang="fr-BE"/>
          </a:p>
        </p:txBody>
      </p:sp>
      <p:sp>
        <p:nvSpPr>
          <p:cNvPr id="61443" name="Espace réservé du contenu 2"/>
          <p:cNvSpPr>
            <a:spLocks noGrp="1"/>
          </p:cNvSpPr>
          <p:nvPr>
            <p:ph idx="1"/>
          </p:nvPr>
        </p:nvSpPr>
        <p:spPr/>
        <p:txBody>
          <a:bodyPr/>
          <a:lstStyle/>
          <a:p>
            <a:pPr eaLnBrk="1" hangingPunct="1"/>
            <a:endParaRPr lang="fr-BE"/>
          </a:p>
          <a:p>
            <a:pPr eaLnBrk="1" hangingPunct="1"/>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3471466827"/>
              </p:ext>
            </p:extLst>
          </p:nvPr>
        </p:nvGraphicFramePr>
        <p:xfrm>
          <a:off x="678629" y="1418652"/>
          <a:ext cx="7786742" cy="4257864"/>
        </p:xfrm>
        <a:graphic>
          <a:graphicData uri="http://schemas.openxmlformats.org/drawingml/2006/table">
            <a:tbl>
              <a:tblPr firstRow="1" firstCol="1" bandRow="1">
                <a:tableStyleId>{5C22544A-7EE6-4342-B048-85BDC9FD1C3A}</a:tableStyleId>
              </a:tblPr>
              <a:tblGrid>
                <a:gridCol w="659452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16152">
                  <a:extLst>
                    <a:ext uri="{9D8B030D-6E8A-4147-A177-3AD203B41FA5}">
                      <a16:colId xmlns:a16="http://schemas.microsoft.com/office/drawing/2014/main" val="20002"/>
                    </a:ext>
                  </a:extLst>
                </a:gridCol>
              </a:tblGrid>
              <a:tr h="468813">
                <a:tc>
                  <a:txBody>
                    <a:bodyPr/>
                    <a:lstStyle/>
                    <a:p>
                      <a:pPr>
                        <a:lnSpc>
                          <a:spcPct val="115000"/>
                        </a:lnSpc>
                        <a:spcAft>
                          <a:spcPts val="0"/>
                        </a:spcAft>
                      </a:pPr>
                      <a:r>
                        <a:rPr lang="fr-BE" sz="2000" dirty="0">
                          <a:effectLst/>
                        </a:rPr>
                        <a:t>Contenu obligatoire du ROI du CPPT </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a:effectLst/>
                        </a:rPr>
                        <a:t>Oui</a:t>
                      </a:r>
                      <a:endParaRPr lang="fr-BE" sz="200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a:effectLst/>
                        </a:rPr>
                        <a:t>Non </a:t>
                      </a:r>
                      <a:endParaRPr lang="fr-BE" sz="2000">
                        <a:effectLst/>
                        <a:latin typeface="Calibri"/>
                        <a:ea typeface="Calibri"/>
                        <a:cs typeface="Times New Roman"/>
                      </a:endParaRPr>
                    </a:p>
                  </a:txBody>
                  <a:tcPr marL="68591" marR="68591" marT="0" marB="0">
                    <a:solidFill>
                      <a:srgbClr val="00B050"/>
                    </a:solidFill>
                  </a:tcPr>
                </a:tc>
                <a:extLst>
                  <a:ext uri="{0D108BD9-81ED-4DB2-BD59-A6C34878D82A}">
                    <a16:rowId xmlns:a16="http://schemas.microsoft.com/office/drawing/2014/main" val="10000"/>
                  </a:ext>
                </a:extLst>
              </a:tr>
              <a:tr h="1076190">
                <a:tc>
                  <a:txBody>
                    <a:bodyPr/>
                    <a:lstStyle/>
                    <a:p>
                      <a:pPr marL="342900" lvl="0" indent="-342900">
                        <a:lnSpc>
                          <a:spcPct val="115000"/>
                        </a:lnSpc>
                        <a:spcAft>
                          <a:spcPts val="1000"/>
                        </a:spcAft>
                        <a:buFont typeface="+mj-lt"/>
                        <a:buAutoNum type="arabicPeriod" startAt="9"/>
                        <a:tabLst>
                          <a:tab pos="457200" algn="l"/>
                        </a:tabLst>
                      </a:pPr>
                      <a:r>
                        <a:rPr lang="fr-BE" sz="2000" dirty="0">
                          <a:effectLst/>
                        </a:rPr>
                        <a:t>le mode et le délai de conservation des archives du comité ainsi que les modalités de consultation de celles-ci par les membres du comité;</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dirty="0">
                          <a:effectLst/>
                        </a:rPr>
                        <a:t> </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dirty="0">
                          <a:effectLst/>
                        </a:rPr>
                        <a:t> </a:t>
                      </a:r>
                      <a:endParaRPr lang="fr-BE" sz="2000" dirty="0">
                        <a:effectLst/>
                        <a:latin typeface="Calibri"/>
                        <a:ea typeface="Calibri"/>
                        <a:cs typeface="Times New Roman"/>
                      </a:endParaRPr>
                    </a:p>
                  </a:txBody>
                  <a:tcPr marL="68591" marR="68591" marT="0" marB="0">
                    <a:solidFill>
                      <a:srgbClr val="00B050"/>
                    </a:solidFill>
                  </a:tcPr>
                </a:tc>
                <a:extLst>
                  <a:ext uri="{0D108BD9-81ED-4DB2-BD59-A6C34878D82A}">
                    <a16:rowId xmlns:a16="http://schemas.microsoft.com/office/drawing/2014/main" val="10001"/>
                  </a:ext>
                </a:extLst>
              </a:tr>
              <a:tr h="802515">
                <a:tc>
                  <a:txBody>
                    <a:bodyPr/>
                    <a:lstStyle/>
                    <a:p>
                      <a:pPr marL="342900" lvl="0" indent="-342900">
                        <a:lnSpc>
                          <a:spcPct val="115000"/>
                        </a:lnSpc>
                        <a:spcAft>
                          <a:spcPts val="1000"/>
                        </a:spcAft>
                        <a:buFont typeface="+mj-lt"/>
                        <a:buAutoNum type="arabicPeriod" startAt="10"/>
                        <a:tabLst>
                          <a:tab pos="457200" algn="l"/>
                        </a:tabLst>
                      </a:pPr>
                      <a:r>
                        <a:rPr lang="fr-BE" sz="2000" dirty="0">
                          <a:effectLst/>
                        </a:rPr>
                        <a:t>les modalités concernant la désignation des délégations restreintes et la composition de ces délégations;</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dirty="0">
                          <a:effectLst/>
                        </a:rPr>
                        <a:t> </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dirty="0">
                          <a:effectLst/>
                        </a:rPr>
                        <a:t> </a:t>
                      </a:r>
                      <a:endParaRPr lang="fr-BE" sz="2000" dirty="0">
                        <a:effectLst/>
                        <a:latin typeface="Calibri"/>
                        <a:ea typeface="Calibri"/>
                        <a:cs typeface="Times New Roman"/>
                      </a:endParaRPr>
                    </a:p>
                  </a:txBody>
                  <a:tcPr marL="68591" marR="68591" marT="0" marB="0">
                    <a:solidFill>
                      <a:srgbClr val="00B050"/>
                    </a:solidFill>
                  </a:tcPr>
                </a:tc>
                <a:extLst>
                  <a:ext uri="{0D108BD9-81ED-4DB2-BD59-A6C34878D82A}">
                    <a16:rowId xmlns:a16="http://schemas.microsoft.com/office/drawing/2014/main" val="10002"/>
                  </a:ext>
                </a:extLst>
              </a:tr>
              <a:tr h="1349865">
                <a:tc>
                  <a:txBody>
                    <a:bodyPr/>
                    <a:lstStyle/>
                    <a:p>
                      <a:pPr marL="342900" lvl="0" indent="-342900">
                        <a:lnSpc>
                          <a:spcPct val="115000"/>
                        </a:lnSpc>
                        <a:spcAft>
                          <a:spcPts val="1000"/>
                        </a:spcAft>
                        <a:buFont typeface="+mj-lt"/>
                        <a:buAutoNum type="arabicPeriod" startAt="11"/>
                        <a:tabLst>
                          <a:tab pos="457200" algn="l"/>
                        </a:tabLst>
                      </a:pPr>
                      <a:r>
                        <a:rPr lang="fr-BE" sz="2000" dirty="0">
                          <a:effectLst/>
                        </a:rPr>
                        <a:t>la nature des moyens, notamment sous la forme d'un carnet de notes ou d'un moyen de rapport équivalent, qui sont mis à la disposition des membres du comité pour signaler les dangers;</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dirty="0">
                          <a:effectLst/>
                        </a:rPr>
                        <a:t> </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dirty="0">
                          <a:effectLst/>
                        </a:rPr>
                        <a:t> </a:t>
                      </a:r>
                      <a:endParaRPr lang="fr-BE" sz="2000" dirty="0">
                        <a:effectLst/>
                        <a:latin typeface="Calibri"/>
                        <a:ea typeface="Calibri"/>
                        <a:cs typeface="Times New Roman"/>
                      </a:endParaRPr>
                    </a:p>
                  </a:txBody>
                  <a:tcPr marL="68591" marR="68591" marT="0" marB="0">
                    <a:solidFill>
                      <a:srgbClr val="00B050"/>
                    </a:solidFill>
                  </a:tcPr>
                </a:tc>
                <a:extLst>
                  <a:ext uri="{0D108BD9-81ED-4DB2-BD59-A6C34878D82A}">
                    <a16:rowId xmlns:a16="http://schemas.microsoft.com/office/drawing/2014/main" val="10003"/>
                  </a:ext>
                </a:extLst>
              </a:tr>
              <a:tr h="528840">
                <a:tc>
                  <a:txBody>
                    <a:bodyPr/>
                    <a:lstStyle/>
                    <a:p>
                      <a:pPr marL="342900" lvl="0" indent="-342900">
                        <a:lnSpc>
                          <a:spcPct val="115000"/>
                        </a:lnSpc>
                        <a:spcAft>
                          <a:spcPts val="1000"/>
                        </a:spcAft>
                        <a:buFont typeface="+mj-lt"/>
                        <a:buAutoNum type="arabicPeriod" startAt="12"/>
                        <a:tabLst>
                          <a:tab pos="457200" algn="l"/>
                        </a:tabLst>
                      </a:pPr>
                      <a:r>
                        <a:rPr lang="fr-BE" sz="2000" dirty="0">
                          <a:effectLst/>
                        </a:rPr>
                        <a:t>les modalités concernant les contacts avec les travailleurs;</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dirty="0">
                          <a:effectLst/>
                        </a:rPr>
                        <a:t> </a:t>
                      </a:r>
                      <a:endParaRPr lang="fr-BE" sz="2000" dirty="0">
                        <a:effectLst/>
                        <a:latin typeface="Calibri"/>
                        <a:ea typeface="Calibri"/>
                        <a:cs typeface="Times New Roman"/>
                      </a:endParaRPr>
                    </a:p>
                  </a:txBody>
                  <a:tcPr marL="68591" marR="68591" marT="0" marB="0">
                    <a:solidFill>
                      <a:srgbClr val="00B050"/>
                    </a:solidFill>
                  </a:tcPr>
                </a:tc>
                <a:tc>
                  <a:txBody>
                    <a:bodyPr/>
                    <a:lstStyle/>
                    <a:p>
                      <a:pPr>
                        <a:lnSpc>
                          <a:spcPct val="115000"/>
                        </a:lnSpc>
                        <a:spcAft>
                          <a:spcPts val="0"/>
                        </a:spcAft>
                      </a:pPr>
                      <a:r>
                        <a:rPr lang="fr-BE" sz="2000" dirty="0">
                          <a:effectLst/>
                        </a:rPr>
                        <a:t> </a:t>
                      </a:r>
                      <a:endParaRPr lang="fr-BE" sz="2000" dirty="0">
                        <a:effectLst/>
                        <a:latin typeface="Calibri"/>
                        <a:ea typeface="Calibri"/>
                        <a:cs typeface="Times New Roman"/>
                      </a:endParaRPr>
                    </a:p>
                  </a:txBody>
                  <a:tcPr marL="68591" marR="68591" marT="0" marB="0">
                    <a:solidFill>
                      <a:srgbClr val="00B050"/>
                    </a:solidFill>
                  </a:tcPr>
                </a:tc>
                <a:extLst>
                  <a:ext uri="{0D108BD9-81ED-4DB2-BD59-A6C34878D82A}">
                    <a16:rowId xmlns:a16="http://schemas.microsoft.com/office/drawing/2014/main" val="10004"/>
                  </a:ext>
                </a:extLst>
              </a:tr>
            </a:tbl>
          </a:graphicData>
        </a:graphic>
      </p:graphicFrame>
      <p:sp>
        <p:nvSpPr>
          <p:cNvPr id="2" name="Espace réservé du numéro de diapositive 1"/>
          <p:cNvSpPr>
            <a:spLocks noGrp="1"/>
          </p:cNvSpPr>
          <p:nvPr>
            <p:ph type="sldNum" sz="quarter" idx="12"/>
          </p:nvPr>
        </p:nvSpPr>
        <p:spPr/>
        <p:txBody>
          <a:bodyPr/>
          <a:lstStyle/>
          <a:p>
            <a:fld id="{D352CCEA-2241-445B-9667-32D446F58EB7}" type="slidenum">
              <a:rPr lang="fr-BE" smtClean="0"/>
              <a:t>50</a:t>
            </a:fld>
            <a:endParaRPr lang="fr-BE"/>
          </a:p>
        </p:txBody>
      </p:sp>
    </p:spTree>
    <p:extLst>
      <p:ext uri="{BB962C8B-B14F-4D97-AF65-F5344CB8AC3E}">
        <p14:creationId xmlns:p14="http://schemas.microsoft.com/office/powerpoint/2010/main" val="2227618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descr="Petits confettis"/>
          <p:cNvSpPr>
            <a:spLocks noGrp="1"/>
          </p:cNvSpPr>
          <p:nvPr>
            <p:ph type="title"/>
          </p:nvPr>
        </p:nvSpPr>
        <p:spPr/>
        <p:txBody>
          <a:bodyPr/>
          <a:lstStyle/>
          <a:p>
            <a:pPr eaLnBrk="1" fontAlgn="auto" hangingPunct="1">
              <a:spcAft>
                <a:spcPts val="0"/>
              </a:spcAft>
              <a:defRPr/>
            </a:pPr>
            <a:r>
              <a:rPr lang="en-US"/>
              <a:t>CHECK-LIST R.O.I. CPPT</a:t>
            </a:r>
            <a:endParaRPr lang="fr-BE"/>
          </a:p>
        </p:txBody>
      </p:sp>
      <p:sp>
        <p:nvSpPr>
          <p:cNvPr id="62467" name="Espace réservé du contenu 2"/>
          <p:cNvSpPr>
            <a:spLocks noGrp="1"/>
          </p:cNvSpPr>
          <p:nvPr>
            <p:ph idx="1"/>
          </p:nvPr>
        </p:nvSpPr>
        <p:spPr/>
        <p:txBody>
          <a:bodyPr/>
          <a:lstStyle/>
          <a:p>
            <a:pPr eaLnBrk="1" hangingPunct="1"/>
            <a:endParaRPr lang="fr-BE"/>
          </a:p>
          <a:p>
            <a:pPr eaLnBrk="1" hangingPunct="1"/>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3196048788"/>
              </p:ext>
            </p:extLst>
          </p:nvPr>
        </p:nvGraphicFramePr>
        <p:xfrm>
          <a:off x="971600" y="1268760"/>
          <a:ext cx="7000924" cy="4556124"/>
        </p:xfrm>
        <a:graphic>
          <a:graphicData uri="http://schemas.openxmlformats.org/drawingml/2006/table">
            <a:tbl>
              <a:tblPr firstRow="1" firstCol="1" bandRow="1">
                <a:tableStyleId>{5C22544A-7EE6-4342-B048-85BDC9FD1C3A}</a:tableStyleId>
              </a:tblPr>
              <a:tblGrid>
                <a:gridCol w="6001769">
                  <a:extLst>
                    <a:ext uri="{9D8B030D-6E8A-4147-A177-3AD203B41FA5}">
                      <a16:colId xmlns:a16="http://schemas.microsoft.com/office/drawing/2014/main" val="20000"/>
                    </a:ext>
                  </a:extLst>
                </a:gridCol>
                <a:gridCol w="537540">
                  <a:extLst>
                    <a:ext uri="{9D8B030D-6E8A-4147-A177-3AD203B41FA5}">
                      <a16:colId xmlns:a16="http://schemas.microsoft.com/office/drawing/2014/main" val="20001"/>
                    </a:ext>
                  </a:extLst>
                </a:gridCol>
                <a:gridCol w="461615">
                  <a:extLst>
                    <a:ext uri="{9D8B030D-6E8A-4147-A177-3AD203B41FA5}">
                      <a16:colId xmlns:a16="http://schemas.microsoft.com/office/drawing/2014/main" val="20002"/>
                    </a:ext>
                  </a:extLst>
                </a:gridCol>
              </a:tblGrid>
              <a:tr h="700942">
                <a:tc>
                  <a:txBody>
                    <a:bodyPr/>
                    <a:lstStyle/>
                    <a:p>
                      <a:pPr>
                        <a:lnSpc>
                          <a:spcPct val="115000"/>
                        </a:lnSpc>
                        <a:spcAft>
                          <a:spcPts val="0"/>
                        </a:spcAft>
                      </a:pPr>
                      <a:r>
                        <a:rPr lang="fr-BE" sz="2000" dirty="0">
                          <a:effectLst/>
                        </a:rPr>
                        <a:t>Contenu obligatoire du ROI du CPPT </a:t>
                      </a:r>
                      <a:endParaRPr lang="fr-BE" sz="2000" dirty="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a:effectLst/>
                        </a:rPr>
                        <a:t>Oui</a:t>
                      </a:r>
                      <a:endParaRPr lang="fr-BE" sz="110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a:effectLst/>
                        </a:rPr>
                        <a:t>Non </a:t>
                      </a:r>
                      <a:endParaRPr lang="fr-BE" sz="1100">
                        <a:effectLst/>
                        <a:latin typeface="Calibri"/>
                        <a:ea typeface="Calibri"/>
                        <a:cs typeface="Times New Roman"/>
                      </a:endParaRPr>
                    </a:p>
                  </a:txBody>
                  <a:tcPr marL="68573" marR="68573" marT="0" marB="0">
                    <a:solidFill>
                      <a:srgbClr val="00B050"/>
                    </a:solidFill>
                  </a:tcPr>
                </a:tc>
                <a:extLst>
                  <a:ext uri="{0D108BD9-81ED-4DB2-BD59-A6C34878D82A}">
                    <a16:rowId xmlns:a16="http://schemas.microsoft.com/office/drawing/2014/main" val="10000"/>
                  </a:ext>
                </a:extLst>
              </a:tr>
              <a:tr h="1051413">
                <a:tc>
                  <a:txBody>
                    <a:bodyPr/>
                    <a:lstStyle/>
                    <a:p>
                      <a:pPr marL="457200" lvl="0" indent="-457200">
                        <a:lnSpc>
                          <a:spcPct val="115000"/>
                        </a:lnSpc>
                        <a:spcAft>
                          <a:spcPts val="1000"/>
                        </a:spcAft>
                        <a:buFont typeface="+mj-lt"/>
                        <a:buAutoNum type="arabicPeriod" startAt="13"/>
                        <a:tabLst>
                          <a:tab pos="457200" algn="l"/>
                        </a:tabLst>
                      </a:pPr>
                      <a:r>
                        <a:rPr lang="fr-BE" sz="2000" dirty="0">
                          <a:effectLst/>
                        </a:rPr>
                        <a:t>les modalités relatives aux réunions préparatoires et aux réunions supplémentaires;</a:t>
                      </a:r>
                      <a:endParaRPr lang="fr-BE" sz="2000" dirty="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73" marR="68573" marT="0" marB="0">
                    <a:solidFill>
                      <a:srgbClr val="00B050"/>
                    </a:solidFill>
                  </a:tcPr>
                </a:tc>
                <a:extLst>
                  <a:ext uri="{0D108BD9-81ED-4DB2-BD59-A6C34878D82A}">
                    <a16:rowId xmlns:a16="http://schemas.microsoft.com/office/drawing/2014/main" val="10001"/>
                  </a:ext>
                </a:extLst>
              </a:tr>
              <a:tr h="700942">
                <a:tc>
                  <a:txBody>
                    <a:bodyPr/>
                    <a:lstStyle/>
                    <a:p>
                      <a:pPr marL="457200" lvl="0" indent="-457200">
                        <a:lnSpc>
                          <a:spcPct val="115000"/>
                        </a:lnSpc>
                        <a:spcAft>
                          <a:spcPts val="1000"/>
                        </a:spcAft>
                        <a:buFont typeface="+mj-lt"/>
                        <a:buAutoNum type="arabicPeriod" startAt="14"/>
                        <a:tabLst>
                          <a:tab pos="457200" algn="l"/>
                        </a:tabLst>
                      </a:pPr>
                      <a:r>
                        <a:rPr lang="fr-BE" sz="2000" dirty="0">
                          <a:effectLst/>
                        </a:rPr>
                        <a:t>le mode de convocation des experts; </a:t>
                      </a:r>
                      <a:endParaRPr lang="fr-BE" sz="2000" dirty="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73" marR="68573" marT="0" marB="0">
                    <a:solidFill>
                      <a:srgbClr val="00B050"/>
                    </a:solidFill>
                  </a:tcPr>
                </a:tc>
                <a:extLst>
                  <a:ext uri="{0D108BD9-81ED-4DB2-BD59-A6C34878D82A}">
                    <a16:rowId xmlns:a16="http://schemas.microsoft.com/office/drawing/2014/main" val="10002"/>
                  </a:ext>
                </a:extLst>
              </a:tr>
              <a:tr h="1401885">
                <a:tc>
                  <a:txBody>
                    <a:bodyPr/>
                    <a:lstStyle/>
                    <a:p>
                      <a:pPr marL="457200" lvl="0" indent="-457200">
                        <a:lnSpc>
                          <a:spcPct val="115000"/>
                        </a:lnSpc>
                        <a:spcAft>
                          <a:spcPts val="1000"/>
                        </a:spcAft>
                        <a:buFont typeface="+mj-lt"/>
                        <a:buAutoNum type="arabicPeriod" startAt="15"/>
                        <a:tabLst>
                          <a:tab pos="457200" algn="l"/>
                        </a:tabLst>
                      </a:pPr>
                      <a:r>
                        <a:rPr lang="fr-BE" sz="2000" dirty="0">
                          <a:effectLst/>
                        </a:rPr>
                        <a:t>le mode d'information du personnel sur les points à l'ordre du jour et sur les décisions du comité;</a:t>
                      </a:r>
                      <a:endParaRPr lang="fr-BE" sz="2000" dirty="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a:effectLst/>
                        </a:rPr>
                        <a:t> </a:t>
                      </a:r>
                      <a:endParaRPr lang="fr-BE" sz="110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73" marR="68573" marT="0" marB="0">
                    <a:solidFill>
                      <a:srgbClr val="00B050"/>
                    </a:solidFill>
                  </a:tcPr>
                </a:tc>
                <a:extLst>
                  <a:ext uri="{0D108BD9-81ED-4DB2-BD59-A6C34878D82A}">
                    <a16:rowId xmlns:a16="http://schemas.microsoft.com/office/drawing/2014/main" val="10003"/>
                  </a:ext>
                </a:extLst>
              </a:tr>
              <a:tr h="700942">
                <a:tc>
                  <a:txBody>
                    <a:bodyPr/>
                    <a:lstStyle/>
                    <a:p>
                      <a:pPr marL="457200" lvl="0" indent="-457200">
                        <a:lnSpc>
                          <a:spcPct val="115000"/>
                        </a:lnSpc>
                        <a:spcAft>
                          <a:spcPts val="1000"/>
                        </a:spcAft>
                        <a:buFont typeface="+mj-lt"/>
                        <a:buAutoNum type="arabicPeriod" startAt="16"/>
                        <a:tabLst>
                          <a:tab pos="457200" algn="l"/>
                        </a:tabLst>
                      </a:pPr>
                      <a:r>
                        <a:rPr lang="fr-BE" sz="2000" dirty="0">
                          <a:effectLst/>
                        </a:rPr>
                        <a:t>la procédure de modification du règlement.</a:t>
                      </a:r>
                      <a:endParaRPr lang="fr-BE" sz="2000" dirty="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a:effectLst/>
                        </a:rPr>
                        <a:t> </a:t>
                      </a:r>
                      <a:endParaRPr lang="fr-BE" sz="1100">
                        <a:effectLst/>
                        <a:latin typeface="Calibri"/>
                        <a:ea typeface="Calibri"/>
                        <a:cs typeface="Times New Roman"/>
                      </a:endParaRPr>
                    </a:p>
                  </a:txBody>
                  <a:tcPr marL="68573" marR="68573" marT="0" marB="0">
                    <a:solidFill>
                      <a:srgbClr val="00B050"/>
                    </a:solidFill>
                  </a:tcPr>
                </a:tc>
                <a:tc>
                  <a:txBody>
                    <a:bodyPr/>
                    <a:lstStyle/>
                    <a:p>
                      <a:pPr>
                        <a:lnSpc>
                          <a:spcPct val="115000"/>
                        </a:lnSpc>
                        <a:spcAft>
                          <a:spcPts val="0"/>
                        </a:spcAft>
                      </a:pPr>
                      <a:r>
                        <a:rPr lang="fr-BE" sz="1100" dirty="0">
                          <a:effectLst/>
                        </a:rPr>
                        <a:t> </a:t>
                      </a:r>
                      <a:endParaRPr lang="fr-BE" sz="1100" dirty="0">
                        <a:effectLst/>
                        <a:latin typeface="Calibri"/>
                        <a:ea typeface="Calibri"/>
                        <a:cs typeface="Times New Roman"/>
                      </a:endParaRPr>
                    </a:p>
                  </a:txBody>
                  <a:tcPr marL="68573" marR="68573" marT="0" marB="0">
                    <a:solidFill>
                      <a:srgbClr val="00B050"/>
                    </a:solidFill>
                  </a:tcPr>
                </a:tc>
                <a:extLst>
                  <a:ext uri="{0D108BD9-81ED-4DB2-BD59-A6C34878D82A}">
                    <a16:rowId xmlns:a16="http://schemas.microsoft.com/office/drawing/2014/main" val="10004"/>
                  </a:ext>
                </a:extLst>
              </a:tr>
            </a:tbl>
          </a:graphicData>
        </a:graphic>
      </p:graphicFrame>
      <p:sp>
        <p:nvSpPr>
          <p:cNvPr id="2" name="Espace réservé du numéro de diapositive 1"/>
          <p:cNvSpPr>
            <a:spLocks noGrp="1"/>
          </p:cNvSpPr>
          <p:nvPr>
            <p:ph type="sldNum" sz="quarter" idx="12"/>
          </p:nvPr>
        </p:nvSpPr>
        <p:spPr/>
        <p:txBody>
          <a:bodyPr/>
          <a:lstStyle/>
          <a:p>
            <a:fld id="{D352CCEA-2241-445B-9667-32D446F58EB7}" type="slidenum">
              <a:rPr lang="fr-BE" smtClean="0"/>
              <a:t>51</a:t>
            </a:fld>
            <a:endParaRPr lang="fr-BE"/>
          </a:p>
        </p:txBody>
      </p:sp>
    </p:spTree>
    <p:extLst>
      <p:ext uri="{BB962C8B-B14F-4D97-AF65-F5344CB8AC3E}">
        <p14:creationId xmlns:p14="http://schemas.microsoft.com/office/powerpoint/2010/main" val="2885710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descr="Petits confettis"/>
          <p:cNvSpPr>
            <a:spLocks noGrp="1" noChangeArrowheads="1"/>
          </p:cNvSpPr>
          <p:nvPr>
            <p:ph type="title"/>
          </p:nvPr>
        </p:nvSpPr>
        <p:spPr/>
        <p:txBody>
          <a:bodyPr>
            <a:normAutofit fontScale="90000"/>
          </a:bodyPr>
          <a:lstStyle/>
          <a:p>
            <a:pPr eaLnBrk="1" fontAlgn="auto" hangingPunct="1">
              <a:spcAft>
                <a:spcPts val="0"/>
              </a:spcAft>
              <a:defRPr/>
            </a:pPr>
            <a:r>
              <a:rPr lang="fr-BE"/>
              <a:t>Le R.O.I. : contenu supplémentaire recommandé</a:t>
            </a:r>
            <a:endParaRPr lang="en-GB"/>
          </a:p>
        </p:txBody>
      </p:sp>
      <p:sp>
        <p:nvSpPr>
          <p:cNvPr id="63491" name="Rectangle 3"/>
          <p:cNvSpPr>
            <a:spLocks noGrp="1" noChangeArrowheads="1"/>
          </p:cNvSpPr>
          <p:nvPr>
            <p:ph idx="1"/>
          </p:nvPr>
        </p:nvSpPr>
        <p:spPr/>
        <p:txBody>
          <a:bodyPr/>
          <a:lstStyle/>
          <a:p>
            <a:pPr eaLnBrk="1" hangingPunct="1"/>
            <a:r>
              <a:rPr lang="fr-FR" dirty="0">
                <a:cs typeface="Times New Roman" pitchFamily="18" charset="0"/>
              </a:rPr>
              <a:t>Mise en œuvre et suivi des avis</a:t>
            </a:r>
          </a:p>
          <a:p>
            <a:pPr eaLnBrk="1" hangingPunct="1"/>
            <a:r>
              <a:rPr lang="fr-FR" dirty="0">
                <a:cs typeface="Times New Roman" pitchFamily="18" charset="0"/>
              </a:rPr>
              <a:t>Tâches du secrétariat</a:t>
            </a:r>
          </a:p>
          <a:p>
            <a:pPr eaLnBrk="1" hangingPunct="1"/>
            <a:r>
              <a:rPr lang="fr-FR" dirty="0">
                <a:cs typeface="Times New Roman" pitchFamily="18" charset="0"/>
              </a:rPr>
              <a:t>Langue(s) de travail</a:t>
            </a:r>
          </a:p>
          <a:p>
            <a:pPr eaLnBrk="1" hangingPunct="1"/>
            <a:r>
              <a:rPr lang="fr-FR" dirty="0">
                <a:cs typeface="Times New Roman" pitchFamily="18" charset="0"/>
              </a:rPr>
              <a:t>Communication des résultats des mesurages et analyses aux membres du CPPT. </a:t>
            </a:r>
          </a:p>
          <a:p>
            <a:pPr eaLnBrk="1" hangingPunct="1">
              <a:buFont typeface="Wingdings" pitchFamily="2" charset="2"/>
              <a:buNone/>
            </a:pPr>
            <a:endParaRPr lang="en-GB" dirty="0"/>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52</a:t>
            </a:fld>
            <a:endParaRPr lang="fr-BE"/>
          </a:p>
        </p:txBody>
      </p:sp>
    </p:spTree>
    <p:extLst>
      <p:ext uri="{BB962C8B-B14F-4D97-AF65-F5344CB8AC3E}">
        <p14:creationId xmlns:p14="http://schemas.microsoft.com/office/powerpoint/2010/main" val="4081693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9816" y="4005064"/>
            <a:ext cx="7772400" cy="1872207"/>
          </a:xfrm>
        </p:spPr>
        <p:txBody>
          <a:bodyPr>
            <a:normAutofit fontScale="90000"/>
          </a:bodyPr>
          <a:lstStyle/>
          <a:p>
            <a:br>
              <a:rPr lang="fr-BE" b="1" u="sng" dirty="0"/>
            </a:br>
            <a:r>
              <a:rPr lang="fr-BE" sz="4900" b="1" u="sng" dirty="0"/>
              <a:t> </a:t>
            </a:r>
            <a:br>
              <a:rPr lang="fr-BE" b="1" u="sng" dirty="0"/>
            </a:br>
            <a:r>
              <a:rPr lang="fr-BE" b="1" u="sng" dirty="0"/>
              <a:t>Petit quiz pour préparer votre 1</a:t>
            </a:r>
            <a:r>
              <a:rPr lang="fr-BE" b="1" u="sng" baseline="30000" dirty="0"/>
              <a:t>ère</a:t>
            </a:r>
            <a:r>
              <a:rPr lang="fr-BE" b="1" u="sng" dirty="0"/>
              <a:t> réunion du CPPT </a:t>
            </a:r>
            <a:br>
              <a:rPr lang="fr-BE" dirty="0"/>
            </a:br>
            <a:r>
              <a:rPr lang="fr-BE" dirty="0"/>
              <a:t> </a:t>
            </a:r>
            <a:br>
              <a:rPr lang="fr-BE" dirty="0"/>
            </a:br>
            <a:endParaRPr lang="fr-BE" dirty="0"/>
          </a:p>
        </p:txBody>
      </p:sp>
      <p:pic>
        <p:nvPicPr>
          <p:cNvPr id="3" name="Picture 2" descr="Engaging Students: Pass out three plastic chips to each student at the beginning of lesson; collect a chip each time a student answers a question. Soon, it will leave your active participants unable to answer anymore and the quieter students will be the only ones able to spea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24855"/>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D352CCEA-2241-445B-9667-32D446F58EB7}" type="slidenum">
              <a:rPr lang="fr-BE" smtClean="0"/>
              <a:t>53</a:t>
            </a:fld>
            <a:endParaRPr lang="fr-BE"/>
          </a:p>
        </p:txBody>
      </p:sp>
    </p:spTree>
    <p:extLst>
      <p:ext uri="{BB962C8B-B14F-4D97-AF65-F5344CB8AC3E}">
        <p14:creationId xmlns:p14="http://schemas.microsoft.com/office/powerpoint/2010/main" val="363287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81772"/>
          </a:xfrm>
        </p:spPr>
        <p:txBody>
          <a:bodyPr>
            <a:normAutofit fontScale="90000"/>
          </a:bodyPr>
          <a:lstStyle/>
          <a:p>
            <a:r>
              <a:rPr lang="fr-BE" dirty="0"/>
              <a:t>Quiz CPPT</a:t>
            </a:r>
          </a:p>
        </p:txBody>
      </p:sp>
      <p:sp>
        <p:nvSpPr>
          <p:cNvPr id="3" name="Espace réservé du contenu 2"/>
          <p:cNvSpPr>
            <a:spLocks noGrp="1"/>
          </p:cNvSpPr>
          <p:nvPr>
            <p:ph idx="1"/>
          </p:nvPr>
        </p:nvSpPr>
        <p:spPr>
          <a:xfrm>
            <a:off x="457200" y="1357298"/>
            <a:ext cx="8229600" cy="4967302"/>
          </a:xfrm>
        </p:spPr>
        <p:txBody>
          <a:bodyPr>
            <a:normAutofit fontScale="40000" lnSpcReduction="20000"/>
          </a:bodyPr>
          <a:lstStyle/>
          <a:p>
            <a:pPr>
              <a:tabLst>
                <a:tab pos="457200" algn="l"/>
              </a:tabLst>
            </a:pPr>
            <a:r>
              <a:rPr lang="fr-FR" sz="6700" dirty="0">
                <a:effectLst/>
                <a:latin typeface="+mj-lt"/>
                <a:ea typeface="Calibri"/>
                <a:cs typeface="Times New Roman"/>
              </a:rPr>
              <a:t>Le CPPT est un organe paritaire. Cela veut dire :</a:t>
            </a:r>
            <a:endParaRPr lang="fr-BE" sz="6700" dirty="0">
              <a:effectLst/>
              <a:latin typeface="+mj-lt"/>
              <a:ea typeface="Calibri"/>
              <a:cs typeface="Times New Roman"/>
            </a:endParaRPr>
          </a:p>
          <a:p>
            <a:pPr marL="1600200" lvl="1" indent="-1143000">
              <a:buFont typeface="+mj-lt"/>
              <a:buAutoNum type="arabicPeriod"/>
              <a:tabLst>
                <a:tab pos="914400" algn="l"/>
              </a:tabLst>
            </a:pPr>
            <a:r>
              <a:rPr lang="fr-FR" sz="6700" dirty="0">
                <a:solidFill>
                  <a:srgbClr val="FF0000"/>
                </a:solidFill>
                <a:effectLst/>
                <a:latin typeface="+mj-lt"/>
                <a:ea typeface="Times New Roman"/>
                <a:cs typeface="Times New Roman"/>
              </a:rPr>
              <a:t>Qu’il est composé de représentant-e-s du personnel et de représentant-e-s de l’employeur</a:t>
            </a:r>
            <a:r>
              <a:rPr lang="fr-FR" sz="6700" dirty="0">
                <a:effectLst/>
                <a:latin typeface="+mj-lt"/>
                <a:ea typeface="Times New Roman"/>
                <a:cs typeface="Times New Roman"/>
              </a:rPr>
              <a:t>. </a:t>
            </a:r>
            <a:endParaRPr lang="fr-BE" sz="6700" dirty="0">
              <a:effectLst/>
              <a:latin typeface="+mj-lt"/>
              <a:ea typeface="Times New Roman"/>
              <a:cs typeface="Times New Roman"/>
            </a:endParaRPr>
          </a:p>
          <a:p>
            <a:pPr marL="1600200" lvl="1" indent="-1143000">
              <a:buFont typeface="+mj-lt"/>
              <a:buAutoNum type="arabicPeriod"/>
              <a:tabLst>
                <a:tab pos="914400" algn="l"/>
              </a:tabLst>
            </a:pPr>
            <a:r>
              <a:rPr lang="fr-FR" sz="6700" dirty="0">
                <a:solidFill>
                  <a:srgbClr val="00B050"/>
                </a:solidFill>
                <a:effectLst/>
                <a:latin typeface="+mj-lt"/>
                <a:ea typeface="Times New Roman"/>
                <a:cs typeface="Times New Roman"/>
              </a:rPr>
              <a:t>Qu’il est composé de tant de représentant-e-s du personnel et de représentant-e-s de l’employeur et  le nombre de ces derniers ne peut pas être supérieur au nombre de délégué-e-s effectif du personnel. </a:t>
            </a:r>
            <a:endParaRPr lang="fr-BE" sz="6700" dirty="0">
              <a:solidFill>
                <a:srgbClr val="00B050"/>
              </a:solidFill>
              <a:effectLst/>
              <a:latin typeface="+mj-lt"/>
              <a:ea typeface="Times New Roman"/>
              <a:cs typeface="Times New Roman"/>
            </a:endParaRPr>
          </a:p>
          <a:p>
            <a:pPr marL="1600200" lvl="1" indent="-1143000">
              <a:buFont typeface="+mj-lt"/>
              <a:buAutoNum type="arabicPeriod"/>
              <a:tabLst>
                <a:tab pos="914400" algn="l"/>
              </a:tabLst>
            </a:pPr>
            <a:r>
              <a:rPr lang="fr-FR" sz="6700" dirty="0">
                <a:solidFill>
                  <a:srgbClr val="002060"/>
                </a:solidFill>
                <a:effectLst/>
                <a:latin typeface="+mj-lt"/>
                <a:ea typeface="Times New Roman"/>
                <a:cs typeface="Times New Roman"/>
              </a:rPr>
              <a:t>Que la parité du genre doit être respectée</a:t>
            </a:r>
            <a:endParaRPr lang="fr-BE" sz="6700" dirty="0">
              <a:solidFill>
                <a:srgbClr val="002060"/>
              </a:solidFill>
              <a:effectLst/>
              <a:latin typeface="+mj-lt"/>
              <a:ea typeface="Times New Roman"/>
              <a:cs typeface="Times New Roman"/>
            </a:endParaRPr>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54</a:t>
            </a:fld>
            <a:endParaRPr lang="fr-BE"/>
          </a:p>
        </p:txBody>
      </p:sp>
    </p:spTree>
    <p:extLst>
      <p:ext uri="{BB962C8B-B14F-4D97-AF65-F5344CB8AC3E}">
        <p14:creationId xmlns:p14="http://schemas.microsoft.com/office/powerpoint/2010/main" val="38179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p:txBody>
          <a:bodyPr>
            <a:normAutofit fontScale="92500" lnSpcReduction="10000"/>
          </a:bodyPr>
          <a:lstStyle/>
          <a:p>
            <a:pPr>
              <a:tabLst>
                <a:tab pos="457200" algn="l"/>
              </a:tabLst>
            </a:pPr>
            <a:r>
              <a:rPr lang="fr-FR" sz="3900" dirty="0">
                <a:effectLst/>
                <a:latin typeface="+mj-lt"/>
                <a:ea typeface="Calibri"/>
                <a:cs typeface="Times New Roman"/>
              </a:rPr>
              <a:t>Le CPPT est présidé :</a:t>
            </a:r>
            <a:endParaRPr lang="fr-BE" sz="3900" dirty="0">
              <a:effectLst/>
              <a:latin typeface="+mj-lt"/>
              <a:ea typeface="Calibri"/>
              <a:cs typeface="Times New Roman"/>
            </a:endParaRPr>
          </a:p>
          <a:p>
            <a:pPr marL="1200150" lvl="1" indent="-742950">
              <a:buFont typeface="+mj-lt"/>
              <a:buAutoNum type="arabicPeriod"/>
              <a:tabLst>
                <a:tab pos="914400" algn="l"/>
              </a:tabLst>
            </a:pPr>
            <a:r>
              <a:rPr lang="fr-FR" sz="3900" dirty="0">
                <a:effectLst/>
                <a:latin typeface="+mj-lt"/>
                <a:ea typeface="Times New Roman"/>
                <a:cs typeface="Times New Roman"/>
              </a:rPr>
              <a:t> </a:t>
            </a:r>
            <a:r>
              <a:rPr lang="fr-FR" sz="3900" dirty="0">
                <a:solidFill>
                  <a:srgbClr val="FF0000"/>
                </a:solidFill>
                <a:effectLst/>
                <a:latin typeface="+mj-lt"/>
                <a:ea typeface="Times New Roman"/>
                <a:cs typeface="Times New Roman"/>
              </a:rPr>
              <a:t>Par le chef d’entreprise ou son délégué. Celui-ci doit faire partie du personnel de direction et être habilité à prendre des décisions</a:t>
            </a:r>
            <a:r>
              <a:rPr lang="fr-FR" sz="3900" dirty="0">
                <a:effectLst/>
                <a:latin typeface="+mj-lt"/>
                <a:ea typeface="Times New Roman"/>
                <a:cs typeface="Times New Roman"/>
              </a:rPr>
              <a:t>.</a:t>
            </a:r>
            <a:endParaRPr lang="fr-BE" sz="3900" dirty="0">
              <a:effectLst/>
              <a:latin typeface="+mj-lt"/>
              <a:ea typeface="Times New Roman"/>
              <a:cs typeface="Times New Roman"/>
            </a:endParaRPr>
          </a:p>
          <a:p>
            <a:pPr marL="1200150" lvl="1" indent="-742950">
              <a:buFont typeface="+mj-lt"/>
              <a:buAutoNum type="arabicPeriod"/>
              <a:tabLst>
                <a:tab pos="914400" algn="l"/>
              </a:tabLst>
            </a:pPr>
            <a:r>
              <a:rPr lang="fr-FR" sz="3900" dirty="0">
                <a:solidFill>
                  <a:srgbClr val="002060"/>
                </a:solidFill>
                <a:effectLst/>
                <a:latin typeface="+mj-lt"/>
                <a:ea typeface="Times New Roman"/>
                <a:cs typeface="Times New Roman"/>
              </a:rPr>
              <a:t>Par le conseiller en prévention du service interne</a:t>
            </a:r>
            <a:r>
              <a:rPr lang="fr-FR" sz="3900" dirty="0">
                <a:effectLst/>
                <a:latin typeface="+mj-lt"/>
                <a:ea typeface="Times New Roman"/>
                <a:cs typeface="Times New Roman"/>
              </a:rPr>
              <a:t> </a:t>
            </a:r>
            <a:endParaRPr lang="fr-BE" sz="3900" dirty="0">
              <a:effectLst/>
              <a:latin typeface="+mj-lt"/>
              <a:ea typeface="Times New Roman"/>
              <a:cs typeface="Times New Roman"/>
            </a:endParaRPr>
          </a:p>
          <a:p>
            <a:pPr marL="1200150" lvl="1" indent="-742950">
              <a:buFont typeface="+mj-lt"/>
              <a:buAutoNum type="arabicPeriod"/>
              <a:tabLst>
                <a:tab pos="914400" algn="l"/>
              </a:tabLst>
            </a:pPr>
            <a:r>
              <a:rPr lang="fr-FR" sz="3900" dirty="0">
                <a:solidFill>
                  <a:srgbClr val="00B050"/>
                </a:solidFill>
                <a:effectLst/>
                <a:latin typeface="+mj-lt"/>
                <a:ea typeface="Times New Roman"/>
                <a:cs typeface="Times New Roman"/>
              </a:rPr>
              <a:t>Par le secrétariat de direction</a:t>
            </a:r>
            <a:endParaRPr lang="fr-BE" sz="3900" dirty="0">
              <a:solidFill>
                <a:srgbClr val="00B050"/>
              </a:solidFill>
              <a:effectLst/>
              <a:latin typeface="+mj-lt"/>
              <a:ea typeface="Times New Roman"/>
              <a:cs typeface="Times New Roman"/>
            </a:endParaRPr>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55</a:t>
            </a:fld>
            <a:endParaRPr lang="fr-BE"/>
          </a:p>
        </p:txBody>
      </p:sp>
    </p:spTree>
    <p:extLst>
      <p:ext uri="{BB962C8B-B14F-4D97-AF65-F5344CB8AC3E}">
        <p14:creationId xmlns:p14="http://schemas.microsoft.com/office/powerpoint/2010/main" val="237924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p:txBody>
          <a:bodyPr/>
          <a:lstStyle/>
          <a:p>
            <a:pPr lvl="0"/>
            <a:r>
              <a:rPr lang="fr-FR" sz="3600" dirty="0">
                <a:latin typeface="Calibri" pitchFamily="34" charset="0"/>
              </a:rPr>
              <a:t>Le secrétariat du comité PPT est assuré</a:t>
            </a:r>
            <a:endParaRPr lang="fr-BE" sz="3600" dirty="0">
              <a:latin typeface="Calibri" pitchFamily="34" charset="0"/>
            </a:endParaRPr>
          </a:p>
          <a:p>
            <a:pPr marL="1200150" lvl="1" indent="-742950">
              <a:buFont typeface="+mj-lt"/>
              <a:buAutoNum type="arabicPeriod"/>
            </a:pPr>
            <a:r>
              <a:rPr lang="fr-FR" sz="3600" dirty="0">
                <a:solidFill>
                  <a:srgbClr val="FF0000"/>
                </a:solidFill>
                <a:latin typeface="Calibri" pitchFamily="34" charset="0"/>
              </a:rPr>
              <a:t>Par le service interne de prévention et de protection au travail</a:t>
            </a:r>
            <a:r>
              <a:rPr lang="fr-FR" sz="3600" dirty="0">
                <a:latin typeface="Calibri" pitchFamily="34" charset="0"/>
              </a:rPr>
              <a:t>. </a:t>
            </a:r>
            <a:endParaRPr lang="fr-BE" sz="3600" dirty="0">
              <a:latin typeface="Calibri" pitchFamily="34" charset="0"/>
            </a:endParaRPr>
          </a:p>
          <a:p>
            <a:pPr marL="1200150" lvl="1" indent="-742950">
              <a:buFont typeface="+mj-lt"/>
              <a:buAutoNum type="arabicPeriod"/>
            </a:pPr>
            <a:r>
              <a:rPr lang="fr-FR" sz="3600" dirty="0">
                <a:solidFill>
                  <a:srgbClr val="00B050"/>
                </a:solidFill>
                <a:latin typeface="Calibri" pitchFamily="34" charset="0"/>
              </a:rPr>
              <a:t>Par le secrétaire désigné par la liste ayant obtenu le plus de voix</a:t>
            </a:r>
            <a:endParaRPr lang="fr-BE" sz="3600" dirty="0">
              <a:solidFill>
                <a:srgbClr val="00B050"/>
              </a:solidFill>
              <a:latin typeface="Calibri" pitchFamily="34" charset="0"/>
            </a:endParaRPr>
          </a:p>
          <a:p>
            <a:pPr marL="1200150" lvl="1" indent="-742950">
              <a:buFont typeface="+mj-lt"/>
              <a:buAutoNum type="arabicPeriod"/>
            </a:pPr>
            <a:r>
              <a:rPr lang="fr-FR" sz="3600" dirty="0">
                <a:solidFill>
                  <a:srgbClr val="002060"/>
                </a:solidFill>
                <a:latin typeface="Calibri" pitchFamily="34" charset="0"/>
              </a:rPr>
              <a:t>Par la secrétaire de l’employeur </a:t>
            </a:r>
            <a:endParaRPr lang="fr-BE" sz="3600" dirty="0">
              <a:solidFill>
                <a:srgbClr val="002060"/>
              </a:solidFill>
              <a:latin typeface="Calibri" pitchFamily="34" charset="0"/>
            </a:endParaRPr>
          </a:p>
          <a:p>
            <a:pPr marL="0" indent="0">
              <a:buNone/>
            </a:pPr>
            <a:r>
              <a:rPr lang="fr-FR" sz="3600" dirty="0">
                <a:solidFill>
                  <a:srgbClr val="002060"/>
                </a:solidFill>
                <a:latin typeface="Calibri" pitchFamily="34" charset="0"/>
              </a:rPr>
              <a:t> </a:t>
            </a:r>
            <a:endParaRPr lang="fr-BE" sz="3600" dirty="0">
              <a:solidFill>
                <a:srgbClr val="002060"/>
              </a:solidFill>
              <a:latin typeface="Calibri" pitchFamily="34" charset="0"/>
            </a:endParaRPr>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56</a:t>
            </a:fld>
            <a:endParaRPr lang="fr-BE"/>
          </a:p>
        </p:txBody>
      </p:sp>
    </p:spTree>
    <p:extLst>
      <p:ext uri="{BB962C8B-B14F-4D97-AF65-F5344CB8AC3E}">
        <p14:creationId xmlns:p14="http://schemas.microsoft.com/office/powerpoint/2010/main" val="6294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p:txBody>
          <a:bodyPr>
            <a:normAutofit fontScale="92500"/>
          </a:bodyPr>
          <a:lstStyle/>
          <a:p>
            <a:pPr lvl="0"/>
            <a:r>
              <a:rPr lang="fr-FR" sz="3600" dirty="0">
                <a:latin typeface="+mj-lt"/>
              </a:rPr>
              <a:t>Le ou la conseiller-ère en prévention du service interne de prévention et de protection au travail </a:t>
            </a:r>
            <a:endParaRPr lang="fr-BE" sz="3600" dirty="0">
              <a:latin typeface="+mj-lt"/>
            </a:endParaRPr>
          </a:p>
          <a:p>
            <a:pPr marL="1200150" lvl="1" indent="-742950">
              <a:buFont typeface="+mj-lt"/>
              <a:buAutoNum type="arabicPeriod"/>
            </a:pPr>
            <a:r>
              <a:rPr lang="fr-FR" sz="3600" dirty="0">
                <a:solidFill>
                  <a:srgbClr val="00B050"/>
                </a:solidFill>
                <a:latin typeface="+mj-lt"/>
              </a:rPr>
              <a:t>doit obligatoirement assister à la réunion. </a:t>
            </a:r>
            <a:endParaRPr lang="fr-BE" sz="3600" dirty="0">
              <a:solidFill>
                <a:srgbClr val="00B050"/>
              </a:solidFill>
              <a:latin typeface="+mj-lt"/>
            </a:endParaRPr>
          </a:p>
          <a:p>
            <a:pPr marL="1200150" lvl="1" indent="-742950">
              <a:buFont typeface="+mj-lt"/>
              <a:buAutoNum type="arabicPeriod"/>
            </a:pPr>
            <a:r>
              <a:rPr lang="fr-FR" sz="3600" dirty="0">
                <a:solidFill>
                  <a:srgbClr val="002060"/>
                </a:solidFill>
                <a:latin typeface="+mj-lt"/>
              </a:rPr>
              <a:t>peut assister à la réunion s’il a le temps</a:t>
            </a:r>
            <a:endParaRPr lang="fr-BE" sz="3600" dirty="0">
              <a:solidFill>
                <a:srgbClr val="002060"/>
              </a:solidFill>
              <a:latin typeface="+mj-lt"/>
            </a:endParaRPr>
          </a:p>
          <a:p>
            <a:pPr marL="1200150" lvl="1" indent="-742950">
              <a:buFont typeface="+mj-lt"/>
              <a:buAutoNum type="arabicPeriod"/>
            </a:pPr>
            <a:r>
              <a:rPr lang="fr-FR" sz="3600" dirty="0">
                <a:solidFill>
                  <a:srgbClr val="FF0000"/>
                </a:solidFill>
                <a:latin typeface="+mj-lt"/>
              </a:rPr>
              <a:t>peut se faire remplacer par un collègue </a:t>
            </a:r>
            <a:endParaRPr lang="fr-BE" sz="3600" dirty="0">
              <a:solidFill>
                <a:srgbClr val="FF0000"/>
              </a:solidFill>
              <a:latin typeface="+mj-lt"/>
            </a:endParaRPr>
          </a:p>
          <a:p>
            <a:endParaRPr lang="fr-BE" sz="2400" dirty="0"/>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57</a:t>
            </a:fld>
            <a:endParaRPr lang="fr-BE"/>
          </a:p>
        </p:txBody>
      </p:sp>
    </p:spTree>
    <p:extLst>
      <p:ext uri="{BB962C8B-B14F-4D97-AF65-F5344CB8AC3E}">
        <p14:creationId xmlns:p14="http://schemas.microsoft.com/office/powerpoint/2010/main" val="373307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a:xfrm>
            <a:off x="470926" y="1384169"/>
            <a:ext cx="8229600" cy="4525963"/>
          </a:xfrm>
        </p:spPr>
        <p:txBody>
          <a:bodyPr>
            <a:normAutofit fontScale="92500" lnSpcReduction="10000"/>
          </a:bodyPr>
          <a:lstStyle/>
          <a:p>
            <a:pPr lvl="0"/>
            <a:r>
              <a:rPr lang="fr-FR" sz="3600" dirty="0">
                <a:latin typeface="+mj-lt"/>
              </a:rPr>
              <a:t>Des experts peuvent assister les représentant-e-s du personnel au comité PPT,</a:t>
            </a:r>
            <a:endParaRPr lang="fr-BE" sz="3600" dirty="0">
              <a:latin typeface="+mj-lt"/>
            </a:endParaRPr>
          </a:p>
          <a:p>
            <a:pPr marL="1200150" lvl="1" indent="-742950">
              <a:buFont typeface="+mj-lt"/>
              <a:buAutoNum type="arabicPeriod"/>
            </a:pPr>
            <a:r>
              <a:rPr lang="fr-FR" sz="3600" dirty="0">
                <a:solidFill>
                  <a:srgbClr val="FF0000"/>
                </a:solidFill>
                <a:latin typeface="+mj-lt"/>
              </a:rPr>
              <a:t>Avec l’accord de l’employeur. </a:t>
            </a:r>
            <a:endParaRPr lang="fr-BE" sz="3600" dirty="0">
              <a:solidFill>
                <a:srgbClr val="FF0000"/>
              </a:solidFill>
              <a:latin typeface="+mj-lt"/>
            </a:endParaRPr>
          </a:p>
          <a:p>
            <a:pPr marL="1200150" lvl="1" indent="-742950">
              <a:buFont typeface="+mj-lt"/>
              <a:buAutoNum type="arabicPeriod"/>
            </a:pPr>
            <a:r>
              <a:rPr lang="fr-FR" sz="3600" dirty="0">
                <a:solidFill>
                  <a:srgbClr val="00B050"/>
                </a:solidFill>
                <a:latin typeface="+mj-lt"/>
              </a:rPr>
              <a:t>Moyennant l’information de l’employeur </a:t>
            </a:r>
            <a:endParaRPr lang="fr-BE" sz="3600" dirty="0">
              <a:solidFill>
                <a:srgbClr val="00B050"/>
              </a:solidFill>
              <a:latin typeface="+mj-lt"/>
            </a:endParaRPr>
          </a:p>
          <a:p>
            <a:pPr marL="1200150" lvl="1" indent="-742950">
              <a:buFont typeface="+mj-lt"/>
              <a:buAutoNum type="arabicPeriod"/>
            </a:pPr>
            <a:r>
              <a:rPr lang="fr-FR" sz="3600" dirty="0">
                <a:solidFill>
                  <a:srgbClr val="002060"/>
                </a:solidFill>
                <a:latin typeface="+mj-lt"/>
              </a:rPr>
              <a:t>Sans accord et sans information de l’employeur car c’est une obligation légale</a:t>
            </a:r>
            <a:endParaRPr lang="fr-BE" sz="3600" dirty="0">
              <a:solidFill>
                <a:srgbClr val="002060"/>
              </a:solidFill>
              <a:latin typeface="+mj-lt"/>
            </a:endParaRPr>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58</a:t>
            </a:fld>
            <a:endParaRPr lang="fr-BE"/>
          </a:p>
        </p:txBody>
      </p:sp>
    </p:spTree>
    <p:extLst>
      <p:ext uri="{BB962C8B-B14F-4D97-AF65-F5344CB8AC3E}">
        <p14:creationId xmlns:p14="http://schemas.microsoft.com/office/powerpoint/2010/main" val="208788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a:xfrm>
            <a:off x="457200" y="1410673"/>
            <a:ext cx="8229600" cy="4525963"/>
          </a:xfrm>
        </p:spPr>
        <p:txBody>
          <a:bodyPr>
            <a:normAutofit fontScale="92500"/>
          </a:bodyPr>
          <a:lstStyle/>
          <a:p>
            <a:pPr lvl="0"/>
            <a:r>
              <a:rPr lang="fr-FR" sz="3600" dirty="0">
                <a:latin typeface="+mj-lt"/>
              </a:rPr>
              <a:t>Le comité PPT doit également constituer une délégation restreinte :</a:t>
            </a:r>
            <a:endParaRPr lang="fr-BE" sz="3600" dirty="0">
              <a:latin typeface="+mj-lt"/>
            </a:endParaRPr>
          </a:p>
          <a:p>
            <a:pPr marL="1200150" lvl="1" indent="-742950">
              <a:buFont typeface="+mj-lt"/>
              <a:buAutoNum type="arabicPeriod"/>
            </a:pPr>
            <a:r>
              <a:rPr lang="fr-FR" sz="3600" dirty="0">
                <a:solidFill>
                  <a:srgbClr val="FF0000"/>
                </a:solidFill>
                <a:latin typeface="+mj-lt"/>
              </a:rPr>
              <a:t>qui se rend immédiatement sur place en cas d’accident, de risque grave avec dommage imminent, d’intoxication ... </a:t>
            </a:r>
            <a:endParaRPr lang="fr-BE" sz="3600" dirty="0">
              <a:solidFill>
                <a:srgbClr val="FF0000"/>
              </a:solidFill>
              <a:latin typeface="+mj-lt"/>
            </a:endParaRPr>
          </a:p>
          <a:p>
            <a:pPr marL="1200150" lvl="1" indent="-742950">
              <a:buFont typeface="+mj-lt"/>
              <a:buAutoNum type="arabicPeriod"/>
            </a:pPr>
            <a:r>
              <a:rPr lang="fr-FR" sz="3600" dirty="0">
                <a:solidFill>
                  <a:srgbClr val="002060"/>
                </a:solidFill>
                <a:latin typeface="+mj-lt"/>
              </a:rPr>
              <a:t>qui veille à l’accueil  des gros clients de l’entreprise</a:t>
            </a:r>
            <a:endParaRPr lang="fr-BE" sz="3600" dirty="0">
              <a:solidFill>
                <a:srgbClr val="002060"/>
              </a:solidFill>
              <a:latin typeface="+mj-lt"/>
            </a:endParaRPr>
          </a:p>
          <a:p>
            <a:pPr marL="1200150" lvl="1" indent="-742950">
              <a:buFont typeface="+mj-lt"/>
              <a:buAutoNum type="arabicPeriod"/>
            </a:pPr>
            <a:r>
              <a:rPr lang="fr-FR" sz="3600" dirty="0">
                <a:solidFill>
                  <a:srgbClr val="00B050"/>
                </a:solidFill>
                <a:latin typeface="+mj-lt"/>
              </a:rPr>
              <a:t>lors des visites des contrôleurs fiscaux </a:t>
            </a:r>
            <a:endParaRPr lang="fr-BE" sz="3600" dirty="0">
              <a:solidFill>
                <a:srgbClr val="00B050"/>
              </a:solidFill>
              <a:latin typeface="+mj-lt"/>
            </a:endParaRPr>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59</a:t>
            </a:fld>
            <a:endParaRPr lang="fr-BE"/>
          </a:p>
        </p:txBody>
      </p:sp>
    </p:spTree>
    <p:extLst>
      <p:ext uri="{BB962C8B-B14F-4D97-AF65-F5344CB8AC3E}">
        <p14:creationId xmlns:p14="http://schemas.microsoft.com/office/powerpoint/2010/main" val="363052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descr="Petits confettis"/>
          <p:cNvSpPr>
            <a:spLocks noGrp="1"/>
          </p:cNvSpPr>
          <p:nvPr>
            <p:ph type="title"/>
          </p:nvPr>
        </p:nvSpPr>
        <p:spPr/>
        <p:txBody>
          <a:bodyPr/>
          <a:lstStyle/>
          <a:p>
            <a:pPr eaLnBrk="1" fontAlgn="auto" hangingPunct="1">
              <a:spcAft>
                <a:spcPts val="0"/>
              </a:spcAft>
              <a:defRPr/>
            </a:pPr>
            <a:r>
              <a:rPr lang="fr-BE" dirty="0"/>
              <a:t>Le CPPT N’EST PAS</a:t>
            </a:r>
          </a:p>
        </p:txBody>
      </p:sp>
      <p:sp>
        <p:nvSpPr>
          <p:cNvPr id="26627" name="Espace réservé du contenu 2"/>
          <p:cNvSpPr>
            <a:spLocks noGrp="1"/>
          </p:cNvSpPr>
          <p:nvPr>
            <p:ph idx="1"/>
          </p:nvPr>
        </p:nvSpPr>
        <p:spPr/>
        <p:txBody>
          <a:bodyPr/>
          <a:lstStyle/>
          <a:p>
            <a:pPr eaLnBrk="1" hangingPunct="1"/>
            <a:r>
              <a:rPr lang="fr-BE" dirty="0"/>
              <a:t>« Madame Pipi » de l’entreprise</a:t>
            </a:r>
          </a:p>
          <a:p>
            <a:pPr eaLnBrk="1" hangingPunct="1"/>
            <a:endParaRPr lang="fr-BE" dirty="0"/>
          </a:p>
          <a:p>
            <a:pPr eaLnBrk="1" hangingPunct="1"/>
            <a:endParaRPr lang="fr-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3347864"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032" y="2852935"/>
            <a:ext cx="302433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D352CCEA-2241-445B-9667-32D446F58EB7}" type="slidenum">
              <a:rPr lang="fr-BE" smtClean="0"/>
              <a:t>6</a:t>
            </a:fld>
            <a:endParaRPr lang="fr-BE"/>
          </a:p>
        </p:txBody>
      </p:sp>
    </p:spTree>
    <p:extLst>
      <p:ext uri="{BB962C8B-B14F-4D97-AF65-F5344CB8AC3E}">
        <p14:creationId xmlns:p14="http://schemas.microsoft.com/office/powerpoint/2010/main" val="1439979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p:txBody>
          <a:bodyPr/>
          <a:lstStyle/>
          <a:p>
            <a:pPr lvl="0"/>
            <a:r>
              <a:rPr lang="fr-FR" sz="3600" dirty="0">
                <a:latin typeface="+mj-lt"/>
              </a:rPr>
              <a:t>Le comité PPT est le garant </a:t>
            </a:r>
            <a:endParaRPr lang="fr-BE" sz="3600" dirty="0">
              <a:latin typeface="+mj-lt"/>
            </a:endParaRPr>
          </a:p>
          <a:p>
            <a:pPr lvl="1"/>
            <a:r>
              <a:rPr lang="fr-FR" sz="3600" dirty="0">
                <a:latin typeface="+mj-lt"/>
              </a:rPr>
              <a:t>de la morale et de la spiritualité des travailleurs </a:t>
            </a:r>
            <a:endParaRPr lang="fr-BE" sz="3600" dirty="0">
              <a:latin typeface="+mj-lt"/>
            </a:endParaRPr>
          </a:p>
          <a:p>
            <a:pPr marL="1200150" lvl="1" indent="-742950">
              <a:buFont typeface="+mj-lt"/>
              <a:buAutoNum type="arabicPeriod"/>
            </a:pPr>
            <a:r>
              <a:rPr lang="fr-FR" sz="3600" dirty="0">
                <a:solidFill>
                  <a:srgbClr val="00B050"/>
                </a:solidFill>
                <a:latin typeface="+mj-lt"/>
              </a:rPr>
              <a:t>d’une politique de prévention effective dans l’entreprise</a:t>
            </a:r>
            <a:endParaRPr lang="fr-BE" sz="3600" dirty="0">
              <a:solidFill>
                <a:srgbClr val="00B050"/>
              </a:solidFill>
              <a:latin typeface="+mj-lt"/>
            </a:endParaRPr>
          </a:p>
          <a:p>
            <a:pPr marL="1200150" lvl="1" indent="-742950">
              <a:buFont typeface="+mj-lt"/>
              <a:buAutoNum type="arabicPeriod"/>
            </a:pPr>
            <a:r>
              <a:rPr lang="fr-FR" sz="3600" dirty="0">
                <a:solidFill>
                  <a:srgbClr val="FF0000"/>
                </a:solidFill>
                <a:latin typeface="+mj-lt"/>
              </a:rPr>
              <a:t>de la paix sociale dans l’entreprise</a:t>
            </a:r>
            <a:endParaRPr lang="fr-BE" sz="3600" dirty="0">
              <a:solidFill>
                <a:srgbClr val="FF0000"/>
              </a:solidFill>
              <a:latin typeface="+mj-lt"/>
            </a:endParaRPr>
          </a:p>
          <a:p>
            <a:endParaRPr lang="fr-BE" sz="2400" dirty="0"/>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60</a:t>
            </a:fld>
            <a:endParaRPr lang="fr-BE"/>
          </a:p>
        </p:txBody>
      </p:sp>
    </p:spTree>
    <p:extLst>
      <p:ext uri="{BB962C8B-B14F-4D97-AF65-F5344CB8AC3E}">
        <p14:creationId xmlns:p14="http://schemas.microsoft.com/office/powerpoint/2010/main" val="33363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p:txBody>
          <a:bodyPr>
            <a:normAutofit fontScale="92500" lnSpcReduction="20000"/>
          </a:bodyPr>
          <a:lstStyle/>
          <a:p>
            <a:pPr lvl="0"/>
            <a:r>
              <a:rPr lang="fr-FR" sz="3900" dirty="0">
                <a:latin typeface="+mj-lt"/>
              </a:rPr>
              <a:t>Le CPPT donne un avis préalable et formuler des propositions sur : </a:t>
            </a:r>
            <a:endParaRPr lang="fr-BE" sz="3900" dirty="0">
              <a:latin typeface="+mj-lt"/>
            </a:endParaRPr>
          </a:p>
          <a:p>
            <a:pPr marL="1200150" lvl="1" indent="-742950">
              <a:buFont typeface="+mj-lt"/>
              <a:buAutoNum type="arabicPeriod"/>
            </a:pPr>
            <a:r>
              <a:rPr lang="fr-FR" sz="3900" dirty="0">
                <a:solidFill>
                  <a:srgbClr val="002060"/>
                </a:solidFill>
                <a:latin typeface="+mj-lt"/>
              </a:rPr>
              <a:t>la santé financière de l’entreprise</a:t>
            </a:r>
            <a:endParaRPr lang="fr-BE" sz="3900" dirty="0">
              <a:solidFill>
                <a:srgbClr val="002060"/>
              </a:solidFill>
              <a:latin typeface="+mj-lt"/>
            </a:endParaRPr>
          </a:p>
          <a:p>
            <a:pPr marL="1200150" lvl="1" indent="-742950">
              <a:buFont typeface="+mj-lt"/>
              <a:buAutoNum type="arabicPeriod"/>
            </a:pPr>
            <a:r>
              <a:rPr lang="fr-FR" sz="3900" dirty="0">
                <a:solidFill>
                  <a:srgbClr val="FF0000"/>
                </a:solidFill>
                <a:latin typeface="+mj-lt"/>
              </a:rPr>
              <a:t>le plan global de prévention, qui programme la politique de prévention pour les 5 années à venir </a:t>
            </a:r>
            <a:r>
              <a:rPr lang="fr-FR" sz="3900" dirty="0">
                <a:latin typeface="+mj-lt"/>
              </a:rPr>
              <a:t> </a:t>
            </a:r>
            <a:endParaRPr lang="fr-BE" sz="3900" dirty="0">
              <a:latin typeface="+mj-lt"/>
            </a:endParaRPr>
          </a:p>
          <a:p>
            <a:pPr marL="1200150" lvl="1" indent="-742950">
              <a:buFont typeface="+mj-lt"/>
              <a:buAutoNum type="arabicPeriod"/>
            </a:pPr>
            <a:r>
              <a:rPr lang="fr-FR" sz="3900" dirty="0">
                <a:solidFill>
                  <a:srgbClr val="00B050"/>
                </a:solidFill>
                <a:latin typeface="+mj-lt"/>
              </a:rPr>
              <a:t>sur la santé mentale des dirigeants de l’entreprise </a:t>
            </a:r>
            <a:endParaRPr lang="fr-BE" sz="3900" dirty="0">
              <a:solidFill>
                <a:srgbClr val="00B050"/>
              </a:solidFill>
              <a:latin typeface="+mj-lt"/>
            </a:endParaRPr>
          </a:p>
          <a:p>
            <a:pPr marL="0" indent="0">
              <a:buNone/>
            </a:pPr>
            <a:r>
              <a:rPr lang="fr-FR" dirty="0">
                <a:solidFill>
                  <a:srgbClr val="00B050"/>
                </a:solidFill>
              </a:rPr>
              <a:t> </a:t>
            </a:r>
            <a:endParaRPr lang="fr-BE" dirty="0">
              <a:solidFill>
                <a:srgbClr val="00B050"/>
              </a:solidFill>
            </a:endParaRPr>
          </a:p>
          <a:p>
            <a:pPr marL="0" indent="0">
              <a:buNone/>
            </a:pPr>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61</a:t>
            </a:fld>
            <a:endParaRPr lang="fr-BE"/>
          </a:p>
        </p:txBody>
      </p:sp>
    </p:spTree>
    <p:extLst>
      <p:ext uri="{BB962C8B-B14F-4D97-AF65-F5344CB8AC3E}">
        <p14:creationId xmlns:p14="http://schemas.microsoft.com/office/powerpoint/2010/main" val="20332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p:txBody>
          <a:bodyPr/>
          <a:lstStyle/>
          <a:p>
            <a:pPr lvl="0"/>
            <a:r>
              <a:rPr lang="fr-FR" sz="3600" dirty="0">
                <a:latin typeface="+mj-lt"/>
              </a:rPr>
              <a:t>le choix, l’achat, l’utilisation et l’entretien des équipements de travail  sont soumis</a:t>
            </a:r>
            <a:endParaRPr lang="fr-BE" sz="3600" dirty="0">
              <a:latin typeface="+mj-lt"/>
            </a:endParaRPr>
          </a:p>
          <a:p>
            <a:pPr marL="1200150" lvl="1" indent="-742950">
              <a:buFont typeface="+mj-lt"/>
              <a:buAutoNum type="arabicPeriod"/>
            </a:pPr>
            <a:r>
              <a:rPr lang="fr-FR" sz="3600" dirty="0">
                <a:solidFill>
                  <a:srgbClr val="00B050"/>
                </a:solidFill>
                <a:latin typeface="+mj-lt"/>
              </a:rPr>
              <a:t>à l’avis préalable du CPPT</a:t>
            </a:r>
            <a:endParaRPr lang="fr-BE" sz="3600" dirty="0">
              <a:solidFill>
                <a:srgbClr val="00B050"/>
              </a:solidFill>
              <a:latin typeface="+mj-lt"/>
            </a:endParaRPr>
          </a:p>
          <a:p>
            <a:pPr marL="1200150" lvl="1" indent="-742950">
              <a:buFont typeface="+mj-lt"/>
              <a:buAutoNum type="arabicPeriod"/>
            </a:pPr>
            <a:r>
              <a:rPr lang="fr-FR" sz="3600" dirty="0">
                <a:solidFill>
                  <a:srgbClr val="FF0000"/>
                </a:solidFill>
                <a:latin typeface="+mj-lt"/>
              </a:rPr>
              <a:t>à l’accord préalable du CPPT</a:t>
            </a:r>
            <a:endParaRPr lang="fr-BE" sz="3600" dirty="0">
              <a:solidFill>
                <a:srgbClr val="FF0000"/>
              </a:solidFill>
              <a:latin typeface="+mj-lt"/>
            </a:endParaRPr>
          </a:p>
          <a:p>
            <a:pPr marL="1200150" lvl="1" indent="-742950">
              <a:buFont typeface="+mj-lt"/>
              <a:buAutoNum type="arabicPeriod"/>
            </a:pPr>
            <a:r>
              <a:rPr lang="fr-FR" sz="3600" dirty="0">
                <a:solidFill>
                  <a:srgbClr val="002060"/>
                </a:solidFill>
                <a:latin typeface="+mj-lt"/>
              </a:rPr>
              <a:t>au SIPPT (service interne pour la prévention et la protection au travail)</a:t>
            </a:r>
            <a:endParaRPr lang="fr-BE" sz="3600" dirty="0">
              <a:solidFill>
                <a:srgbClr val="002060"/>
              </a:solidFill>
              <a:latin typeface="+mj-lt"/>
            </a:endParaRPr>
          </a:p>
          <a:p>
            <a:endParaRPr lang="fr-BE" dirty="0">
              <a:solidFill>
                <a:srgbClr val="002060"/>
              </a:solidFill>
            </a:endParaRPr>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62</a:t>
            </a:fld>
            <a:endParaRPr lang="fr-BE"/>
          </a:p>
        </p:txBody>
      </p:sp>
    </p:spTree>
    <p:extLst>
      <p:ext uri="{BB962C8B-B14F-4D97-AF65-F5344CB8AC3E}">
        <p14:creationId xmlns:p14="http://schemas.microsoft.com/office/powerpoint/2010/main" val="28986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Quiz CPPT</a:t>
            </a:r>
          </a:p>
        </p:txBody>
      </p:sp>
      <p:sp>
        <p:nvSpPr>
          <p:cNvPr id="3" name="Espace réservé du contenu 2"/>
          <p:cNvSpPr>
            <a:spLocks noGrp="1"/>
          </p:cNvSpPr>
          <p:nvPr>
            <p:ph idx="1"/>
          </p:nvPr>
        </p:nvSpPr>
        <p:spPr/>
        <p:txBody>
          <a:bodyPr/>
          <a:lstStyle/>
          <a:p>
            <a:pPr lvl="0"/>
            <a:r>
              <a:rPr lang="fr-FR" sz="3600" dirty="0">
                <a:latin typeface="+mj-lt"/>
              </a:rPr>
              <a:t>le CPPT donne son accord préalable sur  la désignation, le remplacement d’un conseiller en prévention du service interne PPT</a:t>
            </a:r>
            <a:endParaRPr lang="fr-BE" sz="3600" dirty="0">
              <a:latin typeface="+mj-lt"/>
            </a:endParaRPr>
          </a:p>
          <a:p>
            <a:pPr marL="1200150" lvl="1" indent="-742950">
              <a:buFont typeface="+mj-lt"/>
              <a:buAutoNum type="arabicPeriod"/>
            </a:pPr>
            <a:r>
              <a:rPr lang="fr-FR" sz="3600" dirty="0">
                <a:solidFill>
                  <a:srgbClr val="00B050"/>
                </a:solidFill>
                <a:latin typeface="+mj-lt"/>
              </a:rPr>
              <a:t>c’est vrai</a:t>
            </a:r>
            <a:endParaRPr lang="fr-BE" sz="3600" dirty="0">
              <a:solidFill>
                <a:srgbClr val="00B050"/>
              </a:solidFill>
              <a:latin typeface="+mj-lt"/>
            </a:endParaRPr>
          </a:p>
          <a:p>
            <a:pPr marL="1200150" lvl="1" indent="-742950">
              <a:buFont typeface="+mj-lt"/>
              <a:buAutoNum type="arabicPeriod"/>
            </a:pPr>
            <a:r>
              <a:rPr lang="fr-FR" sz="3600" dirty="0">
                <a:solidFill>
                  <a:srgbClr val="FF0000"/>
                </a:solidFill>
                <a:latin typeface="+mj-lt"/>
              </a:rPr>
              <a:t>c’est faux, c’est son avis préalable</a:t>
            </a:r>
            <a:endParaRPr lang="fr-BE" sz="3600" dirty="0">
              <a:solidFill>
                <a:srgbClr val="FF0000"/>
              </a:solidFill>
              <a:latin typeface="+mj-lt"/>
            </a:endParaRPr>
          </a:p>
          <a:p>
            <a:endParaRPr lang="fr-BE" dirty="0"/>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63</a:t>
            </a:fld>
            <a:endParaRPr lang="fr-BE"/>
          </a:p>
        </p:txBody>
      </p:sp>
    </p:spTree>
    <p:extLst>
      <p:ext uri="{BB962C8B-B14F-4D97-AF65-F5344CB8AC3E}">
        <p14:creationId xmlns:p14="http://schemas.microsoft.com/office/powerpoint/2010/main" val="53982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17873"/>
            <a:ext cx="8229600" cy="796086"/>
          </a:xfrm>
        </p:spPr>
        <p:txBody>
          <a:bodyPr>
            <a:normAutofit/>
          </a:bodyPr>
          <a:lstStyle/>
          <a:p>
            <a:r>
              <a:rPr lang="fr-BE" dirty="0"/>
              <a:t>Quiz CPPT</a:t>
            </a:r>
          </a:p>
        </p:txBody>
      </p:sp>
      <p:sp>
        <p:nvSpPr>
          <p:cNvPr id="3" name="Espace réservé du contenu 2"/>
          <p:cNvSpPr>
            <a:spLocks noGrp="1"/>
          </p:cNvSpPr>
          <p:nvPr>
            <p:ph idx="1"/>
          </p:nvPr>
        </p:nvSpPr>
        <p:spPr>
          <a:xfrm>
            <a:off x="333400" y="908720"/>
            <a:ext cx="8507288" cy="5214974"/>
          </a:xfrm>
        </p:spPr>
        <p:txBody>
          <a:bodyPr>
            <a:noAutofit/>
          </a:bodyPr>
          <a:lstStyle/>
          <a:p>
            <a:pPr lvl="0"/>
            <a:r>
              <a:rPr lang="fr-BE" sz="2800" dirty="0">
                <a:latin typeface="+mj-lt"/>
              </a:rPr>
              <a:t>Trouvez deux intrus parmi la liste des points qui doivent obligatoirement apparaître dans le  ROI du CPPT ?</a:t>
            </a:r>
          </a:p>
          <a:p>
            <a:pPr marL="971550" lvl="1" indent="-514350">
              <a:buFont typeface="+mj-lt"/>
              <a:buAutoNum type="arabicPeriod"/>
            </a:pPr>
            <a:r>
              <a:rPr lang="fr-BE" sz="2800" dirty="0">
                <a:solidFill>
                  <a:srgbClr val="FF0000"/>
                </a:solidFill>
                <a:latin typeface="+mj-lt"/>
              </a:rPr>
              <a:t>Composition du comité PPT.</a:t>
            </a:r>
          </a:p>
          <a:p>
            <a:pPr marL="971550" lvl="1" indent="-514350">
              <a:buFont typeface="+mj-lt"/>
              <a:buAutoNum type="arabicPeriod"/>
            </a:pPr>
            <a:r>
              <a:rPr lang="fr-BE" sz="2800" dirty="0">
                <a:solidFill>
                  <a:srgbClr val="0070C0"/>
                </a:solidFill>
                <a:latin typeface="+mj-lt"/>
              </a:rPr>
              <a:t>Les horaires de travail.</a:t>
            </a:r>
          </a:p>
          <a:p>
            <a:pPr marL="971550" lvl="1" indent="-514350">
              <a:buFont typeface="+mj-lt"/>
              <a:buAutoNum type="arabicPeriod"/>
            </a:pPr>
            <a:r>
              <a:rPr lang="fr-BE" sz="2800" dirty="0">
                <a:solidFill>
                  <a:srgbClr val="00B050"/>
                </a:solidFill>
                <a:latin typeface="+mj-lt"/>
              </a:rPr>
              <a:t>Délai de convocation des réunions. </a:t>
            </a:r>
          </a:p>
          <a:p>
            <a:pPr marL="971550" lvl="1" indent="-514350">
              <a:buFont typeface="+mj-lt"/>
              <a:buAutoNum type="arabicPeriod"/>
            </a:pPr>
            <a:r>
              <a:rPr lang="fr-BE" sz="2800" dirty="0">
                <a:solidFill>
                  <a:srgbClr val="FF0000"/>
                </a:solidFill>
                <a:latin typeface="+mj-lt"/>
              </a:rPr>
              <a:t>Délai et procédure pour inscrire un point à l’ordre du jour.</a:t>
            </a:r>
          </a:p>
          <a:p>
            <a:pPr marL="971550" lvl="1" indent="-514350">
              <a:buFont typeface="+mj-lt"/>
              <a:buAutoNum type="arabicPeriod"/>
            </a:pPr>
            <a:r>
              <a:rPr lang="fr-BE" sz="2800" dirty="0">
                <a:solidFill>
                  <a:srgbClr val="00B050"/>
                </a:solidFill>
                <a:latin typeface="+mj-lt"/>
              </a:rPr>
              <a:t>Mode de décision au comité PPT.</a:t>
            </a:r>
          </a:p>
          <a:p>
            <a:pPr marL="971550" lvl="1" indent="-514350">
              <a:buFont typeface="+mj-lt"/>
              <a:buAutoNum type="arabicPeriod"/>
            </a:pPr>
            <a:r>
              <a:rPr lang="fr-BE" sz="2800" dirty="0">
                <a:solidFill>
                  <a:srgbClr val="0070C0"/>
                </a:solidFill>
                <a:latin typeface="+mj-lt"/>
              </a:rPr>
              <a:t>Les boissons disponibles pour la réunion du CPPT </a:t>
            </a:r>
          </a:p>
          <a:p>
            <a:pPr marL="457200" lvl="1" indent="0">
              <a:buNone/>
            </a:pPr>
            <a:endParaRPr lang="fr-BE" sz="2800" dirty="0">
              <a:latin typeface="+mj-lt"/>
            </a:endParaRPr>
          </a:p>
          <a:p>
            <a:pPr marL="457200" lvl="1" indent="0">
              <a:buNone/>
            </a:pPr>
            <a:r>
              <a:rPr lang="fr-BE" sz="2800" dirty="0">
                <a:latin typeface="+mj-lt"/>
              </a:rPr>
              <a:t> </a:t>
            </a:r>
          </a:p>
          <a:p>
            <a:endParaRPr lang="fr-BE" sz="2800" dirty="0">
              <a:latin typeface="+mj-lt"/>
            </a:endParaRPr>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64</a:t>
            </a:fld>
            <a:endParaRPr lang="fr-BE"/>
          </a:p>
        </p:txBody>
      </p:sp>
    </p:spTree>
    <p:extLst>
      <p:ext uri="{BB962C8B-B14F-4D97-AF65-F5344CB8AC3E}">
        <p14:creationId xmlns:p14="http://schemas.microsoft.com/office/powerpoint/2010/main" val="146012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
                                            <p:txEl>
                                              <p:pRg st="5" end="5"/>
                                            </p:txEl>
                                          </p:spTgt>
                                        </p:tgtEl>
                                      </p:cBhvr>
                                    </p:animEffect>
                                    <p:set>
                                      <p:cBhvr>
                                        <p:cTn id="16"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3410" y="5301208"/>
            <a:ext cx="6400800" cy="1752600"/>
          </a:xfrm>
        </p:spPr>
        <p:txBody>
          <a:bodyPr/>
          <a:lstStyle/>
          <a:p>
            <a:r>
              <a:rPr lang="fr-BE" sz="2800" b="1" dirty="0">
                <a:hlinkClick r:id="rId2"/>
              </a:rPr>
              <a:t>mustapha.azzizi@acv-csc.be</a:t>
            </a:r>
            <a:r>
              <a:rPr lang="fr-BE" sz="2800" b="1" dirty="0"/>
              <a:t>  </a:t>
            </a:r>
          </a:p>
        </p:txBody>
      </p:sp>
      <p:sp>
        <p:nvSpPr>
          <p:cNvPr id="2" name="Espace réservé du numéro de diapositive 1"/>
          <p:cNvSpPr>
            <a:spLocks noGrp="1"/>
          </p:cNvSpPr>
          <p:nvPr>
            <p:ph type="sldNum" sz="quarter" idx="12"/>
          </p:nvPr>
        </p:nvSpPr>
        <p:spPr/>
        <p:txBody>
          <a:bodyPr/>
          <a:lstStyle/>
          <a:p>
            <a:fld id="{D352CCEA-2241-445B-9667-32D446F58EB7}" type="slidenum">
              <a:rPr lang="fr-BE" smtClean="0"/>
              <a:t>65</a:t>
            </a:fld>
            <a:endParaRPr lang="fr-BE"/>
          </a:p>
        </p:txBody>
      </p:sp>
      <p:pic>
        <p:nvPicPr>
          <p:cNvPr id="4" name="Image 3">
            <a:extLst>
              <a:ext uri="{FF2B5EF4-FFF2-40B4-BE49-F238E27FC236}">
                <a16:creationId xmlns:a16="http://schemas.microsoft.com/office/drawing/2014/main" id="{7D9859AB-FA38-44F9-A09E-B56D719FA5A1}"/>
              </a:ext>
            </a:extLst>
          </p:cNvPr>
          <p:cNvPicPr>
            <a:picLocks noChangeAspect="1"/>
          </p:cNvPicPr>
          <p:nvPr/>
        </p:nvPicPr>
        <p:blipFill>
          <a:blip r:embed="rId3"/>
          <a:stretch>
            <a:fillRect/>
          </a:stretch>
        </p:blipFill>
        <p:spPr>
          <a:xfrm>
            <a:off x="1403648" y="276878"/>
            <a:ext cx="5956308" cy="4718095"/>
          </a:xfrm>
          <a:prstGeom prst="rect">
            <a:avLst/>
          </a:prstGeom>
        </p:spPr>
      </p:pic>
    </p:spTree>
    <p:extLst>
      <p:ext uri="{BB962C8B-B14F-4D97-AF65-F5344CB8AC3E}">
        <p14:creationId xmlns:p14="http://schemas.microsoft.com/office/powerpoint/2010/main" val="33757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descr="Petits confettis"/>
          <p:cNvSpPr>
            <a:spLocks noGrp="1"/>
          </p:cNvSpPr>
          <p:nvPr>
            <p:ph type="title"/>
          </p:nvPr>
        </p:nvSpPr>
        <p:spPr/>
        <p:txBody>
          <a:bodyPr/>
          <a:lstStyle/>
          <a:p>
            <a:pPr eaLnBrk="1" fontAlgn="auto" hangingPunct="1">
              <a:spcAft>
                <a:spcPts val="0"/>
              </a:spcAft>
              <a:defRPr/>
            </a:pPr>
            <a:r>
              <a:rPr lang="fr-BE"/>
              <a:t>Le CPPT N’EST PAS</a:t>
            </a:r>
          </a:p>
        </p:txBody>
      </p:sp>
      <p:sp>
        <p:nvSpPr>
          <p:cNvPr id="26627" name="Espace réservé du contenu 2"/>
          <p:cNvSpPr>
            <a:spLocks noGrp="1"/>
          </p:cNvSpPr>
          <p:nvPr>
            <p:ph idx="1"/>
          </p:nvPr>
        </p:nvSpPr>
        <p:spPr>
          <a:xfrm>
            <a:off x="457200" y="1397421"/>
            <a:ext cx="8229600" cy="4525963"/>
          </a:xfrm>
        </p:spPr>
        <p:txBody>
          <a:bodyPr/>
          <a:lstStyle/>
          <a:p>
            <a:pPr eaLnBrk="1" hangingPunct="1"/>
            <a:r>
              <a:rPr lang="fr-BE" dirty="0"/>
              <a:t>Un salon de thé</a:t>
            </a:r>
          </a:p>
          <a:p>
            <a:pPr eaLnBrk="1" hangingPunct="1"/>
            <a:endParaRPr lang="fr-BE" dirty="0"/>
          </a:p>
          <a:p>
            <a:pPr marL="0" indent="0" eaLnBrk="1" hangingPunct="1">
              <a:buNone/>
            </a:pPr>
            <a:endParaRPr lang="fr-BE"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060848"/>
            <a:ext cx="489654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D352CCEA-2241-445B-9667-32D446F58EB7}" type="slidenum">
              <a:rPr lang="fr-BE" smtClean="0"/>
              <a:t>7</a:t>
            </a:fld>
            <a:endParaRPr lang="fr-BE"/>
          </a:p>
        </p:txBody>
      </p:sp>
    </p:spTree>
    <p:extLst>
      <p:ext uri="{BB962C8B-B14F-4D97-AF65-F5344CB8AC3E}">
        <p14:creationId xmlns:p14="http://schemas.microsoft.com/office/powerpoint/2010/main" val="2828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485F9-BA92-4D79-9CF3-2DD905B39720}"/>
              </a:ext>
            </a:extLst>
          </p:cNvPr>
          <p:cNvSpPr>
            <a:spLocks noGrp="1"/>
          </p:cNvSpPr>
          <p:nvPr>
            <p:ph type="title"/>
          </p:nvPr>
        </p:nvSpPr>
        <p:spPr/>
        <p:txBody>
          <a:bodyPr/>
          <a:lstStyle/>
          <a:p>
            <a:r>
              <a:rPr lang="fr-BE" dirty="0">
                <a:solidFill>
                  <a:prstClr val="black"/>
                </a:solidFill>
              </a:rPr>
              <a:t>Le CPPT N’EST PAS</a:t>
            </a:r>
            <a:endParaRPr lang="fr-BE" dirty="0"/>
          </a:p>
        </p:txBody>
      </p:sp>
      <p:sp>
        <p:nvSpPr>
          <p:cNvPr id="3" name="Espace réservé du texte 2">
            <a:extLst>
              <a:ext uri="{FF2B5EF4-FFF2-40B4-BE49-F238E27FC236}">
                <a16:creationId xmlns:a16="http://schemas.microsoft.com/office/drawing/2014/main" id="{B5397DBE-AD79-40A9-A5E4-4C28274C8C29}"/>
              </a:ext>
            </a:extLst>
          </p:cNvPr>
          <p:cNvSpPr>
            <a:spLocks noGrp="1"/>
          </p:cNvSpPr>
          <p:nvPr>
            <p:ph type="body" idx="1"/>
          </p:nvPr>
        </p:nvSpPr>
        <p:spPr/>
        <p:txBody>
          <a:bodyPr/>
          <a:lstStyle/>
          <a:p>
            <a:r>
              <a:rPr lang="fr-BE" dirty="0"/>
              <a:t> Le service traiteur </a:t>
            </a:r>
          </a:p>
        </p:txBody>
      </p:sp>
      <p:pic>
        <p:nvPicPr>
          <p:cNvPr id="8" name="Espace réservé du contenu 7">
            <a:extLst>
              <a:ext uri="{FF2B5EF4-FFF2-40B4-BE49-F238E27FC236}">
                <a16:creationId xmlns:a16="http://schemas.microsoft.com/office/drawing/2014/main" id="{4A0E10B8-5B4F-4708-A1DC-7002C435DF34}"/>
              </a:ext>
            </a:extLst>
          </p:cNvPr>
          <p:cNvPicPr>
            <a:picLocks noGrp="1" noChangeAspect="1"/>
          </p:cNvPicPr>
          <p:nvPr>
            <p:ph sz="half" idx="2"/>
          </p:nvPr>
        </p:nvPicPr>
        <p:blipFill>
          <a:blip r:embed="rId2"/>
          <a:stretch>
            <a:fillRect/>
          </a:stretch>
        </p:blipFill>
        <p:spPr>
          <a:xfrm>
            <a:off x="457200" y="2292350"/>
            <a:ext cx="4040188" cy="3833813"/>
          </a:xfrm>
          <a:prstGeom prst="rect">
            <a:avLst/>
          </a:prstGeom>
        </p:spPr>
      </p:pic>
      <p:sp>
        <p:nvSpPr>
          <p:cNvPr id="5" name="Espace réservé du texte 4">
            <a:extLst>
              <a:ext uri="{FF2B5EF4-FFF2-40B4-BE49-F238E27FC236}">
                <a16:creationId xmlns:a16="http://schemas.microsoft.com/office/drawing/2014/main" id="{B61F2F42-8384-432B-9DA9-25DAF7DA0A17}"/>
              </a:ext>
            </a:extLst>
          </p:cNvPr>
          <p:cNvSpPr>
            <a:spLocks noGrp="1"/>
          </p:cNvSpPr>
          <p:nvPr>
            <p:ph type="body" sz="quarter" idx="3"/>
          </p:nvPr>
        </p:nvSpPr>
        <p:spPr/>
        <p:txBody>
          <a:bodyPr/>
          <a:lstStyle/>
          <a:p>
            <a:r>
              <a:rPr lang="fr-BE" dirty="0"/>
              <a:t>Le service traiteur </a:t>
            </a:r>
          </a:p>
        </p:txBody>
      </p:sp>
      <p:pic>
        <p:nvPicPr>
          <p:cNvPr id="9" name="Espace réservé du contenu 8">
            <a:extLst>
              <a:ext uri="{FF2B5EF4-FFF2-40B4-BE49-F238E27FC236}">
                <a16:creationId xmlns:a16="http://schemas.microsoft.com/office/drawing/2014/main" id="{59AD9F53-1A82-402C-872F-561233BE536E}"/>
              </a:ext>
            </a:extLst>
          </p:cNvPr>
          <p:cNvPicPr>
            <a:picLocks noGrp="1" noChangeAspect="1"/>
          </p:cNvPicPr>
          <p:nvPr>
            <p:ph sz="quarter" idx="4"/>
          </p:nvPr>
        </p:nvPicPr>
        <p:blipFill>
          <a:blip r:embed="rId3"/>
          <a:stretch>
            <a:fillRect/>
          </a:stretch>
        </p:blipFill>
        <p:spPr>
          <a:xfrm>
            <a:off x="4497388" y="2292350"/>
            <a:ext cx="3278187" cy="3728938"/>
          </a:xfrm>
          <a:prstGeom prst="rect">
            <a:avLst/>
          </a:prstGeom>
        </p:spPr>
      </p:pic>
      <p:sp>
        <p:nvSpPr>
          <p:cNvPr id="7" name="Espace réservé du numéro de diapositive 6">
            <a:extLst>
              <a:ext uri="{FF2B5EF4-FFF2-40B4-BE49-F238E27FC236}">
                <a16:creationId xmlns:a16="http://schemas.microsoft.com/office/drawing/2014/main" id="{C17F6B0E-FFDF-4806-B584-D72D3752634A}"/>
              </a:ext>
            </a:extLst>
          </p:cNvPr>
          <p:cNvSpPr>
            <a:spLocks noGrp="1"/>
          </p:cNvSpPr>
          <p:nvPr>
            <p:ph type="sldNum" sz="quarter" idx="12"/>
          </p:nvPr>
        </p:nvSpPr>
        <p:spPr/>
        <p:txBody>
          <a:bodyPr/>
          <a:lstStyle/>
          <a:p>
            <a:fld id="{D352CCEA-2241-445B-9667-32D446F58EB7}" type="slidenum">
              <a:rPr lang="fr-BE" smtClean="0"/>
              <a:t>8</a:t>
            </a:fld>
            <a:endParaRPr lang="fr-BE"/>
          </a:p>
        </p:txBody>
      </p:sp>
    </p:spTree>
    <p:extLst>
      <p:ext uri="{BB962C8B-B14F-4D97-AF65-F5344CB8AC3E}">
        <p14:creationId xmlns:p14="http://schemas.microsoft.com/office/powerpoint/2010/main" val="409377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Le bien être au travail</a:t>
            </a:r>
          </a:p>
        </p:txBody>
      </p:sp>
      <p:sp>
        <p:nvSpPr>
          <p:cNvPr id="4" name="Espace réservé du numéro de diapositive 3"/>
          <p:cNvSpPr>
            <a:spLocks noGrp="1"/>
          </p:cNvSpPr>
          <p:nvPr>
            <p:ph type="sldNum" sz="quarter" idx="12"/>
          </p:nvPr>
        </p:nvSpPr>
        <p:spPr/>
        <p:txBody>
          <a:bodyPr/>
          <a:lstStyle/>
          <a:p>
            <a:fld id="{D352CCEA-2241-445B-9667-32D446F58EB7}" type="slidenum">
              <a:rPr lang="fr-BE" smtClean="0"/>
              <a:t>9</a:t>
            </a:fld>
            <a:endParaRPr lang="fr-B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417638"/>
            <a:ext cx="5040560" cy="43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018052"/>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DADE79922D3441AE1915025D9C504B" ma:contentTypeVersion="12" ma:contentTypeDescription="Crée un document." ma:contentTypeScope="" ma:versionID="260e768d6a5bf08599881ef4be622b67">
  <xsd:schema xmlns:xsd="http://www.w3.org/2001/XMLSchema" xmlns:xs="http://www.w3.org/2001/XMLSchema" xmlns:p="http://schemas.microsoft.com/office/2006/metadata/properties" xmlns:ns2="8f6c7c5c-e2ef-473d-82bc-8e9dec060274" xmlns:ns3="5d175660-0d88-4d06-82cc-778de7e71fb0" targetNamespace="http://schemas.microsoft.com/office/2006/metadata/properties" ma:root="true" ma:fieldsID="ceea9c2f08af9b5bf746f14770f5f36e" ns2:_="" ns3:_="">
    <xsd:import namespace="8f6c7c5c-e2ef-473d-82bc-8e9dec060274"/>
    <xsd:import namespace="5d175660-0d88-4d06-82cc-778de7e71f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c7c5c-e2ef-473d-82bc-8e9dec060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175660-0d88-4d06-82cc-778de7e71fb0"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78280-1FAE-41B1-B1C7-0AA175566F53}">
  <ds:schemaRefs>
    <ds:schemaRef ds:uri="http://schemas.microsoft.com/sharepoint/v3/contenttype/forms"/>
  </ds:schemaRefs>
</ds:datastoreItem>
</file>

<file path=customXml/itemProps2.xml><?xml version="1.0" encoding="utf-8"?>
<ds:datastoreItem xmlns:ds="http://schemas.openxmlformats.org/officeDocument/2006/customXml" ds:itemID="{274D6CFE-FE6C-40CD-AA3B-73569C430787}">
  <ds:schemaRefs>
    <ds:schemaRef ds:uri="8f6c7c5c-e2ef-473d-82bc-8e9dec060274"/>
    <ds:schemaRef ds:uri="http://purl.org/dc/dcmitype/"/>
    <ds:schemaRef ds:uri="http://schemas.microsoft.com/office/infopath/2007/PartnerControls"/>
    <ds:schemaRef ds:uri="http://purl.org/dc/elements/1.1/"/>
    <ds:schemaRef ds:uri="http://schemas.microsoft.com/office/2006/metadata/properties"/>
    <ds:schemaRef ds:uri="5d175660-0d88-4d06-82cc-778de7e71fb0"/>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71DC20-689A-4160-8316-D4D394040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c7c5c-e2ef-473d-82bc-8e9dec060274"/>
    <ds:schemaRef ds:uri="5d175660-0d88-4d06-82cc-778de7e71f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Trek</Template>
  <TotalTime>1716</TotalTime>
  <Words>3436</Words>
  <Application>Microsoft Office PowerPoint</Application>
  <PresentationFormat>Affichage à l'écran (4:3)</PresentationFormat>
  <Paragraphs>607</Paragraphs>
  <Slides>65</Slides>
  <Notes>19</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65</vt:i4>
      </vt:variant>
    </vt:vector>
  </HeadingPairs>
  <TitlesOfParts>
    <vt:vector size="80" baseType="lpstr">
      <vt:lpstr>Arial</vt:lpstr>
      <vt:lpstr>Calibri</vt:lpstr>
      <vt:lpstr>Century Gothic</vt:lpstr>
      <vt:lpstr>Courier New</vt:lpstr>
      <vt:lpstr>Fira Sans</vt:lpstr>
      <vt:lpstr>Hiroshige-Book</vt:lpstr>
      <vt:lpstr>Roboto Medium</vt:lpstr>
      <vt:lpstr>Tahoma</vt:lpstr>
      <vt:lpstr>Times New Roman</vt:lpstr>
      <vt:lpstr>Tw Cen MT</vt:lpstr>
      <vt:lpstr>Wingdings</vt:lpstr>
      <vt:lpstr>Wingdings 2</vt:lpstr>
      <vt:lpstr>1_Thème Office</vt:lpstr>
      <vt:lpstr>Aangepast ontwerp</vt:lpstr>
      <vt:lpstr>2_Thème Office</vt:lpstr>
      <vt:lpstr>Présentation PowerPoint</vt:lpstr>
      <vt:lpstr>objectifs</vt:lpstr>
      <vt:lpstr>Plan</vt:lpstr>
      <vt:lpstr>MAIS TOUT D’ABORD</vt:lpstr>
      <vt:lpstr>Tout d’abord, Le CPPT N’EST PAS</vt:lpstr>
      <vt:lpstr>Le CPPT N’EST PAS</vt:lpstr>
      <vt:lpstr>Le CPPT N’EST PAS</vt:lpstr>
      <vt:lpstr>Le CPPT N’EST PAS</vt:lpstr>
      <vt:lpstr>Le bien être au travail</vt:lpstr>
      <vt:lpstr>Le bien-être au travail n’est pas</vt:lpstr>
      <vt:lpstr>Le bien-être au travail n’est pas</vt:lpstr>
      <vt:lpstr>Le bien-être au travail n’est pas</vt:lpstr>
      <vt:lpstr>L’entreprise n’est pas un jardin Zen</vt:lpstr>
      <vt:lpstr>Le CPPT est avant tout : un enjeu de sécurité et de santé</vt:lpstr>
      <vt:lpstr>Impact du travail sur la santé </vt:lpstr>
      <vt:lpstr>Conditions de travail en Belgique</vt:lpstr>
      <vt:lpstr>Les risques psychosociaux au travail  </vt:lpstr>
      <vt:lpstr>Accidents de travail</vt:lpstr>
      <vt:lpstr>Maladies professionnelles</vt:lpstr>
      <vt:lpstr>Le comité pour la prévention et la protection au travail</vt:lpstr>
      <vt:lpstr>LE BIEN ETRE AU TRAVAIL</vt:lpstr>
      <vt:lpstr>LE BIEN ETRE AU TRAVAIL</vt:lpstr>
      <vt:lpstr>LE BIEN ETRE AU TRAVAIL</vt:lpstr>
      <vt:lpstr>LE BIEN ETRE AU TRAVAIL</vt:lpstr>
      <vt:lpstr>LE BIEN ETRE AU TRAVAIL</vt:lpstr>
      <vt:lpstr>LE BIEN ETRE AU TRAVAIL</vt:lpstr>
      <vt:lpstr>LE BIEN ETRE AU TRAVAIL</vt:lpstr>
      <vt:lpstr>Le bien-être au travail, donc c’est…</vt:lpstr>
      <vt:lpstr>Les actrices et acteurs de la politique du bien-être au travail</vt:lpstr>
      <vt:lpstr>Que fait le comité PPT ?</vt:lpstr>
      <vt:lpstr>La politique du bien-être au travail, c’est…</vt:lpstr>
      <vt:lpstr>    Le Comité pour la Prévention et la Protection au Travail    </vt:lpstr>
      <vt:lpstr>Qui ? La composition du Comité PPT</vt:lpstr>
      <vt:lpstr>Les réunions</vt:lpstr>
      <vt:lpstr>Le fonctionnement</vt:lpstr>
      <vt:lpstr>Le fonctionnement </vt:lpstr>
      <vt:lpstr>Le fonctionnement</vt:lpstr>
      <vt:lpstr>Missions du secrétaire</vt:lpstr>
      <vt:lpstr>Convocation et ordre du jour</vt:lpstr>
      <vt:lpstr>Prise de décisions</vt:lpstr>
      <vt:lpstr>Procès-verbal</vt:lpstr>
      <vt:lpstr>Suivi des avis</vt:lpstr>
      <vt:lpstr>Information du personnel</vt:lpstr>
      <vt:lpstr>Réunion préparatoire</vt:lpstr>
      <vt:lpstr>Le fonctionnement</vt:lpstr>
      <vt:lpstr>Préparation d’une réunion du CPPT</vt:lpstr>
      <vt:lpstr>Suivi d’une réunion du comité PPT</vt:lpstr>
      <vt:lpstr> CHECK-LIST R.O.I. CPPT </vt:lpstr>
      <vt:lpstr>CHECK-LIST R.O.I. CPPT</vt:lpstr>
      <vt:lpstr>CHECK-LIST R.O.I. CPPT</vt:lpstr>
      <vt:lpstr>CHECK-LIST R.O.I. CPPT</vt:lpstr>
      <vt:lpstr>Le R.O.I. : contenu supplémentaire recommandé</vt:lpstr>
      <vt:lpstr>   Petit quiz pour préparer votre 1ère réunion du CPPT    </vt:lpstr>
      <vt:lpstr>Quiz CPPT</vt:lpstr>
      <vt:lpstr>Quiz CPPT</vt:lpstr>
      <vt:lpstr>Quiz CPPT</vt:lpstr>
      <vt:lpstr>Quiz CPPT</vt:lpstr>
      <vt:lpstr>Quiz CPPT</vt:lpstr>
      <vt:lpstr>Quiz CPPT</vt:lpstr>
      <vt:lpstr>Quiz CPPT</vt:lpstr>
      <vt:lpstr>Quiz CPPT</vt:lpstr>
      <vt:lpstr>Quiz CPPT</vt:lpstr>
      <vt:lpstr>Quiz CPPT</vt:lpstr>
      <vt:lpstr>Quiz CPPT</vt:lpstr>
      <vt:lpstr>Présentation PowerPoint</vt:lpstr>
    </vt:vector>
  </TitlesOfParts>
  <Company>ACV-CSC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Bien-être au travail et action syndicale</dc:title>
  <dc:creator>u99slp</dc:creator>
  <cp:lastModifiedBy>Véronique Hecquet</cp:lastModifiedBy>
  <cp:revision>190</cp:revision>
  <dcterms:created xsi:type="dcterms:W3CDTF">2008-09-05T16:04:02Z</dcterms:created>
  <dcterms:modified xsi:type="dcterms:W3CDTF">2020-11-25T10:41:50Z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0x010100A9DADE79922D3441AE1915025D9C504B</vt:lpwstr>
  </property>
</Properties>
</file>