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578" r:id="rId6"/>
    <p:sldId id="297" r:id="rId7"/>
    <p:sldId id="593" r:id="rId8"/>
    <p:sldId id="594" r:id="rId9"/>
    <p:sldId id="595" r:id="rId10"/>
    <p:sldId id="596" r:id="rId11"/>
    <p:sldId id="598" r:id="rId12"/>
    <p:sldId id="579" r:id="rId13"/>
    <p:sldId id="599" r:id="rId14"/>
    <p:sldId id="600" r:id="rId15"/>
    <p:sldId id="601" r:id="rId16"/>
    <p:sldId id="611" r:id="rId17"/>
    <p:sldId id="317" r:id="rId18"/>
    <p:sldId id="318" r:id="rId19"/>
    <p:sldId id="525" r:id="rId20"/>
    <p:sldId id="531" r:id="rId21"/>
    <p:sldId id="324" r:id="rId22"/>
    <p:sldId id="526" r:id="rId23"/>
    <p:sldId id="534" r:id="rId24"/>
    <p:sldId id="610" r:id="rId25"/>
    <p:sldId id="609" r:id="rId26"/>
    <p:sldId id="603" r:id="rId27"/>
    <p:sldId id="604" r:id="rId28"/>
    <p:sldId id="606" r:id="rId29"/>
    <p:sldId id="607" r:id="rId30"/>
    <p:sldId id="602" r:id="rId31"/>
    <p:sldId id="605" r:id="rId32"/>
    <p:sldId id="591" r:id="rId33"/>
    <p:sldId id="608" r:id="rId3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68"/>
    <a:srgbClr val="8DC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EBCC4-56D1-4B64-9C47-04A687905B2A}" v="152" dt="2020-05-13T11:58:01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76543" autoAdjust="0"/>
  </p:normalViewPr>
  <p:slideViewPr>
    <p:cSldViewPr snapToGrid="0" snapToObjects="1">
      <p:cViewPr varScale="1">
        <p:scale>
          <a:sx n="59" d="100"/>
          <a:sy n="59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5CEF-7D2D-4CB4-BE14-C9020E3125B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0746-EB5A-4899-B85B-3713748379B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7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0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9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34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5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3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1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2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6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0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/>
              <a:t>Qu’est-ce</a:t>
            </a:r>
            <a:r>
              <a:rPr lang="fr-BE" baseline="0" dirty="0"/>
              <a:t> qu’un </a:t>
            </a:r>
            <a:r>
              <a:rPr lang="fr-BE" baseline="0" dirty="0" err="1"/>
              <a:t>template</a:t>
            </a:r>
            <a:r>
              <a:rPr lang="fr-BE" baseline="0" dirty="0"/>
              <a:t>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/>
              <a:t>Image : 72 dpi et minimum 920 px de large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82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35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11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9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77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72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67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3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8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3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2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1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err="1"/>
              <a:t>Parler</a:t>
            </a:r>
            <a:r>
              <a:rPr lang="nl-BE" dirty="0"/>
              <a:t> de </a:t>
            </a:r>
            <a:r>
              <a:rPr lang="nl-BE" dirty="0" err="1"/>
              <a:t>l’historique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5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0746-EB5A-4899-B85B-3713748379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6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81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7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01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98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6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52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1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1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4-3-PPT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F689-DCFE-D948-8CC1-5DB82B3FB6E0}" type="datetimeFigureOut">
              <a:rPr lang="nl-NL" smtClean="0"/>
              <a:t>13-5-2020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E60C-94F2-2B42-8579-A52CE83F8DF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csc.web.acv-csc.intranet/manuel-utilisateur/gestion-des-contenus/editeur-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csc.web.acv-csc.intranet/manuel-utilisateur/gestion-des-contenus/editeur-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csc.web.acv-csc.intranet/manuel-utilisateur/informations-generales/news-backend/backend-upgrade-v1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finity.dev-web.acv-csc.intranet/testsyn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24934"/>
            <a:ext cx="7772400" cy="1972617"/>
          </a:xfrm>
        </p:spPr>
        <p:txBody>
          <a:bodyPr>
            <a:normAutofit fontScale="90000"/>
          </a:bodyPr>
          <a:lstStyle/>
          <a:p>
            <a:r>
              <a:rPr lang="nl-NL" sz="8000" dirty="0">
                <a:solidFill>
                  <a:schemeClr val="bg1"/>
                </a:solidFill>
                <a:latin typeface="Bree Serif" panose="02000503040000020004" pitchFamily="50" charset="0"/>
              </a:rPr>
              <a:t>Nouveautés  </a:t>
            </a:r>
            <a:r>
              <a:rPr lang="nl-NL" sz="8000" dirty="0" err="1">
                <a:solidFill>
                  <a:schemeClr val="bg1"/>
                </a:solidFill>
                <a:latin typeface="Bree Serif" panose="02000503040000020004" pitchFamily="50" charset="0"/>
              </a:rPr>
              <a:t>SiteFinity</a:t>
            </a:r>
            <a:r>
              <a:rPr lang="nl-NL" sz="8000" dirty="0">
                <a:solidFill>
                  <a:schemeClr val="bg1"/>
                </a:solidFill>
                <a:latin typeface="Bree Serif" panose="02000503040000020004" pitchFamily="50" charset="0"/>
              </a:rPr>
              <a:t> V12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3765624"/>
            <a:ext cx="6400800" cy="1752600"/>
          </a:xfrm>
        </p:spPr>
        <p:txBody>
          <a:bodyPr/>
          <a:lstStyle/>
          <a:p>
            <a:r>
              <a:rPr lang="nl-NL" sz="4000" b="1" dirty="0" err="1">
                <a:latin typeface="Fira Sans" panose="020B0503050000020004" pitchFamily="34" charset="0"/>
              </a:rPr>
              <a:t>Sitefinity</a:t>
            </a:r>
            <a:r>
              <a:rPr lang="nl-NL" dirty="0">
                <a:latin typeface="Fira Sans" panose="020B0503050000020004" pitchFamily="34" charset="0"/>
              </a:rPr>
              <a:t> </a:t>
            </a:r>
          </a:p>
          <a:p>
            <a:r>
              <a:rPr lang="nl-NL" dirty="0" err="1">
                <a:latin typeface="Fira Sans" panose="020B0503050000020004" pitchFamily="34" charset="0"/>
              </a:rPr>
              <a:t>Formation</a:t>
            </a:r>
            <a:r>
              <a:rPr lang="nl-NL" dirty="0">
                <a:latin typeface="Fira Sans" panose="020B0503050000020004" pitchFamily="34" charset="0"/>
              </a:rPr>
              <a:t> Backend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-161170" y="23402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24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2. Création d’une page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latin typeface="Fira Sans" panose="020B0503050000020004" pitchFamily="34" charset="0"/>
            </a:endParaRP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fr-BE" sz="2000" dirty="0">
              <a:latin typeface="Fira Sans" panose="020B05030500000200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4C3B07-3DB2-4635-A56E-311570BC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68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2. Création d’une page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latin typeface="Fira Sans" panose="020B0503050000020004" pitchFamily="34" charset="0"/>
            </a:endParaRP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fr-BE" sz="2000" dirty="0">
              <a:latin typeface="Fira Sans" panose="020B05030500000200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FD058D-7181-446C-8927-DA57932B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68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5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2. Création d’une page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latin typeface="Fira Sans" panose="020B0503050000020004" pitchFamily="34" charset="0"/>
            </a:endParaRP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fr-BE" sz="2000" dirty="0">
              <a:latin typeface="Fira Sans" panose="020B05030500000200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70D7D1-DAD6-4910-AA83-C4DE70B0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021"/>
            <a:ext cx="9144000" cy="30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2. Création d’une page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SEO !!!</a:t>
            </a: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fr-BE" sz="2000" dirty="0">
              <a:latin typeface="Fira Sans" panose="020B05030500000200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3BF08F-39DE-45F3-AACF-708DCB35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9265"/>
            <a:ext cx="9144000" cy="32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0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3. Gestion des ancres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Dans le widget content block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Autres (</a:t>
            </a:r>
            <a:r>
              <a:rPr lang="fr-BE" sz="2400" dirty="0">
                <a:latin typeface="Fira Sans" panose="020B0503050000020004" pitchFamily="34" charset="0"/>
                <a:hlinkClick r:id="rId3"/>
              </a:rPr>
              <a:t>New</a:t>
            </a:r>
            <a:r>
              <a:rPr lang="fr-BE" sz="2400" dirty="0">
                <a:latin typeface="Fira Sans" panose="020B0503050000020004" pitchFamily="34" charset="0"/>
              </a:rPr>
              <a:t>s, </a:t>
            </a:r>
            <a:r>
              <a:rPr lang="fr-BE" sz="2400" dirty="0" err="1">
                <a:latin typeface="Fira Sans" panose="020B0503050000020004" pitchFamily="34" charset="0"/>
              </a:rPr>
              <a:t>Vacatures</a:t>
            </a:r>
            <a:r>
              <a:rPr lang="fr-BE" sz="2400" dirty="0">
                <a:latin typeface="Fira Sans" panose="020B0503050000020004" pitchFamily="34" charset="0"/>
              </a:rPr>
              <a:t>, …)</a:t>
            </a:r>
            <a:endParaRPr lang="fr-BE" sz="20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3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Bree Serif" panose="02000503040000020004" pitchFamily="50" charset="0"/>
              </a:rPr>
              <a:t>4. Liens vers une image ou un document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Dans le content block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Autres (</a:t>
            </a:r>
            <a:r>
              <a:rPr lang="fr-BE" sz="2400" dirty="0">
                <a:latin typeface="Fira Sans" panose="020B0503050000020004" pitchFamily="34" charset="0"/>
                <a:hlinkClick r:id="rId3"/>
              </a:rPr>
              <a:t>News</a:t>
            </a:r>
            <a:r>
              <a:rPr lang="fr-BE" sz="2400" dirty="0">
                <a:latin typeface="Fira Sans" panose="020B0503050000020004" pitchFamily="34" charset="0"/>
              </a:rPr>
              <a:t>, </a:t>
            </a:r>
            <a:r>
              <a:rPr lang="fr-BE" sz="2400" dirty="0" err="1">
                <a:latin typeface="Fira Sans" panose="020B0503050000020004" pitchFamily="34" charset="0"/>
              </a:rPr>
              <a:t>Vacatures</a:t>
            </a:r>
            <a:r>
              <a:rPr lang="fr-BE" sz="2400" dirty="0">
                <a:latin typeface="Fira Sans" panose="020B0503050000020004" pitchFamily="34" charset="0"/>
              </a:rPr>
              <a:t>, …)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42457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9FD0-89DF-4D0F-B5E0-6C1547CD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dirty="0">
                <a:latin typeface="Bree Serif" panose="02000503040000020004" pitchFamily="50" charset="0"/>
              </a:rPr>
              <a:t>5. </a:t>
            </a:r>
            <a:r>
              <a:rPr lang="fr-BE" dirty="0" err="1">
                <a:latin typeface="Bree Serif" panose="02000503040000020004" pitchFamily="50" charset="0"/>
              </a:rPr>
              <a:t>Unlock</a:t>
            </a:r>
            <a:endParaRPr lang="fr-BE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A930-17EF-4B16-A2A7-A8E5B2E2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838" indent="0">
              <a:buNone/>
            </a:pPr>
            <a:endParaRPr lang="fr-BE" sz="2000" dirty="0">
              <a:latin typeface="Fira Sans" panose="020B0503050000020004" pitchFamily="34" charset="0"/>
            </a:endParaRPr>
          </a:p>
          <a:p>
            <a:pPr marL="731838" indent="0">
              <a:buNone/>
            </a:pPr>
            <a:endParaRPr lang="fr-BE" sz="2000" dirty="0">
              <a:latin typeface="Fira Sans" panose="020B0503050000020004" pitchFamily="34" charset="0"/>
            </a:endParaRPr>
          </a:p>
          <a:p>
            <a:pPr marL="731838" indent="0">
              <a:buNone/>
            </a:pPr>
            <a:r>
              <a:rPr lang="fr-BE" sz="3600" dirty="0">
                <a:latin typeface="Fira Sans" panose="020B0503050000020004" pitchFamily="34" charset="0"/>
              </a:rPr>
              <a:t>Vous pourrez bloquer un </a:t>
            </a:r>
            <a:r>
              <a:rPr lang="fr-BE" sz="3600" dirty="0">
                <a:latin typeface="Fira Sans" panose="020B0503050000020004" pitchFamily="34" charset="0"/>
                <a:hlinkClick r:id="rId3"/>
              </a:rPr>
              <a:t>contenu</a:t>
            </a:r>
            <a:r>
              <a:rPr lang="fr-BE" sz="3600" dirty="0">
                <a:latin typeface="Fira Sans" panose="020B0503050000020004" pitchFamily="34" charset="0"/>
              </a:rPr>
              <a:t> vous-même</a:t>
            </a:r>
          </a:p>
          <a:p>
            <a:pPr marL="731838" indent="0">
              <a:buNone/>
            </a:pPr>
            <a:endParaRPr lang="fr-BE" sz="20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9FD0-89DF-4D0F-B5E0-6C1547CD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dirty="0">
                <a:latin typeface="Bree Serif" panose="02000503040000020004" pitchFamily="50" charset="0"/>
              </a:rPr>
              <a:t>6</a:t>
            </a:r>
            <a:r>
              <a:rPr lang="fr-BE" sz="2700" dirty="0">
                <a:latin typeface="Bree Serif" panose="02000503040000020004" pitchFamily="50" charset="0"/>
              </a:rPr>
              <a:t>. </a:t>
            </a:r>
            <a:r>
              <a:rPr lang="fr-BE" dirty="0">
                <a:latin typeface="Bree Serif" panose="02000503040000020004" pitchFamily="50" charset="0"/>
              </a:rPr>
              <a:t>Module</a:t>
            </a:r>
            <a:r>
              <a:rPr lang="fr-BE" sz="2700" dirty="0">
                <a:latin typeface="Bree Serif" panose="02000503040000020004" pitchFamily="50" charset="0"/>
              </a:rPr>
              <a:t> </a:t>
            </a:r>
            <a:r>
              <a:rPr lang="fr-BE" dirty="0" err="1">
                <a:latin typeface="Bree Serif" panose="02000503040000020004" pitchFamily="50" charset="0"/>
              </a:rPr>
              <a:t>Search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A930-17EF-4B16-A2A7-A8E5B2E2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17588" indent="-285750"/>
            <a:r>
              <a:rPr lang="fr-BE" sz="2800" dirty="0">
                <a:latin typeface="Fira Sans" panose="020B0503050000020004" pitchFamily="34" charset="0"/>
              </a:rPr>
              <a:t>Améliorations et corrections de la recherche </a:t>
            </a:r>
            <a:r>
              <a:rPr lang="fr-BE" sz="2800" dirty="0">
                <a:latin typeface="Fira Sans" panose="020B0503050000020004" pitchFamily="34" charset="0"/>
                <a:sym typeface="Wingdings" panose="05000000000000000000" pitchFamily="2" charset="2"/>
              </a:rPr>
              <a:t> résultats corrects</a:t>
            </a:r>
            <a:endParaRPr lang="fr-BE" sz="2800" dirty="0">
              <a:latin typeface="Fira Sans" panose="020B0503050000020004" pitchFamily="34" charset="0"/>
            </a:endParaRPr>
          </a:p>
          <a:p>
            <a:pPr marL="1017588" indent="-285750"/>
            <a:r>
              <a:rPr lang="fr-BE" sz="2800" dirty="0">
                <a:latin typeface="Fira Sans" panose="020B0503050000020004" pitchFamily="34" charset="0"/>
              </a:rPr>
              <a:t>Filtres</a:t>
            </a:r>
          </a:p>
          <a:p>
            <a:pPr marL="1417638" lvl="1"/>
            <a:r>
              <a:rPr lang="fr-BE" sz="2400" dirty="0">
                <a:latin typeface="Fira Sans" panose="020B0503050000020004" pitchFamily="34" charset="0"/>
              </a:rPr>
              <a:t>Date (et)</a:t>
            </a:r>
          </a:p>
          <a:p>
            <a:pPr marL="1417638" lvl="1"/>
            <a:r>
              <a:rPr lang="fr-BE" sz="2400" dirty="0">
                <a:latin typeface="Fira Sans" panose="020B0503050000020004" pitchFamily="34" charset="0"/>
              </a:rPr>
              <a:t>Type de contenu (et)</a:t>
            </a:r>
          </a:p>
          <a:p>
            <a:pPr marL="1417638" lvl="1"/>
            <a:r>
              <a:rPr lang="fr-BE" sz="2400" dirty="0">
                <a:latin typeface="Fira Sans" panose="020B0503050000020004" pitchFamily="34" charset="0"/>
              </a:rPr>
              <a:t>(Fédération (ou)</a:t>
            </a:r>
          </a:p>
          <a:p>
            <a:pPr marL="1417638" lvl="1"/>
            <a:r>
              <a:rPr lang="fr-BE" sz="2400" dirty="0">
                <a:latin typeface="Fira Sans" panose="020B0503050000020004" pitchFamily="34" charset="0"/>
              </a:rPr>
              <a:t>Centrale (ou)</a:t>
            </a:r>
          </a:p>
          <a:p>
            <a:pPr marL="1417638" lvl="1"/>
            <a:r>
              <a:rPr lang="fr-BE" sz="2400" dirty="0">
                <a:latin typeface="Fira Sans" panose="020B0503050000020004" pitchFamily="34" charset="0"/>
              </a:rPr>
              <a:t>Secteur) </a:t>
            </a:r>
          </a:p>
        </p:txBody>
      </p:sp>
    </p:spTree>
    <p:extLst>
      <p:ext uri="{BB962C8B-B14F-4D97-AF65-F5344CB8AC3E}">
        <p14:creationId xmlns:p14="http://schemas.microsoft.com/office/powerpoint/2010/main" val="47248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7. News </a:t>
            </a:r>
            <a:r>
              <a:rPr lang="fr-BE" dirty="0" err="1">
                <a:latin typeface="Bree Serif" panose="02000503040000020004" pitchFamily="50" charset="0"/>
              </a:rPr>
              <a:t>Summary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</a:rPr>
              <a:t>Ce champ reste obligatoire mais techniquement il ne fait plus la vérification !!!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</a:rPr>
              <a:t>Correction prévue par </a:t>
            </a:r>
            <a:r>
              <a:rPr lang="fr-BE" sz="2400" b="1" dirty="0" err="1">
                <a:latin typeface="Fira Sans" panose="020B0503050000020004" pitchFamily="34" charset="0"/>
              </a:rPr>
              <a:t>SiteFinity</a:t>
            </a:r>
            <a:r>
              <a:rPr lang="fr-BE" sz="2400" b="1" dirty="0">
                <a:latin typeface="Fira Sans" panose="020B0503050000020004" pitchFamily="34" charset="0"/>
              </a:rPr>
              <a:t> prochainement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</a:rPr>
              <a:t>Attention : remplissez cette zone 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</a:rPr>
              <a:t>Importante pour le design du site ainsi que pour SEO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7529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8. Document </a:t>
            </a:r>
            <a:r>
              <a:rPr lang="fr-BE" dirty="0" err="1">
                <a:latin typeface="Bree Serif" panose="02000503040000020004" pitchFamily="50" charset="0"/>
              </a:rPr>
              <a:t>link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  <a:hlinkClick r:id="rId3"/>
              </a:rPr>
              <a:t>Design modifié</a:t>
            </a:r>
            <a:endParaRPr lang="fr-BE" sz="2400" b="1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Paramétrisation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000" dirty="0">
              <a:latin typeface="Fira Sans" panose="020B05030500000200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541D67-2773-440F-A929-FD54FA34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837397"/>
            <a:ext cx="7805057" cy="37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ree Serif" panose="02000503040000020004" pitchFamily="50" charset="0"/>
              </a:rPr>
              <a:t>Agenda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 err="1">
                <a:latin typeface="Fira Sans" panose="020B0503050000020004" pitchFamily="34" charset="0"/>
              </a:rPr>
              <a:t>Layout</a:t>
            </a:r>
            <a:r>
              <a:rPr lang="nl-BE" sz="2600" dirty="0">
                <a:latin typeface="Fira Sans" panose="020B0503050000020004" pitchFamily="34" charset="0"/>
              </a:rPr>
              <a:t> Backend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 err="1">
                <a:latin typeface="Fira Sans" panose="020B0503050000020004" pitchFamily="34" charset="0"/>
              </a:rPr>
              <a:t>Création</a:t>
            </a:r>
            <a:r>
              <a:rPr lang="nl-BE" sz="2600" dirty="0">
                <a:latin typeface="Fira Sans" panose="020B0503050000020004" pitchFamily="34" charset="0"/>
              </a:rPr>
              <a:t> </a:t>
            </a:r>
            <a:r>
              <a:rPr lang="nl-BE" sz="2600" dirty="0" err="1">
                <a:latin typeface="Fira Sans" panose="020B0503050000020004" pitchFamily="34" charset="0"/>
              </a:rPr>
              <a:t>d’une</a:t>
            </a:r>
            <a:r>
              <a:rPr lang="nl-BE" sz="2600" dirty="0">
                <a:latin typeface="Fira Sans" panose="020B0503050000020004" pitchFamily="34" charset="0"/>
              </a:rPr>
              <a:t> page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 err="1">
                <a:latin typeface="Fira Sans" panose="020B0503050000020004" pitchFamily="34" charset="0"/>
              </a:rPr>
              <a:t>Gestion</a:t>
            </a:r>
            <a:r>
              <a:rPr lang="nl-BE" sz="2600" dirty="0">
                <a:latin typeface="Fira Sans" panose="020B0503050000020004" pitchFamily="34" charset="0"/>
              </a:rPr>
              <a:t> des </a:t>
            </a:r>
            <a:r>
              <a:rPr lang="nl-BE" sz="2600" dirty="0" err="1">
                <a:latin typeface="Fira Sans" panose="020B0503050000020004" pitchFamily="34" charset="0"/>
              </a:rPr>
              <a:t>ancres</a:t>
            </a:r>
            <a:endParaRPr lang="nl-BE" sz="2600" dirty="0">
              <a:latin typeface="Fira Sans" panose="020B0503050000020004" pitchFamily="34" charset="0"/>
            </a:endParaRP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>
                <a:latin typeface="Fira Sans" panose="020B0503050000020004" pitchFamily="34" charset="0"/>
              </a:rPr>
              <a:t>Liens vers </a:t>
            </a:r>
            <a:r>
              <a:rPr lang="nl-BE" sz="2600" dirty="0" err="1">
                <a:latin typeface="Fira Sans" panose="020B0503050000020004" pitchFamily="34" charset="0"/>
              </a:rPr>
              <a:t>une</a:t>
            </a:r>
            <a:r>
              <a:rPr lang="nl-BE" sz="2600" dirty="0">
                <a:latin typeface="Fira Sans" panose="020B0503050000020004" pitchFamily="34" charset="0"/>
              </a:rPr>
              <a:t> image </a:t>
            </a:r>
            <a:r>
              <a:rPr lang="nl-BE" sz="2600" dirty="0" err="1">
                <a:latin typeface="Fira Sans" panose="020B0503050000020004" pitchFamily="34" charset="0"/>
              </a:rPr>
              <a:t>ou</a:t>
            </a:r>
            <a:r>
              <a:rPr lang="nl-BE" sz="2600" dirty="0">
                <a:latin typeface="Fira Sans" panose="020B0503050000020004" pitchFamily="34" charset="0"/>
              </a:rPr>
              <a:t> </a:t>
            </a:r>
            <a:r>
              <a:rPr lang="nl-BE" sz="2600" dirty="0" err="1">
                <a:latin typeface="Fira Sans" panose="020B0503050000020004" pitchFamily="34" charset="0"/>
              </a:rPr>
              <a:t>un</a:t>
            </a:r>
            <a:r>
              <a:rPr lang="nl-BE" sz="2600" dirty="0">
                <a:latin typeface="Fira Sans" panose="020B0503050000020004" pitchFamily="34" charset="0"/>
              </a:rPr>
              <a:t> document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 err="1">
                <a:latin typeface="Fira Sans" panose="020B0503050000020004" pitchFamily="34" charset="0"/>
              </a:rPr>
              <a:t>Unlock</a:t>
            </a:r>
            <a:endParaRPr lang="nl-BE" sz="2600" dirty="0">
              <a:latin typeface="Fira Sans" panose="020B0503050000020004" pitchFamily="34" charset="0"/>
            </a:endParaRP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>
                <a:latin typeface="Fira Sans" panose="020B0503050000020004" pitchFamily="34" charset="0"/>
              </a:rPr>
              <a:t>Module Search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>
                <a:latin typeface="Fira Sans" panose="020B0503050000020004" pitchFamily="34" charset="0"/>
              </a:rPr>
              <a:t>News Summary 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>
                <a:latin typeface="Fira Sans" panose="020B0503050000020004" pitchFamily="34" charset="0"/>
              </a:rPr>
              <a:t>Document Link</a:t>
            </a: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 err="1">
                <a:latin typeface="Fira Sans" panose="020B0503050000020004" pitchFamily="34" charset="0"/>
              </a:rPr>
              <a:t>Synchronisation</a:t>
            </a:r>
            <a:endParaRPr lang="nl-BE" sz="2600" dirty="0">
              <a:latin typeface="Fira Sans" panose="020B0503050000020004" pitchFamily="34" charset="0"/>
            </a:endParaRPr>
          </a:p>
          <a:p>
            <a:pPr marL="118903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600" dirty="0">
                <a:latin typeface="Fira Sans" panose="020B0503050000020004" pitchFamily="34" charset="0"/>
              </a:rPr>
              <a:t>Mise en PROD</a:t>
            </a:r>
          </a:p>
          <a:p>
            <a:pPr marL="1189038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nl-BE" sz="2000" dirty="0">
              <a:latin typeface="Fira Sans" panose="020B0503050000020004" pitchFamily="34" charset="0"/>
            </a:endParaRP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nl-BE" sz="24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4043" cy="4525963"/>
          </a:xfrm>
        </p:spPr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>
                <a:latin typeface="Fira Sans" panose="020B0503050000020004" pitchFamily="34" charset="0"/>
              </a:rPr>
              <a:t>Sync </a:t>
            </a:r>
            <a:r>
              <a:rPr lang="fr-BE" sz="2400" b="1" dirty="0" err="1">
                <a:latin typeface="Fira Sans" panose="020B0503050000020004" pitchFamily="34" charset="0"/>
              </a:rPr>
              <a:t>Now</a:t>
            </a:r>
            <a:endParaRPr lang="fr-BE" sz="2400" b="1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 err="1">
                <a:latin typeface="Fira Sans" panose="020B0503050000020004" pitchFamily="34" charset="0"/>
              </a:rPr>
              <a:t>Scheduled</a:t>
            </a:r>
            <a:r>
              <a:rPr lang="fr-BE" sz="2400" b="1" dirty="0">
                <a:latin typeface="Fira Sans" panose="020B0503050000020004" pitchFamily="34" charset="0"/>
              </a:rPr>
              <a:t> Sync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 err="1">
                <a:latin typeface="Fira Sans" panose="020B0503050000020004" pitchFamily="34" charset="0"/>
              </a:rPr>
              <a:t>Publish</a:t>
            </a:r>
            <a:r>
              <a:rPr lang="fr-BE" sz="2400" b="1" dirty="0">
                <a:latin typeface="Fira Sans" panose="020B0503050000020004" pitchFamily="34" charset="0"/>
              </a:rPr>
              <a:t> and Sync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6785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Sync </a:t>
            </a:r>
            <a:r>
              <a:rPr lang="fr-BE" dirty="0" err="1">
                <a:latin typeface="Bree Serif" panose="02000503040000020004" pitchFamily="50" charset="0"/>
              </a:rPr>
              <a:t>Now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4043" cy="4525963"/>
          </a:xfrm>
        </p:spPr>
        <p:txBody>
          <a:bodyPr>
            <a:normAutofit/>
          </a:bodyPr>
          <a:lstStyle/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endParaRPr lang="fr-BE" sz="4000" b="1" dirty="0">
              <a:solidFill>
                <a:srgbClr val="FF0000"/>
              </a:solidFill>
            </a:endParaRPr>
          </a:p>
          <a:p>
            <a:pPr marL="73183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BE" sz="6000" b="1" dirty="0">
                <a:solidFill>
                  <a:srgbClr val="FF0000"/>
                </a:solidFill>
              </a:rPr>
              <a:t>NE JAMAIS UTILISER</a:t>
            </a:r>
          </a:p>
        </p:txBody>
      </p:sp>
    </p:spTree>
    <p:extLst>
      <p:ext uri="{BB962C8B-B14F-4D97-AF65-F5344CB8AC3E}">
        <p14:creationId xmlns:p14="http://schemas.microsoft.com/office/powerpoint/2010/main" val="243030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</a:t>
            </a:r>
            <a:r>
              <a:rPr lang="fr-BE" dirty="0" err="1">
                <a:latin typeface="Bree Serif" panose="02000503040000020004" pitchFamily="50" charset="0"/>
              </a:rPr>
              <a:t>Scheduled</a:t>
            </a:r>
            <a:r>
              <a:rPr lang="fr-BE" dirty="0">
                <a:latin typeface="Bree Serif" panose="02000503040000020004" pitchFamily="50" charset="0"/>
              </a:rPr>
              <a:t> Sync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/>
              <a:t>Fonctionne toujours et de la même manière qu’avant !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/>
              <a:t>A utiliser pour les grosses synchronisations et le soir ou la nuit !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/>
              <a:t>Synchroniser les images, les documents, … tous les composants !!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6501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</a:t>
            </a:r>
            <a:r>
              <a:rPr lang="fr-BE" dirty="0" err="1">
                <a:latin typeface="Bree Serif" panose="02000503040000020004" pitchFamily="50" charset="0"/>
              </a:rPr>
              <a:t>Publish</a:t>
            </a:r>
            <a:r>
              <a:rPr lang="fr-BE" dirty="0">
                <a:latin typeface="Bree Serif" panose="02000503040000020004" pitchFamily="50" charset="0"/>
              </a:rPr>
              <a:t> and Sync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4043" cy="4525963"/>
          </a:xfrm>
        </p:spPr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Celle que tout  le monde attend !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Disponible pour tous les types de contenus synchronisables sauf pour les images et les documents .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Publie et synchronise tout de suite tous les éléments liés de votre contenu ! 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01071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</a:t>
            </a:r>
            <a:r>
              <a:rPr lang="fr-BE" dirty="0" err="1">
                <a:latin typeface="Bree Serif" panose="02000503040000020004" pitchFamily="50" charset="0"/>
              </a:rPr>
              <a:t>Publish</a:t>
            </a:r>
            <a:r>
              <a:rPr lang="fr-BE" dirty="0">
                <a:latin typeface="Bree Serif" panose="02000503040000020004" pitchFamily="50" charset="0"/>
              </a:rPr>
              <a:t> and Sync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183F3B7-A174-4F08-B95B-1BCD8604D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3A3315-EAD3-4348-A0B6-8815741B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748"/>
            <a:ext cx="9144000" cy="32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</a:t>
            </a:r>
            <a:r>
              <a:rPr lang="fr-BE" dirty="0" err="1">
                <a:latin typeface="Bree Serif" panose="02000503040000020004" pitchFamily="50" charset="0"/>
              </a:rPr>
              <a:t>Publish</a:t>
            </a:r>
            <a:r>
              <a:rPr lang="fr-BE" dirty="0">
                <a:latin typeface="Bree Serif" panose="02000503040000020004" pitchFamily="50" charset="0"/>
              </a:rPr>
              <a:t> and Sync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99ED6BF6-11B7-4B9E-B1C5-0BB270CB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" y="2034381"/>
            <a:ext cx="8058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Bree Serif" panose="02000503040000020004" pitchFamily="50" charset="0"/>
              </a:rPr>
              <a:t>9. Synchronisation: </a:t>
            </a:r>
            <a:r>
              <a:rPr lang="fr-BE" dirty="0" err="1">
                <a:latin typeface="Bree Serif" panose="02000503040000020004" pitchFamily="50" charset="0"/>
              </a:rPr>
              <a:t>Publish</a:t>
            </a:r>
            <a:r>
              <a:rPr lang="fr-BE" dirty="0">
                <a:latin typeface="Bree Serif" panose="02000503040000020004" pitchFamily="50" charset="0"/>
              </a:rPr>
              <a:t> and Sync</a:t>
            </a:r>
            <a:endParaRPr lang="en-GB" dirty="0">
              <a:latin typeface="Bree Serif" panose="02000503040000020004" pitchFamily="50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B5BBD730-AC4A-4A98-9381-7D67C33191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718873"/>
                  </p:ext>
                </p:extLst>
              </p:nvPr>
            </p:nvGraphicFramePr>
            <p:xfrm>
              <a:off x="-2955471" y="4939393"/>
              <a:ext cx="2286000" cy="1714500"/>
            </p:xfrm>
            <a:graphic>
              <a:graphicData uri="http://schemas.microsoft.com/office/powerpoint/2016/slidezoom">
                <pslz:sldZm>
                  <pslz:sldZmObj sldId="607" cId="3587240288">
                    <pslz:zmPr id="{FDE635ED-2B9C-4110-B287-BC4873A5A56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extLst>
                  <a:ext uri="{FF2B5EF4-FFF2-40B4-BE49-F238E27FC236}">
                    <a16:creationId xmlns:a16="http://schemas.microsoft.com/office/drawing/2014/main" id="{B5BBD730-AC4A-4A98-9381-7D67C33191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55471" y="493939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F077C57-2D12-4E34-8008-A6AA9C38A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90662" y="1648619"/>
            <a:ext cx="61626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4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10. Mise en PROD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4043" cy="4525963"/>
          </a:xfrm>
        </p:spPr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Indisponibilité de STAGING samedi 16 toute la journée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Pas de </a:t>
            </a:r>
            <a:r>
              <a:rPr lang="fr-BE" sz="2400" dirty="0" err="1">
                <a:latin typeface="Fira Sans" panose="020B0503050000020004" pitchFamily="34" charset="0"/>
              </a:rPr>
              <a:t>scheduled</a:t>
            </a:r>
            <a:r>
              <a:rPr lang="fr-BE" sz="2400" dirty="0">
                <a:latin typeface="Fira Sans" panose="020B0503050000020004" pitchFamily="34" charset="0"/>
              </a:rPr>
              <a:t> synchro après vendredi 15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Remise à zéro des compteurs de synchro le samedi 16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Indisponibilité du site DMZ samedi 16 toute la matinée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Nouvelle version V12 , lundi matin !!! </a:t>
            </a: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b="1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b="1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58092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Bree Serif" panose="02000503040000020004" pitchFamily="50" charset="0"/>
              </a:rPr>
              <a:t>10. Mise en PROD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40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74420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cs typeface="Calibri"/>
              </a:rPr>
              <a:t>En cas de questions:</a:t>
            </a:r>
            <a:endParaRPr lang="fr-FR" dirty="0"/>
          </a:p>
          <a:p>
            <a:pPr marL="1474470" lvl="1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latin typeface="Calibri"/>
                <a:cs typeface="Calibri"/>
              </a:rPr>
              <a:t>Aller voir dans les slides et le manuel de la formation (sur </a:t>
            </a:r>
            <a:r>
              <a:rPr lang="fr-FR" dirty="0" err="1">
                <a:latin typeface="Calibri"/>
                <a:cs typeface="Calibri"/>
              </a:rPr>
              <a:t>SiteFinity</a:t>
            </a:r>
            <a:r>
              <a:rPr lang="fr-FR" dirty="0">
                <a:latin typeface="Calibri"/>
                <a:cs typeface="Calibri"/>
              </a:rPr>
              <a:t> backend STAGING)</a:t>
            </a:r>
          </a:p>
          <a:p>
            <a:pPr marL="1474470" lvl="1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latin typeface="Calibri"/>
                <a:cs typeface="Calibri"/>
              </a:rPr>
              <a:t>Mail à </a:t>
            </a:r>
            <a:r>
              <a:rPr lang="fr-FR" dirty="0" err="1">
                <a:latin typeface="Calibri"/>
                <a:cs typeface="Calibri"/>
              </a:rPr>
              <a:t>SiteFinity.Issue</a:t>
            </a:r>
          </a:p>
          <a:p>
            <a:pPr marL="1474470" lvl="1">
              <a:spcBef>
                <a:spcPts val="1200"/>
              </a:spcBef>
              <a:spcAft>
                <a:spcPts val="1200"/>
              </a:spcAft>
            </a:pPr>
            <a:endParaRPr lang="fr-FR" dirty="0">
              <a:latin typeface="Calibri"/>
              <a:cs typeface="Calibri"/>
            </a:endParaRPr>
          </a:p>
          <a:p>
            <a:pPr marL="1074420">
              <a:spcBef>
                <a:spcPts val="1200"/>
              </a:spcBef>
              <a:spcAft>
                <a:spcPts val="1200"/>
              </a:spcAft>
            </a:pPr>
            <a:endParaRPr lang="fr-BE" sz="2400" b="1" dirty="0">
              <a:latin typeface="Fira Sans" panose="020B0503050000020004" pitchFamily="34" charset="0"/>
            </a:endParaRPr>
          </a:p>
          <a:p>
            <a:pPr marL="1074420">
              <a:spcBef>
                <a:spcPts val="1200"/>
              </a:spcBef>
              <a:spcAft>
                <a:spcPts val="1200"/>
              </a:spcAft>
            </a:pPr>
            <a:endParaRPr lang="fr-BE" sz="2400" b="1" dirty="0">
              <a:latin typeface="Fira Sans" panose="020B0503050000020004" pitchFamily="34" charset="0"/>
              <a:cs typeface="Calibri"/>
            </a:endParaRPr>
          </a:p>
          <a:p>
            <a:pPr marL="1074420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22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ee Serif" panose="02000503040000020004" pitchFamily="50" charset="0"/>
              </a:rPr>
              <a:t>Q &amp; 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8895"/>
            <a:ext cx="5435600" cy="3568700"/>
          </a:xfrm>
        </p:spPr>
      </p:pic>
    </p:spTree>
    <p:extLst>
      <p:ext uri="{BB962C8B-B14F-4D97-AF65-F5344CB8AC3E}">
        <p14:creationId xmlns:p14="http://schemas.microsoft.com/office/powerpoint/2010/main" val="333623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Pages</a:t>
            </a:r>
          </a:p>
          <a:p>
            <a:pPr marL="1474788" lvl="1">
              <a:spcBef>
                <a:spcPts val="1200"/>
              </a:spcBef>
              <a:spcAft>
                <a:spcPts val="1200"/>
              </a:spcAft>
            </a:pPr>
            <a:r>
              <a:rPr lang="fr-BE" sz="2000" dirty="0">
                <a:latin typeface="Fira Sans" panose="020B0503050000020004" pitchFamily="34" charset="0"/>
              </a:rPr>
              <a:t>Filtres</a:t>
            </a:r>
          </a:p>
          <a:p>
            <a:pPr marL="1474788" lvl="1">
              <a:spcBef>
                <a:spcPts val="1200"/>
              </a:spcBef>
              <a:spcAft>
                <a:spcPts val="1200"/>
              </a:spcAft>
            </a:pPr>
            <a:r>
              <a:rPr lang="fr-BE" sz="2000" dirty="0">
                <a:latin typeface="Fira Sans" panose="020B0503050000020004" pitchFamily="34" charset="0"/>
              </a:rPr>
              <a:t>Les boutons</a:t>
            </a:r>
          </a:p>
          <a:p>
            <a:pPr marL="1474788" lvl="1">
              <a:spcBef>
                <a:spcPts val="1200"/>
              </a:spcBef>
              <a:spcAft>
                <a:spcPts val="1200"/>
              </a:spcAft>
            </a:pPr>
            <a:r>
              <a:rPr lang="fr-BE" sz="2000" dirty="0">
                <a:latin typeface="Fira Sans" panose="020B0503050000020004" pitchFamily="34" charset="0"/>
              </a:rPr>
              <a:t>Les messages</a:t>
            </a:r>
          </a:p>
          <a:p>
            <a:pPr marL="1474788" lvl="1">
              <a:spcBef>
                <a:spcPts val="1200"/>
              </a:spcBef>
              <a:spcAft>
                <a:spcPts val="1200"/>
              </a:spcAft>
            </a:pPr>
            <a:r>
              <a:rPr lang="fr-BE" sz="2000" dirty="0">
                <a:latin typeface="Fira Sans" panose="020B0503050000020004" pitchFamily="34" charset="0"/>
              </a:rPr>
              <a:t>Les actions</a:t>
            </a:r>
          </a:p>
        </p:txBody>
      </p:sp>
    </p:spTree>
    <p:extLst>
      <p:ext uri="{BB962C8B-B14F-4D97-AF65-F5344CB8AC3E}">
        <p14:creationId xmlns:p14="http://schemas.microsoft.com/office/powerpoint/2010/main" val="51201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CF8B9C0-28F9-4F4F-B40B-C95BB4B93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57" y="-27101"/>
            <a:ext cx="8204352" cy="6153265"/>
          </a:xfrm>
        </p:spPr>
      </p:pic>
    </p:spTree>
    <p:extLst>
      <p:ext uri="{BB962C8B-B14F-4D97-AF65-F5344CB8AC3E}">
        <p14:creationId xmlns:p14="http://schemas.microsoft.com/office/powerpoint/2010/main" val="267326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B325A08-0401-429C-913D-9D863FC30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57401"/>
            <a:ext cx="9104508" cy="35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3617A0E-5C79-4BE9-A2CB-0522F8DF2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6847" y="1880188"/>
            <a:ext cx="9230847" cy="35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0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856BD9-7CB8-4601-92F2-55E77BE9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7240"/>
            <a:ext cx="9144000" cy="28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C52B68-E73D-4681-B830-17C9C1BB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748"/>
            <a:ext cx="9144000" cy="32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2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1. </a:t>
            </a:r>
            <a:r>
              <a:rPr lang="fr-BE" dirty="0" err="1">
                <a:latin typeface="Bree Serif" panose="02000503040000020004" pitchFamily="50" charset="0"/>
              </a:rPr>
              <a:t>Layout</a:t>
            </a:r>
            <a:r>
              <a:rPr lang="fr-BE" dirty="0">
                <a:latin typeface="Bree Serif" panose="02000503040000020004" pitchFamily="50" charset="0"/>
              </a:rPr>
              <a:t> Backend</a:t>
            </a:r>
            <a:endParaRPr lang="en-GB" dirty="0">
              <a:latin typeface="Bree Serif" panose="02000503040000020004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9E599B-49D1-4878-A44F-40512814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33393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E98AFA-E03F-4C2C-A038-ED04E21A94E1}"/>
              </a:ext>
            </a:extLst>
          </p:cNvPr>
          <p:cNvSpPr txBox="1"/>
          <p:nvPr/>
        </p:nvSpPr>
        <p:spPr>
          <a:xfrm>
            <a:off x="996043" y="5149725"/>
            <a:ext cx="58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La </a:t>
            </a:r>
            <a:r>
              <a:rPr lang="fr-BE" dirty="0" err="1"/>
              <a:t>fénêtre</a:t>
            </a:r>
            <a:r>
              <a:rPr lang="fr-BE" dirty="0"/>
              <a:t> reste ouverte !!!</a:t>
            </a:r>
          </a:p>
        </p:txBody>
      </p:sp>
    </p:spTree>
    <p:extLst>
      <p:ext uri="{BB962C8B-B14F-4D97-AF65-F5344CB8AC3E}">
        <p14:creationId xmlns:p14="http://schemas.microsoft.com/office/powerpoint/2010/main" val="240694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Bree Serif" panose="02000503040000020004" pitchFamily="50" charset="0"/>
              </a:rPr>
              <a:t>2. Création d’une page</a:t>
            </a:r>
            <a:endParaRPr lang="en-GB" dirty="0">
              <a:latin typeface="Bree Serif" panose="02000503040000020004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74738">
              <a:spcBef>
                <a:spcPts val="1200"/>
              </a:spcBef>
              <a:spcAft>
                <a:spcPts val="1200"/>
              </a:spcAft>
            </a:pPr>
            <a:endParaRPr lang="fr-BE" sz="2400" dirty="0">
              <a:latin typeface="Fira Sans" panose="020B0503050000020004" pitchFamily="34" charset="0"/>
            </a:endParaRPr>
          </a:p>
          <a:p>
            <a:pPr marL="1074738">
              <a:spcBef>
                <a:spcPts val="1200"/>
              </a:spcBef>
              <a:spcAft>
                <a:spcPts val="1200"/>
              </a:spcAft>
            </a:pPr>
            <a:r>
              <a:rPr lang="fr-BE" sz="2400" dirty="0">
                <a:latin typeface="Fira Sans" panose="020B0503050000020004" pitchFamily="34" charset="0"/>
              </a:rPr>
              <a:t>Plusieurs  étapes</a:t>
            </a:r>
          </a:p>
          <a:p>
            <a:pPr marL="1646238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latin typeface="Fira Sans" panose="020B0503050000020004" pitchFamily="34" charset="0"/>
              </a:rPr>
              <a:t>Nom + url </a:t>
            </a:r>
          </a:p>
          <a:p>
            <a:pPr marL="1646238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latin typeface="Fira Sans" panose="020B0503050000020004" pitchFamily="34" charset="0"/>
              </a:rPr>
              <a:t>Choix du </a:t>
            </a:r>
            <a:r>
              <a:rPr lang="fr-BE" sz="2000" dirty="0" err="1">
                <a:latin typeface="Fira Sans" panose="020B0503050000020004" pitchFamily="34" charset="0"/>
              </a:rPr>
              <a:t>template</a:t>
            </a:r>
            <a:endParaRPr lang="fr-BE" sz="2000" dirty="0">
              <a:latin typeface="Fira Sans" panose="020B0503050000020004" pitchFamily="34" charset="0"/>
            </a:endParaRPr>
          </a:p>
          <a:p>
            <a:pPr marL="1646238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latin typeface="Fira Sans" panose="020B0503050000020004" pitchFamily="34" charset="0"/>
              </a:rPr>
              <a:t>Construction de la page</a:t>
            </a:r>
          </a:p>
          <a:p>
            <a:pPr marL="1646238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 err="1">
                <a:latin typeface="Fira Sans" panose="020B0503050000020004" pitchFamily="34" charset="0"/>
              </a:rPr>
              <a:t>Titles</a:t>
            </a:r>
            <a:r>
              <a:rPr lang="fr-BE" sz="2000" dirty="0">
                <a:latin typeface="Fira Sans" panose="020B0503050000020004" pitchFamily="34" charset="0"/>
              </a:rPr>
              <a:t> and </a:t>
            </a:r>
            <a:r>
              <a:rPr lang="fr-BE" sz="2000" dirty="0" err="1">
                <a:latin typeface="Fira Sans" panose="020B0503050000020004" pitchFamily="34" charset="0"/>
              </a:rPr>
              <a:t>Proporties</a:t>
            </a:r>
            <a:endParaRPr lang="fr-BE" sz="2000" dirty="0">
              <a:latin typeface="Fira Sans" panose="020B0503050000020004" pitchFamily="34" charset="0"/>
            </a:endParaRPr>
          </a:p>
          <a:p>
            <a:pPr marL="1646238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 err="1">
                <a:latin typeface="Fira Sans" panose="020B0503050000020004" pitchFamily="34" charset="0"/>
              </a:rPr>
              <a:t>Publish</a:t>
            </a:r>
            <a:endParaRPr lang="fr-BE" sz="20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4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47FEAAD0463D45B48A4135462FB09C" ma:contentTypeVersion="8" ma:contentTypeDescription="Create a new document." ma:contentTypeScope="" ma:versionID="e6bd95b99a912996360cb38132470538">
  <xsd:schema xmlns:xsd="http://www.w3.org/2001/XMLSchema" xmlns:xs="http://www.w3.org/2001/XMLSchema" xmlns:p="http://schemas.microsoft.com/office/2006/metadata/properties" xmlns:ns3="5ca5d68c-846c-4dc4-a410-b27060b88033" targetNamespace="http://schemas.microsoft.com/office/2006/metadata/properties" ma:root="true" ma:fieldsID="0e7119f6596cc07f17b057e9382b34d6" ns3:_="">
    <xsd:import namespace="5ca5d68c-846c-4dc4-a410-b27060b880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5d68c-846c-4dc4-a410-b27060b88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AF6EE-ED67-424C-A475-410D8669F6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0DC90-4AD9-4E78-953F-98DA7A59BB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ca5d68c-846c-4dc4-a410-b27060b8803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E5F410-291B-4013-A085-83323218E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5d68c-846c-4dc4-a410-b27060b88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4-3-NL-FR</Template>
  <TotalTime>6713</TotalTime>
  <Words>502</Words>
  <Application>Microsoft Office PowerPoint</Application>
  <PresentationFormat>Affichage à l'écran (4:3)</PresentationFormat>
  <Paragraphs>135</Paragraphs>
  <Slides>30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Bree Serif</vt:lpstr>
      <vt:lpstr>Calibri</vt:lpstr>
      <vt:lpstr>Fira Sans</vt:lpstr>
      <vt:lpstr>Wingdings</vt:lpstr>
      <vt:lpstr>Office-thema</vt:lpstr>
      <vt:lpstr>Nouveautés  SiteFinity V12</vt:lpstr>
      <vt:lpstr>Agenda</vt:lpstr>
      <vt:lpstr>1. Layout Backend</vt:lpstr>
      <vt:lpstr>1. Layout Backend</vt:lpstr>
      <vt:lpstr>1. Layout Backend</vt:lpstr>
      <vt:lpstr>1. Layout Backend</vt:lpstr>
      <vt:lpstr>1. Layout Backend</vt:lpstr>
      <vt:lpstr>1. Layout Backend</vt:lpstr>
      <vt:lpstr>2. Création d’une page</vt:lpstr>
      <vt:lpstr>2. Création d’une page</vt:lpstr>
      <vt:lpstr>2. Création d’une page</vt:lpstr>
      <vt:lpstr>2. Création d’une page</vt:lpstr>
      <vt:lpstr>2. Création d’une page</vt:lpstr>
      <vt:lpstr>3. Gestion des ancres</vt:lpstr>
      <vt:lpstr>4. Liens vers une image ou un document</vt:lpstr>
      <vt:lpstr>5. Unlock</vt:lpstr>
      <vt:lpstr>6. Module Search</vt:lpstr>
      <vt:lpstr>7. News Summary</vt:lpstr>
      <vt:lpstr>8. Document link</vt:lpstr>
      <vt:lpstr>9. Synchronisation</vt:lpstr>
      <vt:lpstr>9. Synchronisation: Sync Now</vt:lpstr>
      <vt:lpstr>9. Synchronisation: Scheduled Sync</vt:lpstr>
      <vt:lpstr>9. Synchronisation: Publish and Sync</vt:lpstr>
      <vt:lpstr>9. Synchronisation: Publish and Sync</vt:lpstr>
      <vt:lpstr>9. Synchronisation: Publish and Sync</vt:lpstr>
      <vt:lpstr>9. Synchronisation: Publish and Sync</vt:lpstr>
      <vt:lpstr>10. Mise en PROD</vt:lpstr>
      <vt:lpstr>10. Mise en PROD</vt:lpstr>
      <vt:lpstr>Q &amp; A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Nieuwe website ACV-CSC</dc:title>
  <dc:creator>Reinout Baeckelmans</dc:creator>
  <cp:lastModifiedBy>Isabelle Debongnie</cp:lastModifiedBy>
  <cp:revision>463</cp:revision>
  <dcterms:created xsi:type="dcterms:W3CDTF">2017-02-27T11:19:28Z</dcterms:created>
  <dcterms:modified xsi:type="dcterms:W3CDTF">2020-05-13T14:50:01Z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0x010100A947FEAAD0463D45B48A4135462FB09C</vt:lpwstr>
  </property>
  <property fmtid="{D5CDD505-2E9C-101B-9397-08002B2CF9AE}" pid="3" name="_dlc_DocIdItemGuid">
    <vt:lpwstr>7f8e8148-f927-4794-a5d3-e4f64894af40</vt:lpwstr>
  </property>
  <property fmtid="{D5CDD505-2E9C-101B-9397-08002B2CF9AE}" pid="4" name="Meeting Type">
    <vt:lpwstr>6;#Kick-off|82cc8267-b57a-4572-a8f5-5530516f638c</vt:lpwstr>
  </property>
</Properties>
</file>