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1" r:id="rId5"/>
    <p:sldId id="260" r:id="rId6"/>
    <p:sldId id="261" r:id="rId7"/>
    <p:sldId id="259" r:id="rId8"/>
    <p:sldId id="258" r:id="rId9"/>
    <p:sldId id="280" r:id="rId10"/>
    <p:sldId id="264" r:id="rId11"/>
    <p:sldId id="266" r:id="rId12"/>
    <p:sldId id="267" r:id="rId13"/>
    <p:sldId id="272" r:id="rId14"/>
    <p:sldId id="273" r:id="rId15"/>
    <p:sldId id="268" r:id="rId16"/>
    <p:sldId id="275" r:id="rId17"/>
    <p:sldId id="269" r:id="rId18"/>
    <p:sldId id="276" r:id="rId19"/>
    <p:sldId id="278" r:id="rId20"/>
    <p:sldId id="279" r:id="rId21"/>
    <p:sldId id="277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E2A"/>
    <a:srgbClr val="0AA3DF"/>
    <a:srgbClr val="00773F"/>
    <a:srgbClr val="009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Henrion" userId="b0457202-13ad-417d-884c-6f36b2eec487" providerId="ADAL" clId="{09A4B9DA-33B6-4AC3-ACC9-5322FF96444C}"/>
    <pc:docChg chg="custSel delSld modSld">
      <pc:chgData name="Marie Henrion" userId="b0457202-13ad-417d-884c-6f36b2eec487" providerId="ADAL" clId="{09A4B9DA-33B6-4AC3-ACC9-5322FF96444C}" dt="2025-05-08T11:53:10.721" v="1" actId="478"/>
      <pc:docMkLst>
        <pc:docMk/>
      </pc:docMkLst>
      <pc:sldChg chg="del">
        <pc:chgData name="Marie Henrion" userId="b0457202-13ad-417d-884c-6f36b2eec487" providerId="ADAL" clId="{09A4B9DA-33B6-4AC3-ACC9-5322FF96444C}" dt="2025-05-08T11:52:53.805" v="0" actId="2696"/>
        <pc:sldMkLst>
          <pc:docMk/>
          <pc:sldMk cId="2914933299" sldId="270"/>
        </pc:sldMkLst>
      </pc:sldChg>
      <pc:sldChg chg="delSp mod delAnim">
        <pc:chgData name="Marie Henrion" userId="b0457202-13ad-417d-884c-6f36b2eec487" providerId="ADAL" clId="{09A4B9DA-33B6-4AC3-ACC9-5322FF96444C}" dt="2025-05-08T11:53:10.721" v="1" actId="478"/>
        <pc:sldMkLst>
          <pc:docMk/>
          <pc:sldMk cId="1960545566" sldId="271"/>
        </pc:sldMkLst>
        <pc:graphicFrameChg chg="del">
          <ac:chgData name="Marie Henrion" userId="b0457202-13ad-417d-884c-6f36b2eec487" providerId="ADAL" clId="{09A4B9DA-33B6-4AC3-ACC9-5322FF96444C}" dt="2025-05-08T11:53:10.721" v="1" actId="478"/>
          <ac:graphicFrameMkLst>
            <pc:docMk/>
            <pc:sldMk cId="1960545566" sldId="271"/>
            <ac:graphicFrameMk id="4" creationId="{5A2E1F4D-12E8-ACAA-0D09-940EFBF4F00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acvcsc-my.sharepoint.com/personal/mahenr_acv-csc_be/Documents/Documents/Services/G&#233;n&#233;ral/Enqu&#234;te%20aupr&#232;s%20des%20salari&#233;.e.s%20janvier-mars%202025/Tableaux%20et%20graphiqu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Âge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'Présentation répondants'!$B$1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ABB-4E99-A6F3-9229E811BDB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ABB-4E99-A6F3-9229E811BDB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ABB-4E99-A6F3-9229E811BDB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ABB-4E99-A6F3-9229E811BDB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ABB-4E99-A6F3-9229E811BD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'Présentation répondants'!$A$2:$A$6</c:f>
              <c:strCache>
                <c:ptCount val="5"/>
                <c:pt idx="0">
                  <c:v>Moins de 30 ans</c:v>
                </c:pt>
                <c:pt idx="1">
                  <c:v>Entre 30 et 39 ans</c:v>
                </c:pt>
                <c:pt idx="2">
                  <c:v>Entre 40 et 49 ans</c:v>
                </c:pt>
                <c:pt idx="3">
                  <c:v>Entre 50 et 59 ans</c:v>
                </c:pt>
                <c:pt idx="4">
                  <c:v>Plus de 59 ans</c:v>
                </c:pt>
              </c:strCache>
            </c:strRef>
          </c:cat>
          <c:val>
            <c:numRef>
              <c:f>'Présentation répondants'!$B$2:$B$6</c:f>
              <c:numCache>
                <c:formatCode>General</c:formatCode>
                <c:ptCount val="5"/>
                <c:pt idx="0">
                  <c:v>54</c:v>
                </c:pt>
                <c:pt idx="1">
                  <c:v>185</c:v>
                </c:pt>
                <c:pt idx="2">
                  <c:v>188</c:v>
                </c:pt>
                <c:pt idx="3">
                  <c:v>249</c:v>
                </c:pt>
                <c:pt idx="4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BB-4E99-A6F3-9229E811BDB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Avis</a:t>
            </a:r>
            <a:r>
              <a:rPr lang="fr-BE" baseline="0"/>
              <a:t> POSITIFS sur les changements, par tranche d'âge</a:t>
            </a:r>
            <a:endParaRPr lang="fr-B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'changements âge'!$B$19</c:f>
              <c:strCache>
                <c:ptCount val="1"/>
                <c:pt idx="0">
                  <c:v>Moins de 30 ans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'changements âge'!$A$20:$A$24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'changements âge'!$B$20:$B$24</c:f>
              <c:numCache>
                <c:formatCode>General</c:formatCode>
                <c:ptCount val="5"/>
                <c:pt idx="0">
                  <c:v>5</c:v>
                </c:pt>
                <c:pt idx="1">
                  <c:v>33</c:v>
                </c:pt>
                <c:pt idx="2">
                  <c:v>33</c:v>
                </c:pt>
                <c:pt idx="3">
                  <c:v>41</c:v>
                </c:pt>
                <c:pt idx="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0F-4368-90D1-805AE42CE126}"/>
            </c:ext>
          </c:extLst>
        </c:ser>
        <c:ser>
          <c:idx val="1"/>
          <c:order val="1"/>
          <c:tx>
            <c:strRef>
              <c:f>'changements âge'!$C$19</c:f>
              <c:strCache>
                <c:ptCount val="1"/>
                <c:pt idx="0">
                  <c:v>Entre 30 et 39 ans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'changements âge'!$A$20:$A$24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'changements âge'!$C$20:$C$24</c:f>
              <c:numCache>
                <c:formatCode>General</c:formatCode>
                <c:ptCount val="5"/>
                <c:pt idx="0">
                  <c:v>21</c:v>
                </c:pt>
                <c:pt idx="1">
                  <c:v>82</c:v>
                </c:pt>
                <c:pt idx="2">
                  <c:v>96</c:v>
                </c:pt>
                <c:pt idx="3">
                  <c:v>135</c:v>
                </c:pt>
                <c:pt idx="4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0F-4368-90D1-805AE42CE126}"/>
            </c:ext>
          </c:extLst>
        </c:ser>
        <c:ser>
          <c:idx val="2"/>
          <c:order val="2"/>
          <c:tx>
            <c:strRef>
              <c:f>'changements âge'!$D$19</c:f>
              <c:strCache>
                <c:ptCount val="1"/>
                <c:pt idx="0">
                  <c:v>Entre 40 et 49 ans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'changements âge'!$A$20:$A$24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'changements âge'!$D$20:$D$24</c:f>
              <c:numCache>
                <c:formatCode>General</c:formatCode>
                <c:ptCount val="5"/>
                <c:pt idx="0">
                  <c:v>12</c:v>
                </c:pt>
                <c:pt idx="1">
                  <c:v>76</c:v>
                </c:pt>
                <c:pt idx="2">
                  <c:v>81</c:v>
                </c:pt>
                <c:pt idx="3">
                  <c:v>154</c:v>
                </c:pt>
                <c:pt idx="4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0F-4368-90D1-805AE42CE126}"/>
            </c:ext>
          </c:extLst>
        </c:ser>
        <c:ser>
          <c:idx val="3"/>
          <c:order val="3"/>
          <c:tx>
            <c:strRef>
              <c:f>'changements âge'!$E$19</c:f>
              <c:strCache>
                <c:ptCount val="1"/>
                <c:pt idx="0">
                  <c:v>Entre 50 et 59 ans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'changements âge'!$A$20:$A$24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'changements âge'!$E$20:$E$24</c:f>
              <c:numCache>
                <c:formatCode>General</c:formatCode>
                <c:ptCount val="5"/>
                <c:pt idx="0">
                  <c:v>19</c:v>
                </c:pt>
                <c:pt idx="1">
                  <c:v>86</c:v>
                </c:pt>
                <c:pt idx="2">
                  <c:v>119</c:v>
                </c:pt>
                <c:pt idx="3">
                  <c:v>184</c:v>
                </c:pt>
                <c:pt idx="4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0F-4368-90D1-805AE42CE126}"/>
            </c:ext>
          </c:extLst>
        </c:ser>
        <c:ser>
          <c:idx val="4"/>
          <c:order val="4"/>
          <c:tx>
            <c:strRef>
              <c:f>'changements âge'!$F$19</c:f>
              <c:strCache>
                <c:ptCount val="1"/>
                <c:pt idx="0">
                  <c:v>Plus de 59 ans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'changements âge'!$A$20:$A$24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'changements âge'!$F$20:$F$24</c:f>
              <c:numCache>
                <c:formatCode>General</c:formatCode>
                <c:ptCount val="5"/>
                <c:pt idx="0">
                  <c:v>7</c:v>
                </c:pt>
                <c:pt idx="1">
                  <c:v>21</c:v>
                </c:pt>
                <c:pt idx="2">
                  <c:v>44</c:v>
                </c:pt>
                <c:pt idx="3">
                  <c:v>66</c:v>
                </c:pt>
                <c:pt idx="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0F-4368-90D1-805AE42CE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661748591"/>
        <c:axId val="1661745231"/>
      </c:barChart>
      <c:catAx>
        <c:axId val="1661748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61745231"/>
        <c:crosses val="autoZero"/>
        <c:auto val="1"/>
        <c:lblAlgn val="ctr"/>
        <c:lblOffset val="100"/>
        <c:noMultiLvlLbl val="0"/>
      </c:catAx>
      <c:valAx>
        <c:axId val="16617452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61748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sz="1800" b="0" i="0" u="none" strike="noStrike" kern="1200" spc="100" baseline="0" dirty="0">
                <a:solidFill>
                  <a:prstClr val="white">
                    <a:lumMod val="95000"/>
                  </a:prst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La loi de blocage des salaires empêche les salaires des travailleurs d’augmenter. </a:t>
            </a:r>
          </a:p>
          <a:p>
            <a:pPr>
              <a:defRPr sz="1800"/>
            </a:pPr>
            <a:r>
              <a:rPr lang="fr-BE" sz="1800" b="0" i="0" u="none" strike="noStrike" kern="1200" spc="100" baseline="0" dirty="0">
                <a:solidFill>
                  <a:prstClr val="white">
                    <a:lumMod val="95000"/>
                  </a:prst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S’il y a de la place pour une augmentation, que préfériez-vous ?</a:t>
            </a:r>
            <a:endParaRPr lang="fr-BE" sz="1800" b="1" i="0" u="none" strike="noStrike" kern="1200" spc="100" baseline="0" dirty="0">
              <a:solidFill>
                <a:prstClr val="white">
                  <a:lumMod val="95000"/>
                </a:prst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salaire!$B$24</c:f>
              <c:strCache>
                <c:ptCount val="1"/>
                <c:pt idx="0">
                  <c:v>Pas important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tint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tint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salaire!$A$25:$A$29</c:f>
              <c:strCache>
                <c:ptCount val="5"/>
                <c:pt idx="0">
                  <c:v>Augmentation des interventions pour la mobilité</c:v>
                </c:pt>
                <c:pt idx="1">
                  <c:v>Bonus du même montant pour chaque employé</c:v>
                </c:pt>
                <c:pt idx="2">
                  <c:v>Augmentation des avantages extra-légaux</c:v>
                </c:pt>
                <c:pt idx="3">
                  <c:v>Augmentation du salaire brut (et donc avec la constitution de droits sociaux tels que la pension)</c:v>
                </c:pt>
                <c:pt idx="4">
                  <c:v>Maintien et renforcement de l'indexation des salaires</c:v>
                </c:pt>
              </c:strCache>
            </c:strRef>
          </c:cat>
          <c:val>
            <c:numRef>
              <c:f>salaire!$B$25:$B$29</c:f>
              <c:numCache>
                <c:formatCode>General</c:formatCode>
                <c:ptCount val="5"/>
                <c:pt idx="0">
                  <c:v>34</c:v>
                </c:pt>
                <c:pt idx="1">
                  <c:v>56</c:v>
                </c:pt>
                <c:pt idx="2">
                  <c:v>15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1B-482E-B4A0-8BC1AE34FB2C}"/>
            </c:ext>
          </c:extLst>
        </c:ser>
        <c:ser>
          <c:idx val="1"/>
          <c:order val="1"/>
          <c:tx>
            <c:strRef>
              <c:f>salaire!$C$24</c:f>
              <c:strCache>
                <c:ptCount val="1"/>
                <c:pt idx="0">
                  <c:v>Peu important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tint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tint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salaire!$A$25:$A$29</c:f>
              <c:strCache>
                <c:ptCount val="5"/>
                <c:pt idx="0">
                  <c:v>Augmentation des interventions pour la mobilité</c:v>
                </c:pt>
                <c:pt idx="1">
                  <c:v>Bonus du même montant pour chaque employé</c:v>
                </c:pt>
                <c:pt idx="2">
                  <c:v>Augmentation des avantages extra-légaux</c:v>
                </c:pt>
                <c:pt idx="3">
                  <c:v>Augmentation du salaire brut (et donc avec la constitution de droits sociaux tels que la pension)</c:v>
                </c:pt>
                <c:pt idx="4">
                  <c:v>Maintien et renforcement de l'indexation des salaires</c:v>
                </c:pt>
              </c:strCache>
            </c:strRef>
          </c:cat>
          <c:val>
            <c:numRef>
              <c:f>salaire!$C$25:$C$29</c:f>
              <c:numCache>
                <c:formatCode>General</c:formatCode>
                <c:ptCount val="5"/>
                <c:pt idx="0">
                  <c:v>183</c:v>
                </c:pt>
                <c:pt idx="1">
                  <c:v>171</c:v>
                </c:pt>
                <c:pt idx="2">
                  <c:v>128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B-482E-B4A0-8BC1AE34FB2C}"/>
            </c:ext>
          </c:extLst>
        </c:ser>
        <c:ser>
          <c:idx val="2"/>
          <c:order val="2"/>
          <c:tx>
            <c:strRef>
              <c:f>salaire!$D$24</c:f>
              <c:strCache>
                <c:ptCount val="1"/>
                <c:pt idx="0">
                  <c:v>Important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hade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shade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salaire!$A$25:$A$29</c:f>
              <c:strCache>
                <c:ptCount val="5"/>
                <c:pt idx="0">
                  <c:v>Augmentation des interventions pour la mobilité</c:v>
                </c:pt>
                <c:pt idx="1">
                  <c:v>Bonus du même montant pour chaque employé</c:v>
                </c:pt>
                <c:pt idx="2">
                  <c:v>Augmentation des avantages extra-légaux</c:v>
                </c:pt>
                <c:pt idx="3">
                  <c:v>Augmentation du salaire brut (et donc avec la constitution de droits sociaux tels que la pension)</c:v>
                </c:pt>
                <c:pt idx="4">
                  <c:v>Maintien et renforcement de l'indexation des salaires</c:v>
                </c:pt>
              </c:strCache>
            </c:strRef>
          </c:cat>
          <c:val>
            <c:numRef>
              <c:f>salaire!$D$25:$D$29</c:f>
              <c:numCache>
                <c:formatCode>General</c:formatCode>
                <c:ptCount val="5"/>
                <c:pt idx="0">
                  <c:v>296</c:v>
                </c:pt>
                <c:pt idx="1">
                  <c:v>268</c:v>
                </c:pt>
                <c:pt idx="2">
                  <c:v>324</c:v>
                </c:pt>
                <c:pt idx="3">
                  <c:v>218</c:v>
                </c:pt>
                <c:pt idx="4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1B-482E-B4A0-8BC1AE34FB2C}"/>
            </c:ext>
          </c:extLst>
        </c:ser>
        <c:ser>
          <c:idx val="3"/>
          <c:order val="3"/>
          <c:tx>
            <c:strRef>
              <c:f>salaire!$E$24</c:f>
              <c:strCache>
                <c:ptCount val="1"/>
                <c:pt idx="0">
                  <c:v>Très important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hade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shade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salaire!$A$25:$A$29</c:f>
              <c:strCache>
                <c:ptCount val="5"/>
                <c:pt idx="0">
                  <c:v>Augmentation des interventions pour la mobilité</c:v>
                </c:pt>
                <c:pt idx="1">
                  <c:v>Bonus du même montant pour chaque employé</c:v>
                </c:pt>
                <c:pt idx="2">
                  <c:v>Augmentation des avantages extra-légaux</c:v>
                </c:pt>
                <c:pt idx="3">
                  <c:v>Augmentation du salaire brut (et donc avec la constitution de droits sociaux tels que la pension)</c:v>
                </c:pt>
                <c:pt idx="4">
                  <c:v>Maintien et renforcement de l'indexation des salaires</c:v>
                </c:pt>
              </c:strCache>
            </c:strRef>
          </c:cat>
          <c:val>
            <c:numRef>
              <c:f>salaire!$E$25:$E$29</c:f>
              <c:numCache>
                <c:formatCode>General</c:formatCode>
                <c:ptCount val="5"/>
                <c:pt idx="0">
                  <c:v>257</c:v>
                </c:pt>
                <c:pt idx="1">
                  <c:v>275</c:v>
                </c:pt>
                <c:pt idx="2">
                  <c:v>303</c:v>
                </c:pt>
                <c:pt idx="3">
                  <c:v>520</c:v>
                </c:pt>
                <c:pt idx="4">
                  <c:v>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1B-482E-B4A0-8BC1AE34F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379759"/>
        <c:axId val="232380719"/>
      </c:barChart>
      <c:catAx>
        <c:axId val="232379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2380719"/>
        <c:crosses val="autoZero"/>
        <c:auto val="1"/>
        <c:lblAlgn val="ctr"/>
        <c:lblOffset val="100"/>
        <c:noMultiLvlLbl val="0"/>
      </c:catAx>
      <c:valAx>
        <c:axId val="2323807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2379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Options qui</a:t>
            </a:r>
            <a:r>
              <a:rPr lang="fr-BE" baseline="0"/>
              <a:t> vous intéressent, par tranche d'âge</a:t>
            </a:r>
            <a:endParaRPr lang="fr-B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'options RTT'!$B$36</c:f>
              <c:strCache>
                <c:ptCount val="1"/>
                <c:pt idx="0">
                  <c:v>Moins de 30 ans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'options RTT'!$A$37:$A$40</c:f>
              <c:strCache>
                <c:ptCount val="4"/>
                <c:pt idx="0">
                  <c:v>Travailler moins d'heures par jour</c:v>
                </c:pt>
                <c:pt idx="1">
                  <c:v>Semaine de travail de 4 jours</c:v>
                </c:pt>
                <c:pt idx="2">
                  <c:v>Réduction du temps de travail plus grand nombre de jours de repos)</c:v>
                </c:pt>
                <c:pt idx="3">
                  <c:v>Travailler moins en fin de carrière</c:v>
                </c:pt>
              </c:strCache>
            </c:strRef>
          </c:cat>
          <c:val>
            <c:numRef>
              <c:f>'options RTT'!$B$37:$B$40</c:f>
              <c:numCache>
                <c:formatCode>General</c:formatCode>
                <c:ptCount val="4"/>
                <c:pt idx="0">
                  <c:v>10</c:v>
                </c:pt>
                <c:pt idx="1">
                  <c:v>22</c:v>
                </c:pt>
                <c:pt idx="2">
                  <c:v>38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11-4ACF-BF81-6940B421A021}"/>
            </c:ext>
          </c:extLst>
        </c:ser>
        <c:ser>
          <c:idx val="1"/>
          <c:order val="1"/>
          <c:tx>
            <c:strRef>
              <c:f>'options RTT'!$C$36</c:f>
              <c:strCache>
                <c:ptCount val="1"/>
                <c:pt idx="0">
                  <c:v>Entre 30 et 39 ans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'options RTT'!$A$37:$A$40</c:f>
              <c:strCache>
                <c:ptCount val="4"/>
                <c:pt idx="0">
                  <c:v>Travailler moins d'heures par jour</c:v>
                </c:pt>
                <c:pt idx="1">
                  <c:v>Semaine de travail de 4 jours</c:v>
                </c:pt>
                <c:pt idx="2">
                  <c:v>Réduction du temps de travail plus grand nombre de jours de repos)</c:v>
                </c:pt>
                <c:pt idx="3">
                  <c:v>Travailler moins en fin de carrière</c:v>
                </c:pt>
              </c:strCache>
            </c:strRef>
          </c:cat>
          <c:val>
            <c:numRef>
              <c:f>'options RTT'!$C$37:$C$40</c:f>
              <c:numCache>
                <c:formatCode>General</c:formatCode>
                <c:ptCount val="4"/>
                <c:pt idx="0">
                  <c:v>47</c:v>
                </c:pt>
                <c:pt idx="1">
                  <c:v>105</c:v>
                </c:pt>
                <c:pt idx="2">
                  <c:v>145</c:v>
                </c:pt>
                <c:pt idx="3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11-4ACF-BF81-6940B421A021}"/>
            </c:ext>
          </c:extLst>
        </c:ser>
        <c:ser>
          <c:idx val="2"/>
          <c:order val="2"/>
          <c:tx>
            <c:strRef>
              <c:f>'options RTT'!$D$36</c:f>
              <c:strCache>
                <c:ptCount val="1"/>
                <c:pt idx="0">
                  <c:v>Entre 40 et 49 ans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'options RTT'!$A$37:$A$40</c:f>
              <c:strCache>
                <c:ptCount val="4"/>
                <c:pt idx="0">
                  <c:v>Travailler moins d'heures par jour</c:v>
                </c:pt>
                <c:pt idx="1">
                  <c:v>Semaine de travail de 4 jours</c:v>
                </c:pt>
                <c:pt idx="2">
                  <c:v>Réduction du temps de travail plus grand nombre de jours de repos)</c:v>
                </c:pt>
                <c:pt idx="3">
                  <c:v>Travailler moins en fin de carrière</c:v>
                </c:pt>
              </c:strCache>
            </c:strRef>
          </c:cat>
          <c:val>
            <c:numRef>
              <c:f>'options RTT'!$D$37:$D$40</c:f>
              <c:numCache>
                <c:formatCode>General</c:formatCode>
                <c:ptCount val="4"/>
                <c:pt idx="0">
                  <c:v>43</c:v>
                </c:pt>
                <c:pt idx="1">
                  <c:v>94</c:v>
                </c:pt>
                <c:pt idx="2">
                  <c:v>141</c:v>
                </c:pt>
                <c:pt idx="3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11-4ACF-BF81-6940B421A021}"/>
            </c:ext>
          </c:extLst>
        </c:ser>
        <c:ser>
          <c:idx val="3"/>
          <c:order val="3"/>
          <c:tx>
            <c:strRef>
              <c:f>'options RTT'!$E$36</c:f>
              <c:strCache>
                <c:ptCount val="1"/>
                <c:pt idx="0">
                  <c:v>Entre 50 et 59 ans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'options RTT'!$A$37:$A$40</c:f>
              <c:strCache>
                <c:ptCount val="4"/>
                <c:pt idx="0">
                  <c:v>Travailler moins d'heures par jour</c:v>
                </c:pt>
                <c:pt idx="1">
                  <c:v>Semaine de travail de 4 jours</c:v>
                </c:pt>
                <c:pt idx="2">
                  <c:v>Réduction du temps de travail plus grand nombre de jours de repos)</c:v>
                </c:pt>
                <c:pt idx="3">
                  <c:v>Travailler moins en fin de carrière</c:v>
                </c:pt>
              </c:strCache>
            </c:strRef>
          </c:cat>
          <c:val>
            <c:numRef>
              <c:f>'options RTT'!$E$37:$E$40</c:f>
              <c:numCache>
                <c:formatCode>General</c:formatCode>
                <c:ptCount val="4"/>
                <c:pt idx="0">
                  <c:v>37</c:v>
                </c:pt>
                <c:pt idx="1">
                  <c:v>124</c:v>
                </c:pt>
                <c:pt idx="2">
                  <c:v>191</c:v>
                </c:pt>
                <c:pt idx="3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11-4ACF-BF81-6940B421A021}"/>
            </c:ext>
          </c:extLst>
        </c:ser>
        <c:ser>
          <c:idx val="4"/>
          <c:order val="4"/>
          <c:tx>
            <c:strRef>
              <c:f>'options RTT'!$F$36</c:f>
              <c:strCache>
                <c:ptCount val="1"/>
                <c:pt idx="0">
                  <c:v>Plus de 59 ans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'options RTT'!$A$37:$A$40</c:f>
              <c:strCache>
                <c:ptCount val="4"/>
                <c:pt idx="0">
                  <c:v>Travailler moins d'heures par jour</c:v>
                </c:pt>
                <c:pt idx="1">
                  <c:v>Semaine de travail de 4 jours</c:v>
                </c:pt>
                <c:pt idx="2">
                  <c:v>Réduction du temps de travail plus grand nombre de jours de repos)</c:v>
                </c:pt>
                <c:pt idx="3">
                  <c:v>Travailler moins en fin de carrière</c:v>
                </c:pt>
              </c:strCache>
            </c:strRef>
          </c:cat>
          <c:val>
            <c:numRef>
              <c:f>'options RTT'!$F$37:$F$40</c:f>
              <c:numCache>
                <c:formatCode>General</c:formatCode>
                <c:ptCount val="4"/>
                <c:pt idx="0">
                  <c:v>9</c:v>
                </c:pt>
                <c:pt idx="1">
                  <c:v>26</c:v>
                </c:pt>
                <c:pt idx="2">
                  <c:v>61</c:v>
                </c:pt>
                <c:pt idx="3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11-4ACF-BF81-6940B421A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2104690239"/>
        <c:axId val="2104695519"/>
      </c:barChart>
      <c:catAx>
        <c:axId val="21046902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4695519"/>
        <c:crosses val="autoZero"/>
        <c:auto val="1"/>
        <c:lblAlgn val="ctr"/>
        <c:lblOffset val="100"/>
        <c:noMultiLvlLbl val="0"/>
      </c:catAx>
      <c:valAx>
        <c:axId val="2104695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4690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73468405722521568"/>
          <c:y val="0.14050475203173765"/>
          <c:w val="0.21004648863918637"/>
          <c:h val="0.81940836449573717"/>
        </c:manualLayout>
      </c:layout>
      <c:pieChart>
        <c:varyColors val="1"/>
        <c:ser>
          <c:idx val="0"/>
          <c:order val="0"/>
          <c:tx>
            <c:strRef>
              <c:f>'options RTT'!$B$5</c:f>
              <c:strCache>
                <c:ptCount val="1"/>
                <c:pt idx="0">
                  <c:v>Quelles options vous intéressent?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CAB-4967-A1CD-FBF0F7752D8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CAB-4967-A1CD-FBF0F7752D8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CAB-4967-A1CD-FBF0F7752D8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CAB-4967-A1CD-FBF0F7752D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'options RTT'!$A$6:$A$9</c:f>
              <c:strCache>
                <c:ptCount val="4"/>
                <c:pt idx="0">
                  <c:v>Réduction du temps de travail (plus grand nombre de jours de repos)</c:v>
                </c:pt>
                <c:pt idx="1">
                  <c:v>Travailler moins en fin de carrière</c:v>
                </c:pt>
                <c:pt idx="2">
                  <c:v>Semaine de travail de 4 jours</c:v>
                </c:pt>
                <c:pt idx="3">
                  <c:v>Travailler moins d'heures par jour</c:v>
                </c:pt>
              </c:strCache>
            </c:strRef>
          </c:cat>
          <c:val>
            <c:numRef>
              <c:f>'options RTT'!$B$6:$B$9</c:f>
              <c:numCache>
                <c:formatCode>General</c:formatCode>
                <c:ptCount val="4"/>
                <c:pt idx="0">
                  <c:v>576</c:v>
                </c:pt>
                <c:pt idx="1">
                  <c:v>552</c:v>
                </c:pt>
                <c:pt idx="2">
                  <c:v>371</c:v>
                </c:pt>
                <c:pt idx="3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AB-4967-A1CD-FBF0F7752D8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213508718454821E-2"/>
          <c:y val="0.26024684321429165"/>
          <c:w val="0.69293305411714989"/>
          <c:h val="0.722573063868911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56138455878926863"/>
          <c:y val="0.16864817273959939"/>
          <c:w val="0.42070484366187133"/>
          <c:h val="0.56480848130774008"/>
        </c:manualLayout>
      </c:layout>
      <c:pieChart>
        <c:varyColors val="1"/>
        <c:ser>
          <c:idx val="0"/>
          <c:order val="0"/>
          <c:tx>
            <c:strRef>
              <c:f>'autres mesures'!$B$5</c:f>
              <c:strCache>
                <c:ptCount val="1"/>
                <c:pt idx="0">
                  <c:v>Quelles autres mesures préférez-vous, lorsqu'on parle de bien-être et de satisfaction au travail 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511-449D-9934-9E6BBDC2FBD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511-449D-9934-9E6BBDC2FBD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511-449D-9934-9E6BBDC2FBD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511-449D-9934-9E6BBDC2FBD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511-449D-9934-9E6BBDC2FBD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511-449D-9934-9E6BBDC2FBD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511-449D-9934-9E6BBDC2FB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'autres mesures'!$A$6:$A$12</c:f>
              <c:strCache>
                <c:ptCount val="7"/>
                <c:pt idx="0">
                  <c:v> Epargne-carrière</c:v>
                </c:pt>
                <c:pt idx="1">
                  <c:v> Plus de liberté pour choisir ses horaires</c:v>
                </c:pt>
                <c:pt idx="2">
                  <c:v> Plus de télétravail et/ou de meilleures conditions pour le télétravail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mesures'!$B$6:$B$12</c:f>
              <c:numCache>
                <c:formatCode>General</c:formatCode>
                <c:ptCount val="7"/>
                <c:pt idx="0">
                  <c:v>421</c:v>
                </c:pt>
                <c:pt idx="1">
                  <c:v>382</c:v>
                </c:pt>
                <c:pt idx="2">
                  <c:v>327</c:v>
                </c:pt>
                <c:pt idx="3">
                  <c:v>305</c:v>
                </c:pt>
                <c:pt idx="4">
                  <c:v>298</c:v>
                </c:pt>
                <c:pt idx="5">
                  <c:v>237</c:v>
                </c:pt>
                <c:pt idx="6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511-449D-9934-9E6BBDC2FBD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380094173353648E-2"/>
          <c:y val="0.16123434838646075"/>
          <c:w val="0.51046017606265981"/>
          <c:h val="0.82765453888225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'autres mesures'!$B$51</c:f>
              <c:strCache>
                <c:ptCount val="1"/>
                <c:pt idx="0">
                  <c:v>Moins de 30 ans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mesures'!$A$52:$A$58</c:f>
              <c:strCache>
                <c:ptCount val="7"/>
                <c:pt idx="0">
                  <c:v> Meilleur enregistrement du temps de travail</c:v>
                </c:pt>
                <c:pt idx="1">
                  <c:v> Possibilités accrues de crédit-temps, de congé thématique, de travail à temps partiel, …</c:v>
                </c:pt>
                <c:pt idx="2">
                  <c:v> Moins de charge de travail</c:v>
                </c:pt>
                <c:pt idx="3">
                  <c:v> Effectuer son temps de travail actuel sur 4 jours</c:v>
                </c:pt>
                <c:pt idx="4">
                  <c:v> Epargne-carrière</c:v>
                </c:pt>
                <c:pt idx="5">
                  <c:v> Plus de télétravail et/ou de meilleures conditions pour le télétravail</c:v>
                </c:pt>
                <c:pt idx="6">
                  <c:v> Plus de liberté pour choisir ses horaires</c:v>
                </c:pt>
              </c:strCache>
            </c:strRef>
          </c:cat>
          <c:val>
            <c:numRef>
              <c:f>'autres mesures'!$B$52:$B$58</c:f>
              <c:numCache>
                <c:formatCode>General</c:formatCode>
                <c:ptCount val="7"/>
                <c:pt idx="0">
                  <c:v>9</c:v>
                </c:pt>
                <c:pt idx="1">
                  <c:v>12</c:v>
                </c:pt>
                <c:pt idx="2">
                  <c:v>14</c:v>
                </c:pt>
                <c:pt idx="3">
                  <c:v>20</c:v>
                </c:pt>
                <c:pt idx="4">
                  <c:v>27</c:v>
                </c:pt>
                <c:pt idx="5">
                  <c:v>27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0A-4297-8706-778E8A0B2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724324543"/>
        <c:axId val="1724332703"/>
      </c:barChart>
      <c:catAx>
        <c:axId val="1724324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4332703"/>
        <c:crosses val="autoZero"/>
        <c:auto val="1"/>
        <c:lblAlgn val="ctr"/>
        <c:lblOffset val="100"/>
        <c:noMultiLvlLbl val="0"/>
      </c:catAx>
      <c:valAx>
        <c:axId val="17243327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4324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Autres mesures qui vous intéressent, par tranche d'âge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'autres mesures'!$B$37</c:f>
              <c:strCache>
                <c:ptCount val="1"/>
                <c:pt idx="0">
                  <c:v>Moins de 30 ans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mesures'!$A$38:$A$44</c:f>
              <c:strCache>
                <c:ptCount val="7"/>
                <c:pt idx="0">
                  <c:v> Epargne-carrière</c:v>
                </c:pt>
                <c:pt idx="1">
                  <c:v> Plus de télétravail et/ou de meilleures conditions pour le télétravail</c:v>
                </c:pt>
                <c:pt idx="2">
                  <c:v> Plus de liberté pour choisir ses horaires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mesures'!$B$38:$B$44</c:f>
              <c:numCache>
                <c:formatCode>General</c:formatCode>
                <c:ptCount val="7"/>
                <c:pt idx="0">
                  <c:v>27</c:v>
                </c:pt>
                <c:pt idx="1">
                  <c:v>27</c:v>
                </c:pt>
                <c:pt idx="2">
                  <c:v>31</c:v>
                </c:pt>
                <c:pt idx="3">
                  <c:v>12</c:v>
                </c:pt>
                <c:pt idx="4">
                  <c:v>20</c:v>
                </c:pt>
                <c:pt idx="5">
                  <c:v>14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9-44D5-9DA7-28D13B89B352}"/>
            </c:ext>
          </c:extLst>
        </c:ser>
        <c:ser>
          <c:idx val="1"/>
          <c:order val="1"/>
          <c:tx>
            <c:strRef>
              <c:f>'autres mesures'!$C$37</c:f>
              <c:strCache>
                <c:ptCount val="1"/>
                <c:pt idx="0">
                  <c:v>Entre 30 et 39 ans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mesures'!$A$38:$A$44</c:f>
              <c:strCache>
                <c:ptCount val="7"/>
                <c:pt idx="0">
                  <c:v> Epargne-carrière</c:v>
                </c:pt>
                <c:pt idx="1">
                  <c:v> Plus de télétravail et/ou de meilleures conditions pour le télétravail</c:v>
                </c:pt>
                <c:pt idx="2">
                  <c:v> Plus de liberté pour choisir ses horaires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mesures'!$C$38:$C$44</c:f>
              <c:numCache>
                <c:formatCode>General</c:formatCode>
                <c:ptCount val="7"/>
                <c:pt idx="0">
                  <c:v>98</c:v>
                </c:pt>
                <c:pt idx="1">
                  <c:v>71</c:v>
                </c:pt>
                <c:pt idx="2">
                  <c:v>110</c:v>
                </c:pt>
                <c:pt idx="3">
                  <c:v>73</c:v>
                </c:pt>
                <c:pt idx="4">
                  <c:v>87</c:v>
                </c:pt>
                <c:pt idx="5">
                  <c:v>38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59-44D5-9DA7-28D13B89B352}"/>
            </c:ext>
          </c:extLst>
        </c:ser>
        <c:ser>
          <c:idx val="2"/>
          <c:order val="2"/>
          <c:tx>
            <c:strRef>
              <c:f>'autres mesures'!$D$37</c:f>
              <c:strCache>
                <c:ptCount val="1"/>
                <c:pt idx="0">
                  <c:v>Entre 40 et 49 ans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mesures'!$A$38:$A$44</c:f>
              <c:strCache>
                <c:ptCount val="7"/>
                <c:pt idx="0">
                  <c:v> Epargne-carrière</c:v>
                </c:pt>
                <c:pt idx="1">
                  <c:v> Plus de télétravail et/ou de meilleures conditions pour le télétravail</c:v>
                </c:pt>
                <c:pt idx="2">
                  <c:v> Plus de liberté pour choisir ses horaires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mesures'!$D$38:$D$44</c:f>
              <c:numCache>
                <c:formatCode>General</c:formatCode>
                <c:ptCount val="7"/>
                <c:pt idx="0">
                  <c:v>104</c:v>
                </c:pt>
                <c:pt idx="1">
                  <c:v>82</c:v>
                </c:pt>
                <c:pt idx="2">
                  <c:v>89</c:v>
                </c:pt>
                <c:pt idx="3">
                  <c:v>86</c:v>
                </c:pt>
                <c:pt idx="4">
                  <c:v>69</c:v>
                </c:pt>
                <c:pt idx="5">
                  <c:v>63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59-44D5-9DA7-28D13B89B352}"/>
            </c:ext>
          </c:extLst>
        </c:ser>
        <c:ser>
          <c:idx val="3"/>
          <c:order val="3"/>
          <c:tx>
            <c:strRef>
              <c:f>'autres mesures'!$E$37</c:f>
              <c:strCache>
                <c:ptCount val="1"/>
                <c:pt idx="0">
                  <c:v>Entre 50 et 59 ans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mesures'!$A$38:$A$44</c:f>
              <c:strCache>
                <c:ptCount val="7"/>
                <c:pt idx="0">
                  <c:v> Epargne-carrière</c:v>
                </c:pt>
                <c:pt idx="1">
                  <c:v> Plus de télétravail et/ou de meilleures conditions pour le télétravail</c:v>
                </c:pt>
                <c:pt idx="2">
                  <c:v> Plus de liberté pour choisir ses horaires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mesures'!$E$38:$E$44</c:f>
              <c:numCache>
                <c:formatCode>General</c:formatCode>
                <c:ptCount val="7"/>
                <c:pt idx="0">
                  <c:v>138</c:v>
                </c:pt>
                <c:pt idx="1">
                  <c:v>117</c:v>
                </c:pt>
                <c:pt idx="2">
                  <c:v>105</c:v>
                </c:pt>
                <c:pt idx="3">
                  <c:v>102</c:v>
                </c:pt>
                <c:pt idx="4">
                  <c:v>97</c:v>
                </c:pt>
                <c:pt idx="5">
                  <c:v>93</c:v>
                </c:pt>
                <c:pt idx="6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59-44D5-9DA7-28D13B89B352}"/>
            </c:ext>
          </c:extLst>
        </c:ser>
        <c:ser>
          <c:idx val="4"/>
          <c:order val="4"/>
          <c:tx>
            <c:strRef>
              <c:f>'autres mesures'!$F$37</c:f>
              <c:strCache>
                <c:ptCount val="1"/>
                <c:pt idx="0">
                  <c:v>Plus de 59 ans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'autres mesures'!$A$38:$A$44</c:f>
              <c:strCache>
                <c:ptCount val="7"/>
                <c:pt idx="0">
                  <c:v> Epargne-carrière</c:v>
                </c:pt>
                <c:pt idx="1">
                  <c:v> Plus de télétravail et/ou de meilleures conditions pour le télétravail</c:v>
                </c:pt>
                <c:pt idx="2">
                  <c:v> Plus de liberté pour choisir ses horaires</c:v>
                </c:pt>
                <c:pt idx="3">
                  <c:v> Possibilités accrues de crédit-temps, de congé thématique, de travail à temps partiel, …</c:v>
                </c:pt>
                <c:pt idx="4">
                  <c:v> Effectuer son temps de travail actuel sur 4 jours</c:v>
                </c:pt>
                <c:pt idx="5">
                  <c:v> Moins de charge de travail</c:v>
                </c:pt>
                <c:pt idx="6">
                  <c:v> Meilleur enregistrement du temps de travail</c:v>
                </c:pt>
              </c:strCache>
            </c:strRef>
          </c:cat>
          <c:val>
            <c:numRef>
              <c:f>'autres mesures'!$F$38:$F$44</c:f>
              <c:numCache>
                <c:formatCode>General</c:formatCode>
                <c:ptCount val="7"/>
                <c:pt idx="0">
                  <c:v>54</c:v>
                </c:pt>
                <c:pt idx="1">
                  <c:v>30</c:v>
                </c:pt>
                <c:pt idx="2">
                  <c:v>47</c:v>
                </c:pt>
                <c:pt idx="3">
                  <c:v>32</c:v>
                </c:pt>
                <c:pt idx="4">
                  <c:v>25</c:v>
                </c:pt>
                <c:pt idx="5">
                  <c:v>29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59-44D5-9DA7-28D13B89B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9477439"/>
        <c:axId val="49470239"/>
      </c:barChart>
      <c:catAx>
        <c:axId val="49477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470239"/>
        <c:crosses val="autoZero"/>
        <c:auto val="1"/>
        <c:lblAlgn val="ctr"/>
        <c:lblOffset val="100"/>
        <c:noMultiLvlLbl val="0"/>
      </c:catAx>
      <c:valAx>
        <c:axId val="494702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477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68490390147301072"/>
          <c:y val="0.3866461300898083"/>
          <c:w val="0.12676759717351715"/>
          <c:h val="0.57178934723863384"/>
        </c:manualLayout>
      </c:layout>
      <c:pieChart>
        <c:varyColors val="1"/>
        <c:ser>
          <c:idx val="0"/>
          <c:order val="0"/>
          <c:tx>
            <c:strRef>
              <c:f>'Diminuer ou augmenter'!$B$1</c:f>
              <c:strCache>
                <c:ptCount val="1"/>
                <c:pt idx="0">
                  <c:v>Les négociations entre les employeurs et les syndicats sont souvent un jeu de concessions mutuelles.  S'il n'y a de place que pour une augmentation du pouvoir d'achat ou une réduction du temps de travail, sans perte de salaire, que choisissez-vous 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75-49E8-A2EE-2BEAE97DBE9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75-49E8-A2EE-2BEAE97DBE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'Diminuer ou augmenter'!$A$2:$A$3</c:f>
              <c:strCache>
                <c:ptCount val="2"/>
                <c:pt idx="0">
                  <c:v>Diminution du temps de travail sans perte de salaire</c:v>
                </c:pt>
                <c:pt idx="1">
                  <c:v>Augmentation du pouvoir d'achat</c:v>
                </c:pt>
              </c:strCache>
            </c:strRef>
          </c:cat>
          <c:val>
            <c:numRef>
              <c:f>'Diminuer ou augmenter'!$B$2:$B$3</c:f>
              <c:numCache>
                <c:formatCode>General</c:formatCode>
                <c:ptCount val="2"/>
                <c:pt idx="0">
                  <c:v>403</c:v>
                </c:pt>
                <c:pt idx="1">
                  <c:v>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75-49E8-A2EE-2BEAE97DBE9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138122903714871E-2"/>
          <c:y val="0.52310413886488383"/>
          <c:w val="0.56343213105680523"/>
          <c:h val="0.3561067366579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Diminution</a:t>
            </a:r>
            <a:r>
              <a:rPr lang="fr-BE" baseline="0"/>
              <a:t> du temps de travail ou augmentation du pouvoir d'achat, par tranche d'âge</a:t>
            </a:r>
            <a:endParaRPr lang="fr-B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'Diminuer ou augmenter'!$B$18</c:f>
              <c:strCache>
                <c:ptCount val="1"/>
                <c:pt idx="0">
                  <c:v>Diminution du temps de travail sans perte de salaire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'Diminuer ou augmenter'!$A$19:$A$23</c:f>
              <c:strCache>
                <c:ptCount val="5"/>
                <c:pt idx="0">
                  <c:v>Moins de 30 ans</c:v>
                </c:pt>
                <c:pt idx="1">
                  <c:v>Entre 30 et 39 ans</c:v>
                </c:pt>
                <c:pt idx="2">
                  <c:v>Entre 40 et 49 ans</c:v>
                </c:pt>
                <c:pt idx="3">
                  <c:v>Entre 50 et 59 ans</c:v>
                </c:pt>
                <c:pt idx="4">
                  <c:v>Plus de 59 ans</c:v>
                </c:pt>
              </c:strCache>
            </c:strRef>
          </c:cat>
          <c:val>
            <c:numRef>
              <c:f>'Diminuer ou augmenter'!$B$19:$B$23</c:f>
              <c:numCache>
                <c:formatCode>General</c:formatCode>
                <c:ptCount val="5"/>
                <c:pt idx="0">
                  <c:v>21</c:v>
                </c:pt>
                <c:pt idx="1">
                  <c:v>96</c:v>
                </c:pt>
                <c:pt idx="2">
                  <c:v>95</c:v>
                </c:pt>
                <c:pt idx="3">
                  <c:v>146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3-447B-8051-D859427A50D1}"/>
            </c:ext>
          </c:extLst>
        </c:ser>
        <c:ser>
          <c:idx val="1"/>
          <c:order val="1"/>
          <c:tx>
            <c:strRef>
              <c:f>'Diminuer ou augmenter'!$C$18</c:f>
              <c:strCache>
                <c:ptCount val="1"/>
                <c:pt idx="0">
                  <c:v>Augmentation du pouvoir d'achat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'Diminuer ou augmenter'!$A$19:$A$23</c:f>
              <c:strCache>
                <c:ptCount val="5"/>
                <c:pt idx="0">
                  <c:v>Moins de 30 ans</c:v>
                </c:pt>
                <c:pt idx="1">
                  <c:v>Entre 30 et 39 ans</c:v>
                </c:pt>
                <c:pt idx="2">
                  <c:v>Entre 40 et 49 ans</c:v>
                </c:pt>
                <c:pt idx="3">
                  <c:v>Entre 50 et 59 ans</c:v>
                </c:pt>
                <c:pt idx="4">
                  <c:v>Plus de 59 ans</c:v>
                </c:pt>
              </c:strCache>
            </c:strRef>
          </c:cat>
          <c:val>
            <c:numRef>
              <c:f>'Diminuer ou augmenter'!$C$19:$C$23</c:f>
              <c:numCache>
                <c:formatCode>General</c:formatCode>
                <c:ptCount val="5"/>
                <c:pt idx="0">
                  <c:v>33</c:v>
                </c:pt>
                <c:pt idx="1">
                  <c:v>89</c:v>
                </c:pt>
                <c:pt idx="2">
                  <c:v>93</c:v>
                </c:pt>
                <c:pt idx="3">
                  <c:v>103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3-447B-8051-D859427A5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77727"/>
        <c:axId val="47783487"/>
      </c:barChart>
      <c:catAx>
        <c:axId val="47777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783487"/>
        <c:crosses val="autoZero"/>
        <c:auto val="1"/>
        <c:lblAlgn val="ctr"/>
        <c:lblOffset val="100"/>
        <c:noMultiLvlLbl val="0"/>
      </c:catAx>
      <c:valAx>
        <c:axId val="477834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777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Thématiques abordées dans les avis détaillés concernant la diminution du temps de travail ou l'augmentation du pouvoir d'achat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'Dimin. ou augm. avis'!$B$47</c:f>
              <c:strCache>
                <c:ptCount val="1"/>
                <c:pt idx="0">
                  <c:v>Diminution du temps de travail sans perte de salaire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'Dimin. ou augm. avis'!$A$48:$A$70</c:f>
              <c:strCache>
                <c:ptCount val="23"/>
                <c:pt idx="0">
                  <c:v>Vie privée-vie professionnelle</c:v>
                </c:pt>
                <c:pt idx="1">
                  <c:v>Santé et bien-être</c:v>
                </c:pt>
                <c:pt idx="2">
                  <c:v>Fin de carrière</c:v>
                </c:pt>
                <c:pt idx="3">
                  <c:v>Famille</c:v>
                </c:pt>
                <c:pt idx="4">
                  <c:v>Salaire suffisant</c:v>
                </c:pt>
                <c:pt idx="5">
                  <c:v>Horaire difficile - heures supp - peu de congés</c:v>
                </c:pt>
                <c:pt idx="6">
                  <c:v>Répartition travail entre plus de personnes donc chômage diminue</c:v>
                </c:pt>
                <c:pt idx="7">
                  <c:v>Souvent augmentation pouvoir d'achat provoque inflation</c:v>
                </c:pt>
                <c:pt idx="8">
                  <c:v>Âge pension lointain</c:v>
                </c:pt>
                <c:pt idx="9">
                  <c:v>Pénibilité</c:v>
                </c:pt>
                <c:pt idx="10">
                  <c:v>Lutter contre le consumérisme</c:v>
                </c:pt>
                <c:pt idx="11">
                  <c:v>Inflation</c:v>
                </c:pt>
                <c:pt idx="12">
                  <c:v>Souvent diminution temps de travail mais pas charge de travail</c:v>
                </c:pt>
                <c:pt idx="13">
                  <c:v>Pas besoin de diminuer le temps de travail</c:v>
                </c:pt>
                <c:pt idx="14">
                  <c:v>Salaire insuffisant</c:v>
                </c:pt>
                <c:pt idx="15">
                  <c:v>Payer activités hors temps de travail</c:v>
                </c:pt>
                <c:pt idx="16">
                  <c:v>Temps partiel</c:v>
                </c:pt>
                <c:pt idx="17">
                  <c:v>Achat immobilier</c:v>
                </c:pt>
                <c:pt idx="18">
                  <c:v>Temps en plus = Dépenses en plus</c:v>
                </c:pt>
                <c:pt idx="19">
                  <c:v>Surcharge de travail</c:v>
                </c:pt>
                <c:pt idx="20">
                  <c:v>Cotiser plus pour la pension</c:v>
                </c:pt>
                <c:pt idx="21">
                  <c:v>Activité indépendante complémentaire</c:v>
                </c:pt>
                <c:pt idx="22">
                  <c:v>Augmentation salaire = Augmentation impôts</c:v>
                </c:pt>
              </c:strCache>
            </c:strRef>
          </c:cat>
          <c:val>
            <c:numRef>
              <c:f>'Dimin. ou augm. avis'!$B$48:$B$70</c:f>
              <c:numCache>
                <c:formatCode>General</c:formatCode>
                <c:ptCount val="23"/>
                <c:pt idx="0">
                  <c:v>88</c:v>
                </c:pt>
                <c:pt idx="1">
                  <c:v>52</c:v>
                </c:pt>
                <c:pt idx="2">
                  <c:v>37</c:v>
                </c:pt>
                <c:pt idx="3">
                  <c:v>25</c:v>
                </c:pt>
                <c:pt idx="4">
                  <c:v>12</c:v>
                </c:pt>
                <c:pt idx="5">
                  <c:v>10</c:v>
                </c:pt>
                <c:pt idx="6">
                  <c:v>10</c:v>
                </c:pt>
                <c:pt idx="7">
                  <c:v>6</c:v>
                </c:pt>
                <c:pt idx="8">
                  <c:v>5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0</c:v>
                </c:pt>
                <c:pt idx="21">
                  <c:v>2</c:v>
                </c:pt>
                <c:pt idx="2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8-4EB5-9D13-D7D86806DF3D}"/>
            </c:ext>
          </c:extLst>
        </c:ser>
        <c:ser>
          <c:idx val="1"/>
          <c:order val="1"/>
          <c:tx>
            <c:strRef>
              <c:f>'Dimin. ou augm. avis'!$C$47</c:f>
              <c:strCache>
                <c:ptCount val="1"/>
                <c:pt idx="0">
                  <c:v>Augmentation du pouvoir d'achat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'Dimin. ou augm. avis'!$A$48:$A$70</c:f>
              <c:strCache>
                <c:ptCount val="23"/>
                <c:pt idx="0">
                  <c:v>Vie privée-vie professionnelle</c:v>
                </c:pt>
                <c:pt idx="1">
                  <c:v>Santé et bien-être</c:v>
                </c:pt>
                <c:pt idx="2">
                  <c:v>Fin de carrière</c:v>
                </c:pt>
                <c:pt idx="3">
                  <c:v>Famille</c:v>
                </c:pt>
                <c:pt idx="4">
                  <c:v>Salaire suffisant</c:v>
                </c:pt>
                <c:pt idx="5">
                  <c:v>Horaire difficile - heures supp - peu de congés</c:v>
                </c:pt>
                <c:pt idx="6">
                  <c:v>Répartition travail entre plus de personnes donc chômage diminue</c:v>
                </c:pt>
                <c:pt idx="7">
                  <c:v>Souvent augmentation pouvoir d'achat provoque inflation</c:v>
                </c:pt>
                <c:pt idx="8">
                  <c:v>Âge pension lointain</c:v>
                </c:pt>
                <c:pt idx="9">
                  <c:v>Pénibilité</c:v>
                </c:pt>
                <c:pt idx="10">
                  <c:v>Lutter contre le consumérisme</c:v>
                </c:pt>
                <c:pt idx="11">
                  <c:v>Inflation</c:v>
                </c:pt>
                <c:pt idx="12">
                  <c:v>Souvent diminution temps de travail mais pas charge de travail</c:v>
                </c:pt>
                <c:pt idx="13">
                  <c:v>Pas besoin de diminuer le temps de travail</c:v>
                </c:pt>
                <c:pt idx="14">
                  <c:v>Salaire insuffisant</c:v>
                </c:pt>
                <c:pt idx="15">
                  <c:v>Payer activités hors temps de travail</c:v>
                </c:pt>
                <c:pt idx="16">
                  <c:v>Temps partiel</c:v>
                </c:pt>
                <c:pt idx="17">
                  <c:v>Achat immobilier</c:v>
                </c:pt>
                <c:pt idx="18">
                  <c:v>Temps en plus = Dépenses en plus</c:v>
                </c:pt>
                <c:pt idx="19">
                  <c:v>Surcharge de travail</c:v>
                </c:pt>
                <c:pt idx="20">
                  <c:v>Cotiser plus pour la pension</c:v>
                </c:pt>
                <c:pt idx="21">
                  <c:v>Activité indépendante complémentaire</c:v>
                </c:pt>
                <c:pt idx="22">
                  <c:v>Augmentation salaire = Augmentation impôts</c:v>
                </c:pt>
              </c:strCache>
            </c:strRef>
          </c:cat>
          <c:val>
            <c:numRef>
              <c:f>'Dimin. ou augm. avis'!$C$48:$C$70</c:f>
              <c:numCache>
                <c:formatCode>General</c:formatCode>
                <c:ptCount val="23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71</c:v>
                </c:pt>
                <c:pt idx="12">
                  <c:v>18</c:v>
                </c:pt>
                <c:pt idx="13">
                  <c:v>15</c:v>
                </c:pt>
                <c:pt idx="14">
                  <c:v>13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88-4EB5-9D13-D7D86806DF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8431551"/>
        <c:axId val="668432031"/>
      </c:barChart>
      <c:catAx>
        <c:axId val="6684315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68432031"/>
        <c:crosses val="autoZero"/>
        <c:auto val="1"/>
        <c:lblAlgn val="ctr"/>
        <c:lblOffset val="100"/>
        <c:noMultiLvlLbl val="0"/>
      </c:catAx>
      <c:valAx>
        <c:axId val="6684320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68431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66313539141317734"/>
          <c:y val="0.11309273840769904"/>
          <c:w val="0.28341345843152338"/>
          <c:h val="0.76098133566637505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Etes-vous membre d'un syndicat 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5F8-480B-9661-73C9ECF7890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5F8-480B-9661-73C9ECF7890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5F8-480B-9661-73C9ECF7890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5F8-480B-9661-73C9ECF789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Non, je ne suis pas intéressé pour devenir membre</c:v>
                </c:pt>
                <c:pt idx="1">
                  <c:v>Non, je ne suis pas membre, mais je veux bien des informations</c:v>
                </c:pt>
                <c:pt idx="2">
                  <c:v>Oui, de la CNE</c:v>
                </c:pt>
                <c:pt idx="3">
                  <c:v>Oui, d'un autre syndicat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151</c:v>
                </c:pt>
                <c:pt idx="1">
                  <c:v>45</c:v>
                </c:pt>
                <c:pt idx="2">
                  <c:v>506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F8-480B-9661-73C9ECF7890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820318123231736E-2"/>
          <c:y val="0.14379177602799648"/>
          <c:w val="0.61565346422707523"/>
          <c:h val="0.73028229804607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baseline="0"/>
              <a:t>Informations au sujet du droit à la formation</a:t>
            </a:r>
            <a:endParaRPr lang="fr-B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Formation!$B$17</c:f>
              <c:strCache>
                <c:ptCount val="1"/>
                <c:pt idx="0">
                  <c:v>Je ne sais pas que j'ai droit à un nombre de journées de formation individuelles par 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Formation!$A$18:$A$20</c:f>
              <c:strCache>
                <c:ptCount val="3"/>
                <c:pt idx="0">
                  <c:v>J'ai demandé une formation et ne l'ai pas reçue</c:v>
                </c:pt>
                <c:pt idx="1">
                  <c:v>Je n'ai jamais demandé de formation</c:v>
                </c:pt>
                <c:pt idx="2">
                  <c:v>J'ai demandé et reçu une formation</c:v>
                </c:pt>
              </c:strCache>
            </c:strRef>
          </c:cat>
          <c:val>
            <c:numRef>
              <c:f>Formation!$B$18:$B$20</c:f>
              <c:numCache>
                <c:formatCode>General</c:formatCode>
                <c:ptCount val="3"/>
                <c:pt idx="0">
                  <c:v>32</c:v>
                </c:pt>
                <c:pt idx="1">
                  <c:v>139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2-480A-ABFB-3F9C8BC70F04}"/>
            </c:ext>
          </c:extLst>
        </c:ser>
        <c:ser>
          <c:idx val="1"/>
          <c:order val="1"/>
          <c:tx>
            <c:strRef>
              <c:f>Formation!$C$17</c:f>
              <c:strCache>
                <c:ptCount val="1"/>
                <c:pt idx="0">
                  <c:v>Je sais que j'ai droit à un nombre de journées de formation individuelles par an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Formation!$A$18:$A$20</c:f>
              <c:strCache>
                <c:ptCount val="3"/>
                <c:pt idx="0">
                  <c:v>J'ai demandé une formation et ne l'ai pas reçue</c:v>
                </c:pt>
                <c:pt idx="1">
                  <c:v>Je n'ai jamais demandé de formation</c:v>
                </c:pt>
                <c:pt idx="2">
                  <c:v>J'ai demandé et reçu une formation</c:v>
                </c:pt>
              </c:strCache>
            </c:strRef>
          </c:cat>
          <c:val>
            <c:numRef>
              <c:f>Formation!$C$18:$C$20</c:f>
              <c:numCache>
                <c:formatCode>General</c:formatCode>
                <c:ptCount val="3"/>
                <c:pt idx="0">
                  <c:v>77</c:v>
                </c:pt>
                <c:pt idx="1">
                  <c:v>166</c:v>
                </c:pt>
                <c:pt idx="2">
                  <c:v>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82-480A-ABFB-3F9C8BC70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3885567"/>
        <c:axId val="1483886527"/>
      </c:barChart>
      <c:catAx>
        <c:axId val="14838855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3886527"/>
        <c:crosses val="autoZero"/>
        <c:auto val="1"/>
        <c:lblAlgn val="ctr"/>
        <c:lblOffset val="100"/>
        <c:noMultiLvlLbl val="0"/>
      </c:catAx>
      <c:valAx>
        <c:axId val="1483886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3885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65851553022174458"/>
          <c:y val="0.1552548118985127"/>
          <c:w val="0.31596483985720142"/>
          <c:h val="0.80188794109069694"/>
        </c:manualLayout>
      </c:layout>
      <c:pieChart>
        <c:varyColors val="1"/>
        <c:ser>
          <c:idx val="0"/>
          <c:order val="0"/>
          <c:tx>
            <c:strRef>
              <c:f>Formation!$A$44</c:f>
              <c:strCache>
                <c:ptCount val="1"/>
                <c:pt idx="0">
                  <c:v>Il n'y a pas d'obstacles à l'obtention d'une formation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B7-49F2-B7C2-96BF8A32AC3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B7-49F2-B7C2-96BF8A32AC3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B7-49F2-B7C2-96BF8A32AC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Formation!$B$43:$D$43</c:f>
              <c:strCache>
                <c:ptCount val="3"/>
                <c:pt idx="0">
                  <c:v>Je n'ai pas demandé de formation</c:v>
                </c:pt>
                <c:pt idx="1">
                  <c:v>J'ai demandé et reçu une formation</c:v>
                </c:pt>
                <c:pt idx="2">
                  <c:v>J'ai demandé une formation et ne l'ai pas reçue</c:v>
                </c:pt>
              </c:strCache>
            </c:strRef>
          </c:cat>
          <c:val>
            <c:numRef>
              <c:f>Formation!$B$44:$D$44</c:f>
              <c:numCache>
                <c:formatCode>General</c:formatCode>
                <c:ptCount val="3"/>
                <c:pt idx="0">
                  <c:v>47</c:v>
                </c:pt>
                <c:pt idx="1">
                  <c:v>143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B7-49F2-B7C2-96BF8A32AC3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363833878150087E-2"/>
          <c:y val="0.23492053076698746"/>
          <c:w val="0.56069772739743062"/>
          <c:h val="0.584523913677456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Quelles sont les entraves au droit à la formation?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Formation!$B$27</c:f>
              <c:strCache>
                <c:ptCount val="1"/>
                <c:pt idx="0">
                  <c:v>Je n'ai pas demandé de formation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Formation!$A$28:$A$35</c:f>
              <c:strCache>
                <c:ptCount val="8"/>
                <c:pt idx="0">
                  <c:v>L'horaire de la formation</c:v>
                </c:pt>
                <c:pt idx="1">
                  <c:v>Le lieu de la formation</c:v>
                </c:pt>
                <c:pt idx="2">
                  <c:v>Manque de vision pour ma carrière</c:v>
                </c:pt>
                <c:pt idx="3">
                  <c:v>Les formations ne sont pas pertinentes, pas utiles</c:v>
                </c:pt>
                <c:pt idx="4">
                  <c:v>Le management/la supervision</c:v>
                </c:pt>
                <c:pt idx="5">
                  <c:v>Formation imposée unilatéralement par l'employeur</c:v>
                </c:pt>
                <c:pt idx="6">
                  <c:v>Je ne connais pas l'offre de formation</c:v>
                </c:pt>
                <c:pt idx="7">
                  <c:v>La charge de travail, donc pas le temps pour la formation</c:v>
                </c:pt>
              </c:strCache>
            </c:strRef>
          </c:cat>
          <c:val>
            <c:numRef>
              <c:f>Formation!$B$28:$B$35</c:f>
              <c:numCache>
                <c:formatCode>General</c:formatCode>
                <c:ptCount val="8"/>
                <c:pt idx="0">
                  <c:v>42</c:v>
                </c:pt>
                <c:pt idx="1">
                  <c:v>40</c:v>
                </c:pt>
                <c:pt idx="2">
                  <c:v>50</c:v>
                </c:pt>
                <c:pt idx="3">
                  <c:v>51</c:v>
                </c:pt>
                <c:pt idx="4">
                  <c:v>50</c:v>
                </c:pt>
                <c:pt idx="5">
                  <c:v>55</c:v>
                </c:pt>
                <c:pt idx="6">
                  <c:v>117</c:v>
                </c:pt>
                <c:pt idx="7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B-4F6E-A207-4DBCB4F373BA}"/>
            </c:ext>
          </c:extLst>
        </c:ser>
        <c:ser>
          <c:idx val="1"/>
          <c:order val="1"/>
          <c:tx>
            <c:strRef>
              <c:f>Formation!$C$27</c:f>
              <c:strCache>
                <c:ptCount val="1"/>
                <c:pt idx="0">
                  <c:v>J'ai demandé une formation et ne l'ai pas reçue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Formation!$A$28:$A$35</c:f>
              <c:strCache>
                <c:ptCount val="8"/>
                <c:pt idx="0">
                  <c:v>L'horaire de la formation</c:v>
                </c:pt>
                <c:pt idx="1">
                  <c:v>Le lieu de la formation</c:v>
                </c:pt>
                <c:pt idx="2">
                  <c:v>Manque de vision pour ma carrière</c:v>
                </c:pt>
                <c:pt idx="3">
                  <c:v>Les formations ne sont pas pertinentes, pas utiles</c:v>
                </c:pt>
                <c:pt idx="4">
                  <c:v>Le management/la supervision</c:v>
                </c:pt>
                <c:pt idx="5">
                  <c:v>Formation imposée unilatéralement par l'employeur</c:v>
                </c:pt>
                <c:pt idx="6">
                  <c:v>Je ne connais pas l'offre de formation</c:v>
                </c:pt>
                <c:pt idx="7">
                  <c:v>La charge de travail, donc pas le temps pour la formation</c:v>
                </c:pt>
              </c:strCache>
            </c:strRef>
          </c:cat>
          <c:val>
            <c:numRef>
              <c:f>Formation!$C$28:$C$35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27</c:v>
                </c:pt>
                <c:pt idx="3">
                  <c:v>19</c:v>
                </c:pt>
                <c:pt idx="4">
                  <c:v>64</c:v>
                </c:pt>
                <c:pt idx="5">
                  <c:v>44</c:v>
                </c:pt>
                <c:pt idx="6">
                  <c:v>20</c:v>
                </c:pt>
                <c:pt idx="7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1B-4F6E-A207-4DBCB4F373BA}"/>
            </c:ext>
          </c:extLst>
        </c:ser>
        <c:ser>
          <c:idx val="2"/>
          <c:order val="2"/>
          <c:tx>
            <c:strRef>
              <c:f>Formation!$D$27</c:f>
              <c:strCache>
                <c:ptCount val="1"/>
                <c:pt idx="0">
                  <c:v>J'ai demandé et reçu une formation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Formation!$A$28:$A$35</c:f>
              <c:strCache>
                <c:ptCount val="8"/>
                <c:pt idx="0">
                  <c:v>L'horaire de la formation</c:v>
                </c:pt>
                <c:pt idx="1">
                  <c:v>Le lieu de la formation</c:v>
                </c:pt>
                <c:pt idx="2">
                  <c:v>Manque de vision pour ma carrière</c:v>
                </c:pt>
                <c:pt idx="3">
                  <c:v>Les formations ne sont pas pertinentes, pas utiles</c:v>
                </c:pt>
                <c:pt idx="4">
                  <c:v>Le management/la supervision</c:v>
                </c:pt>
                <c:pt idx="5">
                  <c:v>Formation imposée unilatéralement par l'employeur</c:v>
                </c:pt>
                <c:pt idx="6">
                  <c:v>Je ne connais pas l'offre de formation</c:v>
                </c:pt>
                <c:pt idx="7">
                  <c:v>La charge de travail, donc pas le temps pour la formation</c:v>
                </c:pt>
              </c:strCache>
            </c:strRef>
          </c:cat>
          <c:val>
            <c:numRef>
              <c:f>Formation!$D$28:$D$35</c:f>
              <c:numCache>
                <c:formatCode>General</c:formatCode>
                <c:ptCount val="8"/>
                <c:pt idx="0">
                  <c:v>44</c:v>
                </c:pt>
                <c:pt idx="1">
                  <c:v>50</c:v>
                </c:pt>
                <c:pt idx="2">
                  <c:v>47</c:v>
                </c:pt>
                <c:pt idx="3">
                  <c:v>63</c:v>
                </c:pt>
                <c:pt idx="4">
                  <c:v>38</c:v>
                </c:pt>
                <c:pt idx="5">
                  <c:v>55</c:v>
                </c:pt>
                <c:pt idx="6">
                  <c:v>45</c:v>
                </c:pt>
                <c:pt idx="7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1B-4F6E-A207-4DBCB4F373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6858879"/>
        <c:axId val="1796845439"/>
      </c:barChart>
      <c:catAx>
        <c:axId val="1796858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96845439"/>
        <c:crosses val="autoZero"/>
        <c:auto val="1"/>
        <c:lblAlgn val="ctr"/>
        <c:lblOffset val="100"/>
        <c:noMultiLvlLbl val="0"/>
      </c:catAx>
      <c:valAx>
        <c:axId val="1796845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9685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actions!$B$10</c:f>
              <c:strCache>
                <c:ptCount val="1"/>
                <c:pt idx="0">
                  <c:v>Pour obtenir des victoires, nous devrons mobiliser les travailleurs du secteur. Nous espérons que vous voudrez aussi faire entendre votre voix. De quelle manière souhaitez-vous le faire ?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actions!$A$11:$A$16</c:f>
              <c:strCache>
                <c:ptCount val="6"/>
                <c:pt idx="0">
                  <c:v> Je veux participer à une opération "action d'éclat" (par exemple, ne pas répondre au téléphone pendant un heure, aller ensemble à la direction, ...)</c:v>
                </c:pt>
                <c:pt idx="1">
                  <c:v> Je veux participer à une journée de grève</c:v>
                </c:pt>
                <c:pt idx="2">
                  <c:v> Je souhaite participer à un webinaire sur un état des lieux</c:v>
                </c:pt>
                <c:pt idx="3">
                  <c:v> Je souhaite participer à des actions symboliques (pétition, sondage, port d'épingle, participation à une réunion du personnel ...)</c:v>
                </c:pt>
                <c:pt idx="4">
                  <c:v> Je ne veux rien faire moi-même.  Si les négociateurs font de leur mieux, je serai satisfait.e du résultat</c:v>
                </c:pt>
                <c:pt idx="5">
                  <c:v> Je souhaite être tenu.e informé.e de l'état d'avancement de la consultation sectorielle par e-mail</c:v>
                </c:pt>
              </c:strCache>
            </c:strRef>
          </c:cat>
          <c:val>
            <c:numRef>
              <c:f>actions!$B$11:$B$16</c:f>
              <c:numCache>
                <c:formatCode>General</c:formatCode>
                <c:ptCount val="6"/>
                <c:pt idx="0">
                  <c:v>118</c:v>
                </c:pt>
                <c:pt idx="1">
                  <c:v>132</c:v>
                </c:pt>
                <c:pt idx="2">
                  <c:v>135</c:v>
                </c:pt>
                <c:pt idx="3">
                  <c:v>186</c:v>
                </c:pt>
                <c:pt idx="4">
                  <c:v>295</c:v>
                </c:pt>
                <c:pt idx="5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72-46DE-BA82-AF10195AD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656815535"/>
        <c:axId val="1656816015"/>
      </c:barChart>
      <c:catAx>
        <c:axId val="1656815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56816015"/>
        <c:crosses val="autoZero"/>
        <c:auto val="1"/>
        <c:lblAlgn val="ctr"/>
        <c:lblOffset val="100"/>
        <c:noMultiLvlLbl val="0"/>
      </c:catAx>
      <c:valAx>
        <c:axId val="1656816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56815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Actions et</a:t>
            </a:r>
            <a:r>
              <a:rPr lang="fr-BE" baseline="0"/>
              <a:t> entreprises structurées ou non</a:t>
            </a:r>
            <a:endParaRPr lang="fr-B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'actions structurées'!$B$11</c:f>
              <c:strCache>
                <c:ptCount val="1"/>
                <c:pt idx="0">
                  <c:v>Oui, il y a au moins 1 syndicat actif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'actions structurées'!$A$12:$A$17</c:f>
              <c:strCache>
                <c:ptCount val="6"/>
                <c:pt idx="0">
                  <c:v> Je souhaite être tenu.e informé.e de l'état d'avancement de la consultation sectorielle par e-mail</c:v>
                </c:pt>
                <c:pt idx="1">
                  <c:v> Je ne veux rien faire moi-même.  Si les négociateurs font de leur mieux, je serai satisfait.e du résultat</c:v>
                </c:pt>
                <c:pt idx="2">
                  <c:v> Je souhaite participer à des actions symboliques (pétition, sondage, port d'épingle, participation à une réunion du personnel ...)</c:v>
                </c:pt>
                <c:pt idx="3">
                  <c:v> Je veux participer à une journée de grève</c:v>
                </c:pt>
                <c:pt idx="4">
                  <c:v> Je souhaite participer à un webinaire sur un état des lieux</c:v>
                </c:pt>
                <c:pt idx="5">
                  <c:v> Je veux participer à une opération "action d'éclat" (par exemple, ne pas répondre au téléphone pendant un heure, aller ensemble à la direction, ...)</c:v>
                </c:pt>
              </c:strCache>
            </c:strRef>
          </c:cat>
          <c:val>
            <c:numRef>
              <c:f>'actions structurées'!$B$12:$B$17</c:f>
              <c:numCache>
                <c:formatCode>General</c:formatCode>
                <c:ptCount val="6"/>
                <c:pt idx="0">
                  <c:v>387</c:v>
                </c:pt>
                <c:pt idx="1">
                  <c:v>238</c:v>
                </c:pt>
                <c:pt idx="2">
                  <c:v>163</c:v>
                </c:pt>
                <c:pt idx="3">
                  <c:v>121</c:v>
                </c:pt>
                <c:pt idx="4">
                  <c:v>116</c:v>
                </c:pt>
                <c:pt idx="5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8-4D7F-A89A-81790935A5C1}"/>
            </c:ext>
          </c:extLst>
        </c:ser>
        <c:ser>
          <c:idx val="1"/>
          <c:order val="1"/>
          <c:tx>
            <c:strRef>
              <c:f>'actions structurées'!$C$11</c:f>
              <c:strCache>
                <c:ptCount val="1"/>
                <c:pt idx="0">
                  <c:v>Non, il n'y a pas de syndicat actif et nous sommes moins de 50 collaborateurs dans l'entreprise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'actions structurées'!$A$12:$A$17</c:f>
              <c:strCache>
                <c:ptCount val="6"/>
                <c:pt idx="0">
                  <c:v> Je souhaite être tenu.e informé.e de l'état d'avancement de la consultation sectorielle par e-mail</c:v>
                </c:pt>
                <c:pt idx="1">
                  <c:v> Je ne veux rien faire moi-même.  Si les négociateurs font de leur mieux, je serai satisfait.e du résultat</c:v>
                </c:pt>
                <c:pt idx="2">
                  <c:v> Je souhaite participer à des actions symboliques (pétition, sondage, port d'épingle, participation à une réunion du personnel ...)</c:v>
                </c:pt>
                <c:pt idx="3">
                  <c:v> Je veux participer à une journée de grève</c:v>
                </c:pt>
                <c:pt idx="4">
                  <c:v> Je souhaite participer à un webinaire sur un état des lieux</c:v>
                </c:pt>
                <c:pt idx="5">
                  <c:v> Je veux participer à une opération "action d'éclat" (par exemple, ne pas répondre au téléphone pendant un heure, aller ensemble à la direction, ...)</c:v>
                </c:pt>
              </c:strCache>
            </c:strRef>
          </c:cat>
          <c:val>
            <c:numRef>
              <c:f>'actions structurées'!$C$12:$C$17</c:f>
              <c:numCache>
                <c:formatCode>General</c:formatCode>
                <c:ptCount val="6"/>
                <c:pt idx="0">
                  <c:v>49</c:v>
                </c:pt>
                <c:pt idx="1">
                  <c:v>31</c:v>
                </c:pt>
                <c:pt idx="2">
                  <c:v>15</c:v>
                </c:pt>
                <c:pt idx="3">
                  <c:v>6</c:v>
                </c:pt>
                <c:pt idx="4">
                  <c:v>11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8-4D7F-A89A-81790935A5C1}"/>
            </c:ext>
          </c:extLst>
        </c:ser>
        <c:ser>
          <c:idx val="2"/>
          <c:order val="2"/>
          <c:tx>
            <c:strRef>
              <c:f>'actions structurées'!$D$11</c:f>
              <c:strCache>
                <c:ptCount val="1"/>
                <c:pt idx="0">
                  <c:v>Non, il n'y a pas de syndicat actif, mais nous sommes bien plus de 50 collègues dans l'entreprise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'actions structurées'!$A$12:$A$17</c:f>
              <c:strCache>
                <c:ptCount val="6"/>
                <c:pt idx="0">
                  <c:v> Je souhaite être tenu.e informé.e de l'état d'avancement de la consultation sectorielle par e-mail</c:v>
                </c:pt>
                <c:pt idx="1">
                  <c:v> Je ne veux rien faire moi-même.  Si les négociateurs font de leur mieux, je serai satisfait.e du résultat</c:v>
                </c:pt>
                <c:pt idx="2">
                  <c:v> Je souhaite participer à des actions symboliques (pétition, sondage, port d'épingle, participation à une réunion du personnel ...)</c:v>
                </c:pt>
                <c:pt idx="3">
                  <c:v> Je veux participer à une journée de grève</c:v>
                </c:pt>
                <c:pt idx="4">
                  <c:v> Je souhaite participer à un webinaire sur un état des lieux</c:v>
                </c:pt>
                <c:pt idx="5">
                  <c:v> Je veux participer à une opération "action d'éclat" (par exemple, ne pas répondre au téléphone pendant un heure, aller ensemble à la direction, ...)</c:v>
                </c:pt>
              </c:strCache>
            </c:strRef>
          </c:cat>
          <c:val>
            <c:numRef>
              <c:f>'actions structurées'!$D$12:$D$17</c:f>
              <c:numCache>
                <c:formatCode>General</c:formatCode>
                <c:ptCount val="6"/>
                <c:pt idx="0">
                  <c:v>16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8-4D7F-A89A-81790935A5C1}"/>
            </c:ext>
          </c:extLst>
        </c:ser>
        <c:ser>
          <c:idx val="3"/>
          <c:order val="3"/>
          <c:tx>
            <c:strRef>
              <c:f>'actions structurées'!$E$11</c:f>
              <c:strCache>
                <c:ptCount val="1"/>
                <c:pt idx="0">
                  <c:v>Je ne sais pas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'actions structurées'!$A$12:$A$17</c:f>
              <c:strCache>
                <c:ptCount val="6"/>
                <c:pt idx="0">
                  <c:v> Je souhaite être tenu.e informé.e de l'état d'avancement de la consultation sectorielle par e-mail</c:v>
                </c:pt>
                <c:pt idx="1">
                  <c:v> Je ne veux rien faire moi-même.  Si les négociateurs font de leur mieux, je serai satisfait.e du résultat</c:v>
                </c:pt>
                <c:pt idx="2">
                  <c:v> Je souhaite participer à des actions symboliques (pétition, sondage, port d'épingle, participation à une réunion du personnel ...)</c:v>
                </c:pt>
                <c:pt idx="3">
                  <c:v> Je veux participer à une journée de grève</c:v>
                </c:pt>
                <c:pt idx="4">
                  <c:v> Je souhaite participer à un webinaire sur un état des lieux</c:v>
                </c:pt>
                <c:pt idx="5">
                  <c:v> Je veux participer à une opération "action d'éclat" (par exemple, ne pas répondre au téléphone pendant un heure, aller ensemble à la direction, ...)</c:v>
                </c:pt>
              </c:strCache>
            </c:strRef>
          </c:cat>
          <c:val>
            <c:numRef>
              <c:f>'actions structurées'!$E$12:$E$17</c:f>
              <c:numCache>
                <c:formatCode>General</c:formatCode>
                <c:ptCount val="6"/>
                <c:pt idx="0">
                  <c:v>18</c:v>
                </c:pt>
                <c:pt idx="1">
                  <c:v>18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8-4D7F-A89A-81790935A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903334864"/>
        <c:axId val="1903337264"/>
      </c:barChart>
      <c:catAx>
        <c:axId val="190333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03337264"/>
        <c:crosses val="autoZero"/>
        <c:auto val="1"/>
        <c:lblAlgn val="ctr"/>
        <c:lblOffset val="100"/>
        <c:noMultiLvlLbl val="0"/>
      </c:catAx>
      <c:valAx>
        <c:axId val="1903337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0333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70177798341707343"/>
          <c:y val="0.15581575546253335"/>
          <c:w val="0.27647663857952487"/>
          <c:h val="0.77047129578342977"/>
        </c:manualLayout>
      </c:layout>
      <c:pieChart>
        <c:varyColors val="1"/>
        <c:ser>
          <c:idx val="0"/>
          <c:order val="0"/>
          <c:tx>
            <c:strRef>
              <c:f>Feuil1!$B$8</c:f>
              <c:strCache>
                <c:ptCount val="1"/>
                <c:pt idx="0">
                  <c:v>Y-a-t-il un syndicat actif au sein de votre entreprise 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3E8-43B4-9633-E5C7182BE7B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3E8-43B4-9633-E5C7182BE7B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3E8-43B4-9633-E5C7182BE7B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3E8-43B4-9633-E5C7182BE7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Feuil1!$A$9:$A$12</c:f>
              <c:strCache>
                <c:ptCount val="4"/>
                <c:pt idx="0">
                  <c:v>Oui, il y a au moins 1 syndicat actif</c:v>
                </c:pt>
                <c:pt idx="1">
                  <c:v>Non, il n'y a pas de syndicat actif et nous sommes moins de 50 collaborateurs dans l'entreprise</c:v>
                </c:pt>
                <c:pt idx="2">
                  <c:v>Je ne sais pas</c:v>
                </c:pt>
                <c:pt idx="3">
                  <c:v>Non, il n'y a pas de syndicat actif, mais nous sommes bien plus de 50 collègues dans l'entreprise</c:v>
                </c:pt>
              </c:strCache>
            </c:strRef>
          </c:cat>
          <c:val>
            <c:numRef>
              <c:f>Feuil1!$B$9:$B$12</c:f>
              <c:numCache>
                <c:formatCode>General</c:formatCode>
                <c:ptCount val="4"/>
                <c:pt idx="0">
                  <c:v>641</c:v>
                </c:pt>
                <c:pt idx="1">
                  <c:v>73</c:v>
                </c:pt>
                <c:pt idx="2">
                  <c:v>33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E8-43B4-9633-E5C7182BE7B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950674808244979E-2"/>
          <c:y val="0.1920874610683834"/>
          <c:w val="0.67242952690652613"/>
          <c:h val="0.696437208485806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Appréciez-vous votre employeur</a:t>
            </a:r>
            <a:r>
              <a:rPr lang="en-US" baseline="0"/>
              <a:t> actuel?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employeur!$B$1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tint val="58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tint val="58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B1-483F-9AD9-AA15B03482C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tint val="8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tint val="8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B1-483F-9AD9-AA15B03482C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hade val="8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shade val="8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B1-483F-9AD9-AA15B03482C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hade val="58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shade val="58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B1-483F-9AD9-AA15B03482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employeur!$A$2:$A$5</c:f>
              <c:strCache>
                <c:ptCount val="4"/>
                <c:pt idx="0">
                  <c:v>J'apprécie beaucoup</c:v>
                </c:pt>
                <c:pt idx="1">
                  <c:v>J'apprécie</c:v>
                </c:pt>
                <c:pt idx="2">
                  <c:v>Je n'apprécie pas</c:v>
                </c:pt>
                <c:pt idx="3">
                  <c:v>Je n'apprécie pas du tout</c:v>
                </c:pt>
              </c:strCache>
            </c:strRef>
          </c:cat>
          <c:val>
            <c:numRef>
              <c:f>employeur!$B$2:$B$5</c:f>
              <c:numCache>
                <c:formatCode>General</c:formatCode>
                <c:ptCount val="4"/>
                <c:pt idx="0">
                  <c:v>215</c:v>
                </c:pt>
                <c:pt idx="1">
                  <c:v>340</c:v>
                </c:pt>
                <c:pt idx="2">
                  <c:v>150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B1-483F-9AD9-AA15B03482C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employeur!$B$25</c:f>
              <c:strCache>
                <c:ptCount val="1"/>
                <c:pt idx="0">
                  <c:v>Répartition des avis détaillés sur l'employeur actuel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tint val="58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tint val="58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7B6-4720-A1C8-F1ADBFBA2E6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tint val="8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tint val="8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7B6-4720-A1C8-F1ADBFBA2E6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hade val="8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shade val="8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7B6-4720-A1C8-F1ADBFBA2E6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hade val="58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shade val="58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7B6-4720-A1C8-F1ADBFBA2E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employeur!$A$26:$A$29</c:f>
              <c:strCache>
                <c:ptCount val="4"/>
                <c:pt idx="0">
                  <c:v>J'apprécie beaucoup</c:v>
                </c:pt>
                <c:pt idx="1">
                  <c:v>J'apprécie</c:v>
                </c:pt>
                <c:pt idx="2">
                  <c:v>Je n'apprécie pas</c:v>
                </c:pt>
                <c:pt idx="3">
                  <c:v>Je n'apprécie pas du tout</c:v>
                </c:pt>
              </c:strCache>
            </c:strRef>
          </c:cat>
          <c:val>
            <c:numRef>
              <c:f>employeur!$B$26:$B$29</c:f>
              <c:numCache>
                <c:formatCode>General</c:formatCode>
                <c:ptCount val="4"/>
                <c:pt idx="0">
                  <c:v>81</c:v>
                </c:pt>
                <c:pt idx="1">
                  <c:v>139</c:v>
                </c:pt>
                <c:pt idx="2">
                  <c:v>110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B6-4720-A1C8-F1ADBFBA2E6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dirty="0"/>
              <a:t>Ce qui est reproché à l'employeur</a:t>
            </a:r>
          </a:p>
          <a:p>
            <a:pPr>
              <a:defRPr/>
            </a:pPr>
            <a:r>
              <a:rPr lang="fr-BE" dirty="0"/>
              <a:t>(nombre d’occurrences pour chaque thématique)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'employeur avis libre'!$D$8</c:f>
              <c:strCache>
                <c:ptCount val="1"/>
                <c:pt idx="0">
                  <c:v>Ce qui est reproché à l'employeur (nombre d'occurrences pour chaque thématique)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'employeur avis libre'!$C$9:$C$27</c:f>
              <c:strCache>
                <c:ptCount val="19"/>
                <c:pt idx="0">
                  <c:v>Formation</c:v>
                </c:pt>
                <c:pt idx="1">
                  <c:v>Dumping social et délocalisation</c:v>
                </c:pt>
                <c:pt idx="2">
                  <c:v>Licenciements, départs volontaires, remplacements</c:v>
                </c:pt>
                <c:pt idx="3">
                  <c:v>Sens du travail</c:v>
                </c:pt>
                <c:pt idx="4">
                  <c:v>Discrimination (femme, langue, 50+)</c:v>
                </c:pt>
                <c:pt idx="5">
                  <c:v>Communication</c:v>
                </c:pt>
                <c:pt idx="6">
                  <c:v>Maladies liées au travail (burnout, boreout) + longue durée</c:v>
                </c:pt>
                <c:pt idx="7">
                  <c:v>Evolution de carrière</c:v>
                </c:pt>
                <c:pt idx="8">
                  <c:v>Entreprise, vision, RH, organisation du travail</c:v>
                </c:pt>
                <c:pt idx="9">
                  <c:v>Stabilité</c:v>
                </c:pt>
                <c:pt idx="10">
                  <c:v>Horaire, heures supp, RTT, flexibilité, vie-privée-vie professionnelle</c:v>
                </c:pt>
                <c:pt idx="11">
                  <c:v>Conditions de travail</c:v>
                </c:pt>
                <c:pt idx="12">
                  <c:v>Ambiance de travail, favoritisme, harcèlement</c:v>
                </c:pt>
                <c:pt idx="13">
                  <c:v>Charge de travail</c:v>
                </c:pt>
                <c:pt idx="14">
                  <c:v>Reconnaissance, valorisation</c:v>
                </c:pt>
                <c:pt idx="15">
                  <c:v>Salaire, avantages</c:v>
                </c:pt>
                <c:pt idx="16">
                  <c:v>Respect, écoute, confiance, considération, concertation</c:v>
                </c:pt>
                <c:pt idx="17">
                  <c:v>Stress, pression</c:v>
                </c:pt>
                <c:pt idx="18">
                  <c:v>Management</c:v>
                </c:pt>
              </c:strCache>
            </c:strRef>
          </c:cat>
          <c:val>
            <c:numRef>
              <c:f>'employeur avis libre'!$D$9:$D$27</c:f>
              <c:numCache>
                <c:formatCode>General</c:formatCode>
                <c:ptCount val="19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9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14</c:v>
                </c:pt>
                <c:pt idx="11">
                  <c:v>19</c:v>
                </c:pt>
                <c:pt idx="12">
                  <c:v>24</c:v>
                </c:pt>
                <c:pt idx="13">
                  <c:v>29</c:v>
                </c:pt>
                <c:pt idx="14">
                  <c:v>32</c:v>
                </c:pt>
                <c:pt idx="15">
                  <c:v>34</c:v>
                </c:pt>
                <c:pt idx="16">
                  <c:v>36</c:v>
                </c:pt>
                <c:pt idx="17">
                  <c:v>39</c:v>
                </c:pt>
                <c:pt idx="18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81-43CC-908F-D8B5525172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42120512"/>
        <c:axId val="342104672"/>
      </c:barChart>
      <c:catAx>
        <c:axId val="34212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104672"/>
        <c:crosses val="autoZero"/>
        <c:auto val="1"/>
        <c:lblAlgn val="ctr"/>
        <c:lblOffset val="100"/>
        <c:noMultiLvlLbl val="0"/>
      </c:catAx>
      <c:valAx>
        <c:axId val="34210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12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Quelle importance accordez-vous à ces différents éléments dans votre travail?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'good job'!$B$10</c:f>
              <c:strCache>
                <c:ptCount val="1"/>
                <c:pt idx="0">
                  <c:v>Très important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'good job'!$A$11:$A$19</c:f>
              <c:strCache>
                <c:ptCount val="9"/>
                <c:pt idx="0">
                  <c:v>Le télétravail</c:v>
                </c:pt>
                <c:pt idx="1">
                  <c:v>L'environnement, le développement durable et l'écologie dans l'entreprise</c:v>
                </c:pt>
                <c:pt idx="2">
                  <c:v>Le développement personnel, formation, opportunités de carrière</c:v>
                </c:pt>
                <c:pt idx="3">
                  <c:v>La Sécurité d'emploi</c:v>
                </c:pt>
                <c:pt idx="4">
                  <c:v>L'Autonomie</c:v>
                </c:pt>
                <c:pt idx="5">
                  <c:v>Une charge de travail réalisable, sans trop de pression</c:v>
                </c:pt>
                <c:pt idx="6">
                  <c:v>Un très bon équilibre vie privée/vie professionnelle</c:v>
                </c:pt>
                <c:pt idx="7">
                  <c:v>Une bonne rémunération/un bon package salarial</c:v>
                </c:pt>
                <c:pt idx="8">
                  <c:v>Un travail au contenu intéressant</c:v>
                </c:pt>
              </c:strCache>
            </c:strRef>
          </c:cat>
          <c:val>
            <c:numRef>
              <c:f>'good job'!$B$11:$B$19</c:f>
              <c:numCache>
                <c:formatCode>General</c:formatCode>
                <c:ptCount val="9"/>
                <c:pt idx="0">
                  <c:v>303</c:v>
                </c:pt>
                <c:pt idx="1">
                  <c:v>166</c:v>
                </c:pt>
                <c:pt idx="2">
                  <c:v>281</c:v>
                </c:pt>
                <c:pt idx="3">
                  <c:v>412</c:v>
                </c:pt>
                <c:pt idx="4">
                  <c:v>354</c:v>
                </c:pt>
                <c:pt idx="5">
                  <c:v>389</c:v>
                </c:pt>
                <c:pt idx="6">
                  <c:v>547</c:v>
                </c:pt>
                <c:pt idx="7">
                  <c:v>467</c:v>
                </c:pt>
                <c:pt idx="8">
                  <c:v>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7-498C-8C08-3F18AFE4E75B}"/>
            </c:ext>
          </c:extLst>
        </c:ser>
        <c:ser>
          <c:idx val="1"/>
          <c:order val="1"/>
          <c:tx>
            <c:strRef>
              <c:f>'good job'!$C$10</c:f>
              <c:strCache>
                <c:ptCount val="1"/>
                <c:pt idx="0">
                  <c:v>Important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'good job'!$A$11:$A$19</c:f>
              <c:strCache>
                <c:ptCount val="9"/>
                <c:pt idx="0">
                  <c:v>Le télétravail</c:v>
                </c:pt>
                <c:pt idx="1">
                  <c:v>L'environnement, le développement durable et l'écologie dans l'entreprise</c:v>
                </c:pt>
                <c:pt idx="2">
                  <c:v>Le développement personnel, formation, opportunités de carrière</c:v>
                </c:pt>
                <c:pt idx="3">
                  <c:v>La Sécurité d'emploi</c:v>
                </c:pt>
                <c:pt idx="4">
                  <c:v>L'Autonomie</c:v>
                </c:pt>
                <c:pt idx="5">
                  <c:v>Une charge de travail réalisable, sans trop de pression</c:v>
                </c:pt>
                <c:pt idx="6">
                  <c:v>Un très bon équilibre vie privée/vie professionnelle</c:v>
                </c:pt>
                <c:pt idx="7">
                  <c:v>Une bonne rémunération/un bon package salarial</c:v>
                </c:pt>
                <c:pt idx="8">
                  <c:v>Un travail au contenu intéressant</c:v>
                </c:pt>
              </c:strCache>
            </c:strRef>
          </c:cat>
          <c:val>
            <c:numRef>
              <c:f>'good job'!$C$11:$C$19</c:f>
              <c:numCache>
                <c:formatCode>General</c:formatCode>
                <c:ptCount val="9"/>
                <c:pt idx="0">
                  <c:v>224</c:v>
                </c:pt>
                <c:pt idx="1">
                  <c:v>366</c:v>
                </c:pt>
                <c:pt idx="2">
                  <c:v>424</c:v>
                </c:pt>
                <c:pt idx="3">
                  <c:v>301</c:v>
                </c:pt>
                <c:pt idx="4">
                  <c:v>371</c:v>
                </c:pt>
                <c:pt idx="5">
                  <c:v>339</c:v>
                </c:pt>
                <c:pt idx="6">
                  <c:v>202</c:v>
                </c:pt>
                <c:pt idx="7">
                  <c:v>286</c:v>
                </c:pt>
                <c:pt idx="8">
                  <c:v>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27-498C-8C08-3F18AFE4E75B}"/>
            </c:ext>
          </c:extLst>
        </c:ser>
        <c:ser>
          <c:idx val="2"/>
          <c:order val="2"/>
          <c:tx>
            <c:strRef>
              <c:f>'good job'!$D$10</c:f>
              <c:strCache>
                <c:ptCount val="1"/>
                <c:pt idx="0">
                  <c:v>Peu important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'good job'!$A$11:$A$19</c:f>
              <c:strCache>
                <c:ptCount val="9"/>
                <c:pt idx="0">
                  <c:v>Le télétravail</c:v>
                </c:pt>
                <c:pt idx="1">
                  <c:v>L'environnement, le développement durable et l'écologie dans l'entreprise</c:v>
                </c:pt>
                <c:pt idx="2">
                  <c:v>Le développement personnel, formation, opportunités de carrière</c:v>
                </c:pt>
                <c:pt idx="3">
                  <c:v>La Sécurité d'emploi</c:v>
                </c:pt>
                <c:pt idx="4">
                  <c:v>L'Autonomie</c:v>
                </c:pt>
                <c:pt idx="5">
                  <c:v>Une charge de travail réalisable, sans trop de pression</c:v>
                </c:pt>
                <c:pt idx="6">
                  <c:v>Un très bon équilibre vie privée/vie professionnelle</c:v>
                </c:pt>
                <c:pt idx="7">
                  <c:v>Une bonne rémunération/un bon package salarial</c:v>
                </c:pt>
                <c:pt idx="8">
                  <c:v>Un travail au contenu intéressant</c:v>
                </c:pt>
              </c:strCache>
            </c:strRef>
          </c:cat>
          <c:val>
            <c:numRef>
              <c:f>'good job'!$D$11:$D$19</c:f>
              <c:numCache>
                <c:formatCode>General</c:formatCode>
                <c:ptCount val="9"/>
                <c:pt idx="0">
                  <c:v>160</c:v>
                </c:pt>
                <c:pt idx="1">
                  <c:v>187</c:v>
                </c:pt>
                <c:pt idx="2">
                  <c:v>60</c:v>
                </c:pt>
                <c:pt idx="3">
                  <c:v>50</c:v>
                </c:pt>
                <c:pt idx="4">
                  <c:v>43</c:v>
                </c:pt>
                <c:pt idx="5">
                  <c:v>37</c:v>
                </c:pt>
                <c:pt idx="6">
                  <c:v>17</c:v>
                </c:pt>
                <c:pt idx="7">
                  <c:v>14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27-498C-8C08-3F18AFE4E75B}"/>
            </c:ext>
          </c:extLst>
        </c:ser>
        <c:ser>
          <c:idx val="3"/>
          <c:order val="3"/>
          <c:tx>
            <c:strRef>
              <c:f>'good job'!$E$10</c:f>
              <c:strCache>
                <c:ptCount val="1"/>
                <c:pt idx="0">
                  <c:v>Pas important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'good job'!$A$11:$A$19</c:f>
              <c:strCache>
                <c:ptCount val="9"/>
                <c:pt idx="0">
                  <c:v>Le télétravail</c:v>
                </c:pt>
                <c:pt idx="1">
                  <c:v>L'environnement, le développement durable et l'écologie dans l'entreprise</c:v>
                </c:pt>
                <c:pt idx="2">
                  <c:v>Le développement personnel, formation, opportunités de carrière</c:v>
                </c:pt>
                <c:pt idx="3">
                  <c:v>La Sécurité d'emploi</c:v>
                </c:pt>
                <c:pt idx="4">
                  <c:v>L'Autonomie</c:v>
                </c:pt>
                <c:pt idx="5">
                  <c:v>Une charge de travail réalisable, sans trop de pression</c:v>
                </c:pt>
                <c:pt idx="6">
                  <c:v>Un très bon équilibre vie privée/vie professionnelle</c:v>
                </c:pt>
                <c:pt idx="7">
                  <c:v>Une bonne rémunération/un bon package salarial</c:v>
                </c:pt>
                <c:pt idx="8">
                  <c:v>Un travail au contenu intéressant</c:v>
                </c:pt>
              </c:strCache>
            </c:strRef>
          </c:cat>
          <c:val>
            <c:numRef>
              <c:f>'good job'!$E$11:$E$19</c:f>
              <c:numCache>
                <c:formatCode>General</c:formatCode>
                <c:ptCount val="9"/>
                <c:pt idx="0">
                  <c:v>83</c:v>
                </c:pt>
                <c:pt idx="1">
                  <c:v>51</c:v>
                </c:pt>
                <c:pt idx="2">
                  <c:v>5</c:v>
                </c:pt>
                <c:pt idx="3">
                  <c:v>7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27-498C-8C08-3F18AFE4E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250721616"/>
        <c:axId val="250727856"/>
      </c:barChart>
      <c:catAx>
        <c:axId val="25072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0727856"/>
        <c:crosses val="autoZero"/>
        <c:auto val="1"/>
        <c:lblAlgn val="ctr"/>
        <c:lblOffset val="100"/>
        <c:noMultiLvlLbl val="0"/>
      </c:catAx>
      <c:valAx>
        <c:axId val="250727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072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/>
              <a:t>Quelles évolutions trouvez-vous positives pour vous et votre travail ? Que trouvez-vous négatif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changements!$B$12</c:f>
              <c:strCache>
                <c:ptCount val="1"/>
                <c:pt idx="0">
                  <c:v>Négatif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changements!$A$13:$A$17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changements!$B$13:$B$17</c:f>
              <c:numCache>
                <c:formatCode>General</c:formatCode>
                <c:ptCount val="5"/>
                <c:pt idx="0">
                  <c:v>706</c:v>
                </c:pt>
                <c:pt idx="1">
                  <c:v>472</c:v>
                </c:pt>
                <c:pt idx="2">
                  <c:v>397</c:v>
                </c:pt>
                <c:pt idx="3">
                  <c:v>190</c:v>
                </c:pt>
                <c:pt idx="4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D-46C5-B5D3-F6803A057C9D}"/>
            </c:ext>
          </c:extLst>
        </c:ser>
        <c:ser>
          <c:idx val="1"/>
          <c:order val="1"/>
          <c:tx>
            <c:strRef>
              <c:f>changements!$C$12</c:f>
              <c:strCache>
                <c:ptCount val="1"/>
                <c:pt idx="0">
                  <c:v>Positif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changements!$A$13:$A$17</c:f>
              <c:strCache>
                <c:ptCount val="5"/>
                <c:pt idx="0">
                  <c:v>Réduction du nombre d'employé.e.s sous contrat fixe, changement de travail indépendant, externalisation, travailleurs étrangers,...</c:v>
                </c:pt>
                <c:pt idx="1">
                  <c:v>Evolutions de la société (vieillissement, climat, globalisation, concurrences,...)</c:v>
                </c:pt>
                <c:pt idx="2">
                  <c:v>Introduction de l'Intelligence artificielle</c:v>
                </c:pt>
                <c:pt idx="3">
                  <c:v>Changement des conditions de travail (plus de télétravail, plus d'outils numériques,…)</c:v>
                </c:pt>
                <c:pt idx="4">
                  <c:v>Opportunité d'un changement dans le contenu du travail et dans les compétences requises</c:v>
                </c:pt>
              </c:strCache>
            </c:strRef>
          </c:cat>
          <c:val>
            <c:numRef>
              <c:f>changements!$C$13:$C$17</c:f>
              <c:numCache>
                <c:formatCode>General</c:formatCode>
                <c:ptCount val="5"/>
                <c:pt idx="0">
                  <c:v>64</c:v>
                </c:pt>
                <c:pt idx="1">
                  <c:v>298</c:v>
                </c:pt>
                <c:pt idx="2">
                  <c:v>373</c:v>
                </c:pt>
                <c:pt idx="3">
                  <c:v>580</c:v>
                </c:pt>
                <c:pt idx="4">
                  <c:v>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4D-46C5-B5D3-F6803A057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892896"/>
        <c:axId val="500897696"/>
      </c:barChart>
      <c:catAx>
        <c:axId val="50089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0897696"/>
        <c:crosses val="autoZero"/>
        <c:auto val="1"/>
        <c:lblAlgn val="ctr"/>
        <c:lblOffset val="100"/>
        <c:noMultiLvlLbl val="0"/>
      </c:catAx>
      <c:valAx>
        <c:axId val="500897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089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65719694295530973"/>
          <c:y val="0.20608789780913012"/>
          <c:w val="0.20017232424415085"/>
          <c:h val="0.76275275870596959"/>
        </c:manualLayout>
      </c:layout>
      <c:pieChart>
        <c:varyColors val="1"/>
        <c:ser>
          <c:idx val="0"/>
          <c:order val="0"/>
          <c:tx>
            <c:strRef>
              <c:f>changements!$B$26</c:f>
              <c:strCache>
                <c:ptCount val="1"/>
                <c:pt idx="0">
                  <c:v>Pensez-vous être préparé de manière adéquate à la rapidité de ces changements ?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8A-47B6-A595-4C0FA0843EE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8A-47B6-A595-4C0FA0843EE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D8A-47B6-A595-4C0FA0843E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changements!$A$27:$A$29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Je ne sais pas</c:v>
                </c:pt>
              </c:strCache>
            </c:strRef>
          </c:cat>
          <c:val>
            <c:numRef>
              <c:f>changements!$B$27:$B$29</c:f>
              <c:numCache>
                <c:formatCode>General</c:formatCode>
                <c:ptCount val="3"/>
                <c:pt idx="0">
                  <c:v>233</c:v>
                </c:pt>
                <c:pt idx="1">
                  <c:v>275</c:v>
                </c:pt>
                <c:pt idx="2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8A-47B6-A595-4C0FA0843EE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481841004220456"/>
          <c:y val="0.34020016565975369"/>
          <c:w val="0.2165617001384372"/>
          <c:h val="0.62240862215836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F896A-1AE0-E7DA-8E87-62077BA71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31CEE-CC9D-2658-408D-87BB5597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125004-418E-7B53-98CE-C7307AB6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A33EA5-5E29-474F-E50B-698D8E46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3C1058-2962-094F-82DF-EBA9A646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334753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6DD77-3169-3CAA-ED44-A32E74A0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920C52-F964-D8A0-F743-AC712125B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46DCC9-9ABC-0CDB-235C-A3B4AB14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A51F5A-76CC-9F0D-5E1E-144C1DD9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B7DC40-28AE-617E-FEFA-7AC26D96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641176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565D91-CDFA-E2A9-38C1-BF786E7C0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4DAD4D-C209-B55B-E1A5-04A3A8F58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D3D737-CC2A-12B0-BCA8-944ACB1C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09CE2-ED53-F753-200C-1C52F395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E18019-C23C-8FE3-973F-746656B0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7679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1CFA69-8244-FAF2-73CE-86667FFB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CAACB-E608-C4A5-0FDF-FEBF48EC5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9D0F1F-982B-A629-8686-0856E245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9AD805-B8FD-3FA4-DB20-09E0230F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64A43-B04C-6328-E5C3-E450427B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062724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1886B-AD6D-0EFB-2B65-6EE5BD057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B3289D-B5E1-3145-1505-1807EF9D6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2886AE-FBDD-86F5-030D-446240F9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CD3968-7242-65C6-9E56-B849FD3D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C9DB77-B2EC-E1C9-B42F-C727F981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059426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41C8C-27D7-4DDF-D100-DC378A8A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EF35F8-BB2C-5BDD-1B73-C4469EA2E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C57561-4640-9792-BF61-B288B3DA6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7A0BD8-9129-2471-A191-0F8D6E1A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1FF4F6-E4D0-2C06-5198-ADEAC9BC5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74E493-1922-9C66-14D7-7C325DF4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8676007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382994-E0F8-BBBA-9D39-354893E19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32C14B-E67F-3A72-EAA8-70F57E9AF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348619-616C-CC3B-5F39-16802B7EB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8C3B3E-F7CB-04F4-C88A-FA3C4C92C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705466C-C9E3-D22F-3A7D-001AAA7C3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709046-8368-B885-70D7-81E7F1C9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77B939-F50C-8243-5434-4849EF18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5EB11E-2A9E-98F7-F2BC-1463FC2D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5522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0D714-89D2-F837-160D-ED4729142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DBB592-9015-E6F6-03EE-DD0BC9D3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37D1F2-C4DB-1C84-1117-EFDA0753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C2D978-D143-A74D-10CA-EBB4A2F0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73388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338B26-51DA-2C8F-518D-8C6E4781D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980434-3DAF-6D08-4C7C-F955F033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0FB3A9-EE8F-8044-FB90-F23D7CF5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935419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CDD05-D86B-28DB-E763-9A067F7E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1E7E40-EDEF-286E-EF5E-0FE3C4E0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A1F2D9-A4A8-B696-F25F-F63A3EBFA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42D64A-75B7-8CE3-C1D8-1D80ABCA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873C84-786B-9EBF-F65C-E2DEDA24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BC2DF2-6557-4A2F-17F9-5D51E2D6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83842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CE14DD-4098-19A8-61B3-3C851DEF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434416-5F57-D440-0FBA-18B833FEF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C069FF-8CBC-9306-52D7-9CA48192D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50C219-97CA-3F5F-2FEE-9852F6B1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FB05EE-FF2D-A064-EF49-65AC6992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665D62-B4CD-86B4-F42B-76A3DB013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671204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2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2BBBC49-5858-61DB-F051-6B02B22E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F14113-7747-A210-9AD9-0FA5E54A0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2D9E2F-AC68-56BB-AA93-7E7698338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AFFC31-C2B4-4B16-91D4-96BB1164A869}" type="datetimeFigureOut">
              <a:rPr lang="fr-BE" smtClean="0"/>
              <a:t>08/05/2025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1EB2A1-036E-DEF6-46DC-CAC75E2D6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10D0F7-679C-75A7-3D5E-4A48F5DA9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1250A9-92D4-4BDB-9ACC-7FA25C8EFD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959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EAD3D-8948-10DB-E5F6-3B5E1340F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5164"/>
            <a:ext cx="12192000" cy="1192212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Enquête CP200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AAB649-CAAE-1FE2-CD9E-D08C7929B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2626"/>
            <a:ext cx="9144000" cy="646112"/>
          </a:xfrm>
        </p:spPr>
        <p:txBody>
          <a:bodyPr/>
          <a:lstStyle/>
          <a:p>
            <a:r>
              <a:rPr lang="fr-BE" dirty="0">
                <a:solidFill>
                  <a:schemeClr val="bg1"/>
                </a:solidFill>
              </a:rPr>
              <a:t>Présentation - avril 2025</a:t>
            </a:r>
          </a:p>
        </p:txBody>
      </p:sp>
      <p:pic>
        <p:nvPicPr>
          <p:cNvPr id="7" name="Image 6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B892F89A-BD31-101B-E6F7-85D769F89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EA886E2-8C92-AC6C-8595-3236C6353C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968" t="40278" r="23750" b="39027"/>
          <a:stretch/>
        </p:blipFill>
        <p:spPr>
          <a:xfrm>
            <a:off x="0" y="2683669"/>
            <a:ext cx="12163751" cy="2657476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915E1EF9-7D32-13DA-309E-8CDAB9549286}"/>
              </a:ext>
            </a:extLst>
          </p:cNvPr>
          <p:cNvCxnSpPr>
            <a:cxnSpLocks/>
          </p:cNvCxnSpPr>
          <p:nvPr/>
        </p:nvCxnSpPr>
        <p:spPr>
          <a:xfrm>
            <a:off x="471055" y="4100945"/>
            <a:ext cx="329738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C7A93DA-5434-37A9-B3C9-D8B5CC39A44F}"/>
              </a:ext>
            </a:extLst>
          </p:cNvPr>
          <p:cNvCxnSpPr>
            <a:cxnSpLocks/>
          </p:cNvCxnSpPr>
          <p:nvPr/>
        </p:nvCxnSpPr>
        <p:spPr>
          <a:xfrm>
            <a:off x="7056582" y="4100945"/>
            <a:ext cx="25723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0211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286539"/>
          </a:xfrm>
        </p:spPr>
        <p:txBody>
          <a:bodyPr>
            <a:norm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Salaire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86540"/>
            <a:ext cx="2984938" cy="4123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000" dirty="0">
                <a:solidFill>
                  <a:schemeClr val="bg1"/>
                </a:solidFill>
              </a:rPr>
              <a:t>En tant que syndicat, nous voulons améliorer le pouvoir d’achat des travailleuses et travailleurs.</a:t>
            </a:r>
          </a:p>
          <a:p>
            <a:pPr marL="0" indent="0">
              <a:buNone/>
            </a:pPr>
            <a:r>
              <a:rPr lang="fr-BE" sz="2000" dirty="0">
                <a:solidFill>
                  <a:schemeClr val="bg1"/>
                </a:solidFill>
              </a:rPr>
              <a:t>Malheureusement, à cause de la loi de blocage des salaires (Loi de 96), il sera très difficile d’obtenir des augmentations de pouvoir d’achat lors des prochaines négociations sectorielles.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BC3AF6D1-3998-C0DB-6228-8D7747BA1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619112"/>
              </p:ext>
            </p:extLst>
          </p:nvPr>
        </p:nvGraphicFramePr>
        <p:xfrm>
          <a:off x="2984939" y="0"/>
          <a:ext cx="920706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6C0076F-4607-2F95-268B-2E156D701B67}"/>
              </a:ext>
            </a:extLst>
          </p:cNvPr>
          <p:cNvSpPr/>
          <p:nvPr/>
        </p:nvSpPr>
        <p:spPr>
          <a:xfrm>
            <a:off x="2984939" y="1137684"/>
            <a:ext cx="8680588" cy="20011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26069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15" name="Titre 1">
            <a:extLst>
              <a:ext uri="{FF2B5EF4-FFF2-40B4-BE49-F238E27FC236}">
                <a16:creationId xmlns:a16="http://schemas.microsoft.com/office/drawing/2014/main" id="{9C9F6C2C-BCD0-FD6D-5016-B6EEAB16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448237"/>
          </a:xfrm>
        </p:spPr>
        <p:txBody>
          <a:bodyPr>
            <a:noAutofit/>
          </a:bodyPr>
          <a:lstStyle/>
          <a:p>
            <a:pPr algn="ctr"/>
            <a:r>
              <a:rPr lang="fr-BE" sz="3600" dirty="0">
                <a:solidFill>
                  <a:schemeClr val="bg1"/>
                </a:solidFill>
              </a:rPr>
              <a:t>Votre temps </a:t>
            </a:r>
            <a:br>
              <a:rPr lang="fr-BE" sz="3600" dirty="0">
                <a:solidFill>
                  <a:schemeClr val="bg1"/>
                </a:solidFill>
              </a:rPr>
            </a:br>
            <a:r>
              <a:rPr lang="fr-BE" sz="3600" dirty="0">
                <a:solidFill>
                  <a:schemeClr val="bg1"/>
                </a:solidFill>
              </a:rPr>
              <a:t>de travail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B08FEE6-595D-491B-F44D-E0DFDDC08E9C}"/>
              </a:ext>
            </a:extLst>
          </p:cNvPr>
          <p:cNvSpPr txBox="1"/>
          <p:nvPr/>
        </p:nvSpPr>
        <p:spPr>
          <a:xfrm>
            <a:off x="74428" y="1614486"/>
            <a:ext cx="29105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Nous voulons vraiment un </a:t>
            </a:r>
            <a:r>
              <a:rPr lang="fr-BE" b="1" dirty="0">
                <a:solidFill>
                  <a:schemeClr val="bg1"/>
                </a:solidFill>
              </a:rPr>
              <a:t>meilleur équilibre entre vie professionnelle et vie privée</a:t>
            </a:r>
            <a:r>
              <a:rPr lang="fr-BE" dirty="0">
                <a:solidFill>
                  <a:schemeClr val="bg1"/>
                </a:solidFill>
              </a:rPr>
              <a:t> par une </a:t>
            </a:r>
            <a:r>
              <a:rPr lang="fr-BE" b="1" dirty="0">
                <a:solidFill>
                  <a:schemeClr val="bg1"/>
                </a:solidFill>
              </a:rPr>
              <a:t>réduction collective du temps de travail sans perte de salaire et avec embauche compensatoire</a:t>
            </a:r>
            <a:r>
              <a:rPr lang="fr-BE" dirty="0">
                <a:solidFill>
                  <a:schemeClr val="bg1"/>
                </a:solidFill>
              </a:rPr>
              <a:t>.  </a:t>
            </a:r>
          </a:p>
          <a:p>
            <a:r>
              <a:rPr lang="fr-BE" dirty="0">
                <a:solidFill>
                  <a:schemeClr val="bg1"/>
                </a:solidFill>
              </a:rPr>
              <a:t>Cela peut se faire de différentes manières.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8A105E13-65FF-EE5F-FCDB-7D2BC0EE2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204243"/>
              </p:ext>
            </p:extLst>
          </p:nvPr>
        </p:nvGraphicFramePr>
        <p:xfrm>
          <a:off x="3540641" y="2328530"/>
          <a:ext cx="8651360" cy="452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D9B36C55-A1FC-050A-6DD5-CF596FF9E2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235715"/>
              </p:ext>
            </p:extLst>
          </p:nvPr>
        </p:nvGraphicFramePr>
        <p:xfrm>
          <a:off x="3540639" y="0"/>
          <a:ext cx="8651361" cy="221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83726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>
            <a:extLst>
              <a:ext uri="{FF2B5EF4-FFF2-40B4-BE49-F238E27FC236}">
                <a16:creationId xmlns:a16="http://schemas.microsoft.com/office/drawing/2014/main" id="{AEFC9C40-98F4-D844-EB6C-61A722B268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781513"/>
              </p:ext>
            </p:extLst>
          </p:nvPr>
        </p:nvGraphicFramePr>
        <p:xfrm>
          <a:off x="2984937" y="-1"/>
          <a:ext cx="9207063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15" name="Titre 1">
            <a:extLst>
              <a:ext uri="{FF2B5EF4-FFF2-40B4-BE49-F238E27FC236}">
                <a16:creationId xmlns:a16="http://schemas.microsoft.com/office/drawing/2014/main" id="{9C9F6C2C-BCD0-FD6D-5016-B6EEAB16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448238"/>
          </a:xfrm>
        </p:spPr>
        <p:txBody>
          <a:bodyPr>
            <a:noAutofit/>
          </a:bodyPr>
          <a:lstStyle/>
          <a:p>
            <a:pPr algn="ctr" rtl="0"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sz="28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Quelles autres mesures?</a:t>
            </a:r>
            <a:endParaRPr lang="fr-BE" sz="105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59A400-5351-33B9-D12C-58E4B137D40E}"/>
              </a:ext>
            </a:extLst>
          </p:cNvPr>
          <p:cNvSpPr/>
          <p:nvPr/>
        </p:nvSpPr>
        <p:spPr>
          <a:xfrm>
            <a:off x="3149599" y="1136073"/>
            <a:ext cx="4839855" cy="31311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0EC43B3-7CA4-48BD-DBC2-9B9C1104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48239"/>
            <a:ext cx="2984938" cy="39615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BE" b="1" dirty="0">
                <a:solidFill>
                  <a:schemeClr val="bg1"/>
                </a:solidFill>
              </a:rPr>
              <a:t>Top 4 !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15% et plus pour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1. Epargne-carrière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2. Plus de liberté pour choisir ses horaires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3. Plus de télétravail et/ou de meilleures conditions pour le télétravail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4. Possibilités accrues de crédit-temps, de congé thématique, de travail à temps partiel, …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676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9" grpId="0" animBg="1"/>
      <p:bldP spid="1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15" name="Titre 1">
            <a:extLst>
              <a:ext uri="{FF2B5EF4-FFF2-40B4-BE49-F238E27FC236}">
                <a16:creationId xmlns:a16="http://schemas.microsoft.com/office/drawing/2014/main" id="{9C9F6C2C-BCD0-FD6D-5016-B6EEAB16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76400"/>
          </a:xfrm>
        </p:spPr>
        <p:txBody>
          <a:bodyPr>
            <a:noAutofit/>
          </a:bodyPr>
          <a:lstStyle/>
          <a:p>
            <a:pPr algn="ctr" rtl="0"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sz="28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Quelles autres mesures?</a:t>
            </a:r>
            <a:endParaRPr lang="fr-BE" sz="1050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0EC43B3-7CA4-48BD-DBC2-9B9C1104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7807"/>
            <a:ext cx="2984938" cy="12652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BE" sz="3300" b="1" dirty="0">
                <a:solidFill>
                  <a:schemeClr val="bg1"/>
                </a:solidFill>
              </a:rPr>
              <a:t>Top 4 !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qui change selon la tranche d’âge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A7340617-1967-1FA0-A19A-CEE148D67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66804"/>
              </p:ext>
            </p:extLst>
          </p:nvPr>
        </p:nvGraphicFramePr>
        <p:xfrm>
          <a:off x="2984937" y="-1"/>
          <a:ext cx="9207063" cy="387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43CB29D-E67D-90B4-A4FE-1D2D4EA1E487}"/>
              </a:ext>
            </a:extLst>
          </p:cNvPr>
          <p:cNvSpPr txBox="1">
            <a:spLocks/>
          </p:cNvSpPr>
          <p:nvPr/>
        </p:nvSpPr>
        <p:spPr>
          <a:xfrm>
            <a:off x="2984938" y="3989421"/>
            <a:ext cx="4411959" cy="286857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b="1" dirty="0">
                <a:solidFill>
                  <a:schemeClr val="bg1"/>
                </a:solidFill>
              </a:rPr>
              <a:t>Top 4 général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2400" dirty="0">
                <a:solidFill>
                  <a:schemeClr val="bg1"/>
                </a:solidFill>
              </a:rPr>
              <a:t>1. Epargne-carrière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2400" dirty="0">
                <a:solidFill>
                  <a:schemeClr val="bg1"/>
                </a:solidFill>
              </a:rPr>
              <a:t>2. Plus de liberté pour choisir ses horaires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2400" dirty="0">
                <a:solidFill>
                  <a:schemeClr val="bg1"/>
                </a:solidFill>
              </a:rPr>
              <a:t>3. Plus de télétravail et/ou de meilleures conditions pour le télétravail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BE" sz="2400" dirty="0">
                <a:solidFill>
                  <a:schemeClr val="bg1"/>
                </a:solidFill>
              </a:rPr>
              <a:t>4. Possibilités accrues de crédit-temps, de congé thématique, de travail à temps partiel, 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623377EB-5B16-E7BE-2E8E-11A60F9A0D1B}"/>
              </a:ext>
            </a:extLst>
          </p:cNvPr>
          <p:cNvSpPr txBox="1">
            <a:spLocks/>
          </p:cNvSpPr>
          <p:nvPr/>
        </p:nvSpPr>
        <p:spPr>
          <a:xfrm>
            <a:off x="7559751" y="3989422"/>
            <a:ext cx="4411959" cy="286857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BE" sz="2000" b="1" dirty="0">
                <a:solidFill>
                  <a:schemeClr val="bg1"/>
                </a:solidFill>
              </a:rPr>
              <a:t>Top 4 moins de 30 ans</a:t>
            </a:r>
          </a:p>
          <a:p>
            <a:pPr marL="0" indent="0">
              <a:lnSpc>
                <a:spcPct val="70000"/>
              </a:lnSpc>
              <a:buNone/>
            </a:pPr>
            <a:endParaRPr lang="fr-BE" sz="1900" dirty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fr-BE" sz="1900" dirty="0">
                <a:solidFill>
                  <a:schemeClr val="bg1"/>
                </a:solidFill>
              </a:rPr>
              <a:t>1. Plus de liberté pour choisir ses horaires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r-BE" sz="1900" dirty="0">
                <a:solidFill>
                  <a:schemeClr val="bg1"/>
                </a:solidFill>
              </a:rPr>
              <a:t>2. Plus de télétravail et/ou de meilleures conditions pour le télétravail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r-BE" sz="1900" dirty="0">
                <a:solidFill>
                  <a:schemeClr val="bg1"/>
                </a:solidFill>
              </a:rPr>
              <a:t>3. Epargne-carrière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r-BE" sz="1900" dirty="0">
                <a:solidFill>
                  <a:schemeClr val="bg1"/>
                </a:solidFill>
              </a:rPr>
              <a:t>4. Effectuer son temps de travail actuel sur 4 jours</a:t>
            </a:r>
          </a:p>
          <a:p>
            <a:pPr marL="0" indent="0">
              <a:buNone/>
            </a:pPr>
            <a:endParaRPr lang="fr-BE" sz="17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7415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7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15" name="Titre 1">
            <a:extLst>
              <a:ext uri="{FF2B5EF4-FFF2-40B4-BE49-F238E27FC236}">
                <a16:creationId xmlns:a16="http://schemas.microsoft.com/office/drawing/2014/main" id="{9C9F6C2C-BCD0-FD6D-5016-B6EEAB16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76400"/>
          </a:xfrm>
        </p:spPr>
        <p:txBody>
          <a:bodyPr>
            <a:noAutofit/>
          </a:bodyPr>
          <a:lstStyle/>
          <a:p>
            <a:pPr algn="ctr" rtl="0"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BE" sz="28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Quelles autres mesures?</a:t>
            </a:r>
            <a:endParaRPr lang="fr-BE" sz="1050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0EC43B3-7CA4-48BD-DBC2-9B9C1104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7807"/>
            <a:ext cx="2984938" cy="12652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BE" sz="3300" b="1" dirty="0">
                <a:solidFill>
                  <a:schemeClr val="bg1"/>
                </a:solidFill>
              </a:rPr>
              <a:t>Top 4 !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qui change selon la tranche d’âge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  <p:graphicFrame>
        <p:nvGraphicFramePr>
          <p:cNvPr id="2" name="Graphique 1">
            <a:extLst>
              <a:ext uri="{FF2B5EF4-FFF2-40B4-BE49-F238E27FC236}">
                <a16:creationId xmlns:a16="http://schemas.microsoft.com/office/drawing/2014/main" id="{EC648742-8530-BC41-E8BA-AA08F4A0EC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732412"/>
              </p:ext>
            </p:extLst>
          </p:nvPr>
        </p:nvGraphicFramePr>
        <p:xfrm>
          <a:off x="2984938" y="0"/>
          <a:ext cx="9207062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87325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90688"/>
          </a:xfrm>
        </p:spPr>
        <p:txBody>
          <a:bodyPr>
            <a:no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Pouvoir d’achat ou diminution du temps de travail?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AFC76EA3-3B57-AEB6-24F4-F19FA6B91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452501"/>
              </p:ext>
            </p:extLst>
          </p:nvPr>
        </p:nvGraphicFramePr>
        <p:xfrm>
          <a:off x="2984939" y="1"/>
          <a:ext cx="9207061" cy="2041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CB128FEE-930B-1AB6-728D-56DEC6464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614904"/>
              </p:ext>
            </p:extLst>
          </p:nvPr>
        </p:nvGraphicFramePr>
        <p:xfrm>
          <a:off x="2984939" y="2140527"/>
          <a:ext cx="9207061" cy="4717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2CDF16-EC6F-FB56-2AB0-F4C7B1D38B11}"/>
              </a:ext>
            </a:extLst>
          </p:cNvPr>
          <p:cNvSpPr/>
          <p:nvPr/>
        </p:nvSpPr>
        <p:spPr>
          <a:xfrm>
            <a:off x="2984939" y="3500582"/>
            <a:ext cx="9086988" cy="20135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70CE8FD8-DD73-26A8-A094-ABBA8453B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01292"/>
            <a:ext cx="2984938" cy="190917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Une tendance un peu plus en faveur de la </a:t>
            </a:r>
            <a:r>
              <a:rPr lang="fr-BE" sz="2400" b="1" dirty="0">
                <a:solidFill>
                  <a:schemeClr val="bg1"/>
                </a:solidFill>
              </a:rPr>
              <a:t>diminution du temps de travail </a:t>
            </a:r>
            <a:r>
              <a:rPr lang="fr-BE" sz="2400" dirty="0">
                <a:solidFill>
                  <a:schemeClr val="bg1"/>
                </a:solidFill>
              </a:rPr>
              <a:t>se dégage dans la tranche d’âge 30-59 ans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461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  <p:bldP spid="11" grpId="0" animBg="1"/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6EC3E2D7-DD97-7FB2-40CA-9FCCC21338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708519"/>
              </p:ext>
            </p:extLst>
          </p:nvPr>
        </p:nvGraphicFramePr>
        <p:xfrm>
          <a:off x="0" y="-1"/>
          <a:ext cx="1219200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163CA680-7A7C-51AF-AB1A-DA7D143E3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6351" y="999860"/>
            <a:ext cx="3355649" cy="1564232"/>
          </a:xfrm>
        </p:spPr>
        <p:txBody>
          <a:bodyPr>
            <a:noAutofit/>
          </a:bodyPr>
          <a:lstStyle/>
          <a:p>
            <a:pPr algn="ctr"/>
            <a:r>
              <a:rPr lang="fr-BE" sz="2400" b="1" dirty="0">
                <a:solidFill>
                  <a:schemeClr val="bg1"/>
                </a:solidFill>
              </a:rPr>
              <a:t>51% </a:t>
            </a:r>
            <a:br>
              <a:rPr lang="fr-BE" sz="2400" dirty="0">
                <a:solidFill>
                  <a:schemeClr val="bg1"/>
                </a:solidFill>
              </a:rPr>
            </a:br>
            <a:r>
              <a:rPr lang="fr-BE" sz="2400" dirty="0">
                <a:solidFill>
                  <a:schemeClr val="bg1"/>
                </a:solidFill>
              </a:rPr>
              <a:t>des </a:t>
            </a:r>
            <a:r>
              <a:rPr lang="fr-BE" sz="2400" dirty="0" err="1">
                <a:solidFill>
                  <a:schemeClr val="bg1"/>
                </a:solidFill>
              </a:rPr>
              <a:t>répondant·e·s</a:t>
            </a:r>
            <a:r>
              <a:rPr lang="fr-BE" sz="2400" dirty="0">
                <a:solidFill>
                  <a:schemeClr val="bg1"/>
                </a:solidFill>
              </a:rPr>
              <a:t> </a:t>
            </a:r>
            <a:br>
              <a:rPr lang="fr-BE" sz="2400" dirty="0">
                <a:solidFill>
                  <a:schemeClr val="bg1"/>
                </a:solidFill>
              </a:rPr>
            </a:br>
            <a:r>
              <a:rPr lang="fr-BE" sz="2400" dirty="0">
                <a:solidFill>
                  <a:schemeClr val="bg1"/>
                </a:solidFill>
              </a:rPr>
              <a:t>ont donné un avis détaillé </a:t>
            </a:r>
            <a:br>
              <a:rPr lang="fr-BE" sz="2400" dirty="0">
                <a:solidFill>
                  <a:schemeClr val="bg1"/>
                </a:solidFill>
              </a:rPr>
            </a:br>
            <a:r>
              <a:rPr lang="fr-BE" sz="2400" dirty="0">
                <a:solidFill>
                  <a:schemeClr val="bg1"/>
                </a:solidFill>
              </a:rPr>
              <a:t>pour expliquer leur choix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BFB7AB-66D9-2BDF-C3ED-F06F2F361137}"/>
              </a:ext>
            </a:extLst>
          </p:cNvPr>
          <p:cNvSpPr/>
          <p:nvPr/>
        </p:nvSpPr>
        <p:spPr>
          <a:xfrm>
            <a:off x="175752" y="2639505"/>
            <a:ext cx="10174879" cy="9244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F9D82B-3A2D-728C-5F2C-31ABA8D9015A}"/>
              </a:ext>
            </a:extLst>
          </p:cNvPr>
          <p:cNvSpPr/>
          <p:nvPr/>
        </p:nvSpPr>
        <p:spPr>
          <a:xfrm>
            <a:off x="175751" y="5241303"/>
            <a:ext cx="11164694" cy="9709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03026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90688"/>
          </a:xfrm>
        </p:spPr>
        <p:txBody>
          <a:bodyPr>
            <a:no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Formation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5B5BE624-8298-74CE-5DAB-BDE220A2B0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858213"/>
              </p:ext>
            </p:extLst>
          </p:nvPr>
        </p:nvGraphicFramePr>
        <p:xfrm>
          <a:off x="2984939" y="0"/>
          <a:ext cx="9207061" cy="3819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8180295-D54F-B75D-35F4-5DF71FD28BA0}"/>
              </a:ext>
            </a:extLst>
          </p:cNvPr>
          <p:cNvSpPr/>
          <p:nvPr/>
        </p:nvSpPr>
        <p:spPr>
          <a:xfrm>
            <a:off x="2984939" y="1420738"/>
            <a:ext cx="7910949" cy="13822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E6C1B07-BBB1-2025-3FC4-28FE1DB33AF5}"/>
              </a:ext>
            </a:extLst>
          </p:cNvPr>
          <p:cNvSpPr txBox="1"/>
          <p:nvPr/>
        </p:nvSpPr>
        <p:spPr>
          <a:xfrm>
            <a:off x="-1" y="1342438"/>
            <a:ext cx="298493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53% </a:t>
            </a:r>
          </a:p>
          <a:p>
            <a:pPr algn="ctr"/>
            <a:r>
              <a:rPr lang="fr-BE" sz="2200" dirty="0">
                <a:solidFill>
                  <a:schemeClr val="bg1"/>
                </a:solidFill>
              </a:rPr>
              <a:t>des </a:t>
            </a:r>
            <a:r>
              <a:rPr lang="fr-BE" sz="2200" dirty="0" err="1">
                <a:solidFill>
                  <a:schemeClr val="bg1"/>
                </a:solidFill>
              </a:rPr>
              <a:t>répondant·e·s</a:t>
            </a:r>
            <a:r>
              <a:rPr lang="fr-BE" sz="2200" dirty="0">
                <a:solidFill>
                  <a:schemeClr val="bg1"/>
                </a:solidFill>
              </a:rPr>
              <a:t> semblent avoir eu des entraves à leur droit à la formation…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FBE65FCD-6092-9ED0-CD17-5FFB2390F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322566"/>
              </p:ext>
            </p:extLst>
          </p:nvPr>
        </p:nvGraphicFramePr>
        <p:xfrm>
          <a:off x="5238572" y="4114800"/>
          <a:ext cx="695342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9BC99A7A-46F0-D318-D1B6-190644B936C6}"/>
              </a:ext>
            </a:extLst>
          </p:cNvPr>
          <p:cNvSpPr txBox="1"/>
          <p:nvPr/>
        </p:nvSpPr>
        <p:spPr>
          <a:xfrm>
            <a:off x="128188" y="4324391"/>
            <a:ext cx="51872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mais 27% </a:t>
            </a:r>
          </a:p>
          <a:p>
            <a:pPr algn="ctr"/>
            <a:r>
              <a:rPr lang="fr-BE" sz="2200" dirty="0">
                <a:solidFill>
                  <a:schemeClr val="bg1"/>
                </a:solidFill>
              </a:rPr>
              <a:t>considèrent qu’il n’y a pas eu d’obstacle à l’obtention d’une formation.</a:t>
            </a:r>
          </a:p>
        </p:txBody>
      </p:sp>
    </p:spTree>
    <p:extLst>
      <p:ext uri="{BB962C8B-B14F-4D97-AF65-F5344CB8AC3E}">
        <p14:creationId xmlns:p14="http://schemas.microsoft.com/office/powerpoint/2010/main" val="42344416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P spid="8" grpId="0"/>
      <p:bldGraphic spid="3" grpId="0">
        <p:bldAsOne/>
      </p:bldGraphic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052977"/>
          </a:xfrm>
        </p:spPr>
        <p:txBody>
          <a:bodyPr>
            <a:no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Entraves au droit à la formation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C2E3664-2FEE-166F-4B4E-CD8B5764AC01}"/>
              </a:ext>
            </a:extLst>
          </p:cNvPr>
          <p:cNvSpPr txBox="1"/>
          <p:nvPr/>
        </p:nvSpPr>
        <p:spPr>
          <a:xfrm>
            <a:off x="66230" y="1052978"/>
            <a:ext cx="2918709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b="1" dirty="0">
                <a:solidFill>
                  <a:srgbClr val="FF0000"/>
                </a:solidFill>
              </a:rPr>
              <a:t>Flop 4</a:t>
            </a:r>
            <a:endParaRPr lang="fr-BE" sz="1600" dirty="0">
              <a:solidFill>
                <a:schemeClr val="bg1"/>
              </a:solidFill>
            </a:endParaRPr>
          </a:p>
          <a:p>
            <a:pPr algn="ctr"/>
            <a:endParaRPr lang="fr-BE" sz="1600" dirty="0">
              <a:solidFill>
                <a:schemeClr val="bg1"/>
              </a:solidFill>
            </a:endParaRPr>
          </a:p>
          <a:p>
            <a:pPr marL="457200" indent="-457200" algn="ctr">
              <a:buAutoNum type="arabicPeriod"/>
            </a:pPr>
            <a:r>
              <a:rPr lang="fr-BE" sz="1600" dirty="0">
                <a:solidFill>
                  <a:schemeClr val="bg1"/>
                </a:solidFill>
              </a:rPr>
              <a:t>La charge de travail, donc pas le temps pour la formation</a:t>
            </a:r>
          </a:p>
          <a:p>
            <a:pPr marL="457200" indent="-457200" algn="ctr">
              <a:buAutoNum type="arabicPeriod"/>
            </a:pPr>
            <a:endParaRPr lang="fr-BE" sz="1600" dirty="0">
              <a:solidFill>
                <a:schemeClr val="bg1"/>
              </a:solidFill>
            </a:endParaRPr>
          </a:p>
          <a:p>
            <a:pPr marL="457200" indent="-457200" algn="ctr">
              <a:buAutoNum type="arabicPeriod"/>
            </a:pPr>
            <a:r>
              <a:rPr lang="fr-BE" sz="1600" dirty="0">
                <a:solidFill>
                  <a:schemeClr val="bg1"/>
                </a:solidFill>
              </a:rPr>
              <a:t>Méconnaissance de l’offre de formation</a:t>
            </a:r>
          </a:p>
          <a:p>
            <a:pPr marL="457200" indent="-457200" algn="ctr">
              <a:buAutoNum type="arabicPeriod"/>
            </a:pPr>
            <a:endParaRPr lang="fr-BE" sz="1600" dirty="0">
              <a:solidFill>
                <a:schemeClr val="bg1"/>
              </a:solidFill>
            </a:endParaRPr>
          </a:p>
          <a:p>
            <a:pPr marL="457200" indent="-457200" algn="ctr">
              <a:buAutoNum type="arabicPeriod"/>
            </a:pPr>
            <a:r>
              <a:rPr lang="fr-BE" sz="1600" dirty="0">
                <a:solidFill>
                  <a:schemeClr val="bg1"/>
                </a:solidFill>
              </a:rPr>
              <a:t>Formation imposée unilatéralement par l’employeur</a:t>
            </a:r>
          </a:p>
          <a:p>
            <a:pPr marL="457200" indent="-457200" algn="ctr">
              <a:buAutoNum type="arabicPeriod"/>
            </a:pPr>
            <a:endParaRPr lang="fr-BE" sz="1600" dirty="0">
              <a:solidFill>
                <a:schemeClr val="bg1"/>
              </a:solidFill>
            </a:endParaRPr>
          </a:p>
          <a:p>
            <a:pPr marL="457200" indent="-457200" algn="ctr">
              <a:buAutoNum type="arabicPeriod"/>
            </a:pPr>
            <a:r>
              <a:rPr lang="fr-BE" sz="1600" dirty="0">
                <a:solidFill>
                  <a:schemeClr val="bg1"/>
                </a:solidFill>
              </a:rPr>
              <a:t>Le management/la supervision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218D6F7B-77A6-EAE3-29C0-0A7313CCA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078493"/>
              </p:ext>
            </p:extLst>
          </p:nvPr>
        </p:nvGraphicFramePr>
        <p:xfrm>
          <a:off x="3018053" y="0"/>
          <a:ext cx="917394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D3CB6DB-1201-6A34-BD11-B3F75AE3A5AE}"/>
              </a:ext>
            </a:extLst>
          </p:cNvPr>
          <p:cNvSpPr/>
          <p:nvPr/>
        </p:nvSpPr>
        <p:spPr>
          <a:xfrm>
            <a:off x="3051169" y="637741"/>
            <a:ext cx="8699298" cy="2447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8142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4" grpId="0">
        <p:bldAsOne/>
      </p:bldGraphic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052977"/>
          </a:xfrm>
        </p:spPr>
        <p:txBody>
          <a:bodyPr>
            <a:no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Actions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3B511008-33D1-1B6A-4FBD-88733EFBF5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229041"/>
              </p:ext>
            </p:extLst>
          </p:nvPr>
        </p:nvGraphicFramePr>
        <p:xfrm>
          <a:off x="2984939" y="0"/>
          <a:ext cx="920706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2D6DE15-CC67-959A-080B-C01BD6772ED5}"/>
              </a:ext>
            </a:extLst>
          </p:cNvPr>
          <p:cNvSpPr/>
          <p:nvPr/>
        </p:nvSpPr>
        <p:spPr>
          <a:xfrm>
            <a:off x="3093898" y="2740007"/>
            <a:ext cx="6802132" cy="10714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1832182-E4CC-7D19-B011-9A866FD3B3EB}"/>
              </a:ext>
            </a:extLst>
          </p:cNvPr>
          <p:cNvSpPr txBox="1"/>
          <p:nvPr/>
        </p:nvSpPr>
        <p:spPr>
          <a:xfrm>
            <a:off x="-1" y="1342438"/>
            <a:ext cx="2984939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200" dirty="0">
                <a:solidFill>
                  <a:schemeClr val="bg1"/>
                </a:solidFill>
              </a:rPr>
              <a:t>Des informations et laisser négocier, oui !</a:t>
            </a:r>
          </a:p>
          <a:p>
            <a:pPr algn="ctr"/>
            <a:endParaRPr lang="fr-BE" sz="2200" dirty="0">
              <a:solidFill>
                <a:schemeClr val="bg1"/>
              </a:solidFill>
            </a:endParaRPr>
          </a:p>
          <a:p>
            <a:pPr algn="ctr"/>
            <a:r>
              <a:rPr lang="fr-BE" sz="2200" dirty="0">
                <a:solidFill>
                  <a:schemeClr val="bg1"/>
                </a:solidFill>
              </a:rPr>
              <a:t>Des actions, moins… petite préférence pour les actions symboliques.</a:t>
            </a:r>
          </a:p>
        </p:txBody>
      </p:sp>
    </p:spTree>
    <p:extLst>
      <p:ext uri="{BB962C8B-B14F-4D97-AF65-F5344CB8AC3E}">
        <p14:creationId xmlns:p14="http://schemas.microsoft.com/office/powerpoint/2010/main" val="17949414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984939" cy="2664069"/>
          </a:xfrm>
        </p:spPr>
        <p:txBody>
          <a:bodyPr>
            <a:noAutofit/>
          </a:bodyPr>
          <a:lstStyle/>
          <a:p>
            <a:pPr algn="ctr"/>
            <a:r>
              <a:rPr lang="fr-BE" sz="3200" dirty="0">
                <a:solidFill>
                  <a:schemeClr val="bg1"/>
                </a:solidFill>
              </a:rPr>
              <a:t>Qui a répondu à l’enquête?</a:t>
            </a:r>
            <a:br>
              <a:rPr lang="fr-BE" sz="3200" dirty="0">
                <a:solidFill>
                  <a:schemeClr val="bg1"/>
                </a:solidFill>
              </a:rPr>
            </a:br>
            <a:br>
              <a:rPr lang="fr-BE" sz="3200" dirty="0">
                <a:solidFill>
                  <a:schemeClr val="bg1"/>
                </a:solidFill>
              </a:rPr>
            </a:br>
            <a:r>
              <a:rPr lang="fr-BE" sz="3200" dirty="0">
                <a:solidFill>
                  <a:schemeClr val="bg1"/>
                </a:solidFill>
              </a:rPr>
              <a:t>Âge des </a:t>
            </a:r>
            <a:r>
              <a:rPr lang="fr-BE" sz="3200" dirty="0" err="1">
                <a:solidFill>
                  <a:schemeClr val="bg1"/>
                </a:solidFill>
              </a:rPr>
              <a:t>répondant·e·s</a:t>
            </a:r>
            <a:endParaRPr lang="fr-BE" sz="32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954215"/>
            <a:ext cx="2984938" cy="24555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81% ont 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entre 30 et 59 ans</a:t>
            </a:r>
          </a:p>
          <a:p>
            <a:pPr marL="0" indent="0" algn="ctr">
              <a:buNone/>
            </a:pPr>
            <a:endParaRPr lang="fr-B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49% ont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entre 30 et 49 ans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EA57E058-83EC-239B-DC4B-42F613375F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410278"/>
              </p:ext>
            </p:extLst>
          </p:nvPr>
        </p:nvGraphicFramePr>
        <p:xfrm>
          <a:off x="2984939" y="0"/>
          <a:ext cx="920705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22975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25599"/>
          </a:xfrm>
        </p:spPr>
        <p:txBody>
          <a:bodyPr>
            <a:noAutofit/>
          </a:bodyPr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Actions dans les entreprises structurées ou non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1832182-E4CC-7D19-B011-9A866FD3B3EB}"/>
              </a:ext>
            </a:extLst>
          </p:cNvPr>
          <p:cNvSpPr txBox="1"/>
          <p:nvPr/>
        </p:nvSpPr>
        <p:spPr>
          <a:xfrm>
            <a:off x="0" y="1822729"/>
            <a:ext cx="29849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000" dirty="0">
                <a:solidFill>
                  <a:schemeClr val="bg1"/>
                </a:solidFill>
              </a:rPr>
              <a:t>Sans surprise, dans les entreprises structurées, les </a:t>
            </a:r>
            <a:r>
              <a:rPr lang="fr-BE" sz="2000" dirty="0" err="1">
                <a:solidFill>
                  <a:schemeClr val="bg1"/>
                </a:solidFill>
              </a:rPr>
              <a:t>répondant·e·s</a:t>
            </a:r>
            <a:r>
              <a:rPr lang="fr-BE" sz="2000" dirty="0">
                <a:solidFill>
                  <a:schemeClr val="bg1"/>
                </a:solidFill>
              </a:rPr>
              <a:t> sont plus </a:t>
            </a:r>
            <a:r>
              <a:rPr lang="fr-BE" sz="2000" dirty="0" err="1">
                <a:solidFill>
                  <a:schemeClr val="bg1"/>
                </a:solidFill>
              </a:rPr>
              <a:t>enclin·e·s</a:t>
            </a:r>
            <a:r>
              <a:rPr lang="fr-BE" sz="2000" dirty="0">
                <a:solidFill>
                  <a:schemeClr val="bg1"/>
                </a:solidFill>
              </a:rPr>
              <a:t> à l’action!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0AFC54A7-A4FC-C3D6-9D8A-A585EEA223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07077"/>
              </p:ext>
            </p:extLst>
          </p:nvPr>
        </p:nvGraphicFramePr>
        <p:xfrm>
          <a:off x="2984938" y="0"/>
          <a:ext cx="92070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75147A0-0135-ACFA-8456-DBCD3A6873DD}"/>
              </a:ext>
            </a:extLst>
          </p:cNvPr>
          <p:cNvSpPr/>
          <p:nvPr/>
        </p:nvSpPr>
        <p:spPr>
          <a:xfrm>
            <a:off x="2984937" y="471055"/>
            <a:ext cx="6911093" cy="32696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7271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3" grpId="0">
        <p:bldAsOne/>
      </p:bldGraphic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EAD3D-8948-10DB-E5F6-3B5E1340F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5164"/>
            <a:ext cx="12192000" cy="1192212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chemeClr val="bg1"/>
                </a:solidFill>
              </a:rPr>
              <a:t>Enquête CP200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AAB649-CAAE-1FE2-CD9E-D08C7929B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5709"/>
            <a:ext cx="9144000" cy="812799"/>
          </a:xfrm>
        </p:spPr>
        <p:txBody>
          <a:bodyPr/>
          <a:lstStyle/>
          <a:p>
            <a:r>
              <a:rPr lang="fr-BE" dirty="0">
                <a:solidFill>
                  <a:schemeClr val="bg1"/>
                </a:solidFill>
              </a:rPr>
              <a:t>Merci !</a:t>
            </a:r>
          </a:p>
        </p:txBody>
      </p:sp>
      <p:pic>
        <p:nvPicPr>
          <p:cNvPr id="7" name="Image 6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B892F89A-BD31-101B-E6F7-85D769F89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0091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984939" cy="1831975"/>
          </a:xfrm>
        </p:spPr>
        <p:txBody>
          <a:bodyPr>
            <a:noAutofit/>
          </a:bodyPr>
          <a:lstStyle/>
          <a:p>
            <a:pPr algn="ctr"/>
            <a:r>
              <a:rPr lang="fr-BE" sz="3200" dirty="0">
                <a:solidFill>
                  <a:schemeClr val="bg1"/>
                </a:solidFill>
              </a:rPr>
              <a:t>Qui a répondu à l’enquête?</a:t>
            </a:r>
            <a:br>
              <a:rPr lang="fr-BE" sz="3200" dirty="0">
                <a:solidFill>
                  <a:schemeClr val="bg1"/>
                </a:solidFill>
              </a:rPr>
            </a:br>
            <a:br>
              <a:rPr lang="fr-BE" sz="3200" dirty="0">
                <a:solidFill>
                  <a:schemeClr val="bg1"/>
                </a:solidFill>
              </a:rPr>
            </a:br>
            <a:r>
              <a:rPr lang="fr-BE" sz="3200" dirty="0">
                <a:solidFill>
                  <a:schemeClr val="bg1"/>
                </a:solidFill>
              </a:rPr>
              <a:t>Syndicat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233246"/>
            <a:ext cx="2984938" cy="3176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Les </a:t>
            </a:r>
            <a:r>
              <a:rPr lang="fr-BE" sz="2400" dirty="0" err="1">
                <a:solidFill>
                  <a:schemeClr val="bg1"/>
                </a:solidFill>
              </a:rPr>
              <a:t>répondant·e·s</a:t>
            </a:r>
            <a:r>
              <a:rPr lang="fr-BE" sz="2400" dirty="0">
                <a:solidFill>
                  <a:schemeClr val="bg1"/>
                </a:solidFill>
              </a:rPr>
              <a:t> sont principalement </a:t>
            </a:r>
          </a:p>
          <a:p>
            <a:pPr marL="0" indent="0" algn="ctr">
              <a:buNone/>
            </a:pPr>
            <a:r>
              <a:rPr lang="fr-BE" sz="2400" b="1" dirty="0" err="1">
                <a:solidFill>
                  <a:schemeClr val="bg1"/>
                </a:solidFill>
              </a:rPr>
              <a:t>affilié·e·s</a:t>
            </a:r>
            <a:r>
              <a:rPr lang="fr-BE" sz="2400" b="1" dirty="0">
                <a:solidFill>
                  <a:schemeClr val="bg1"/>
                </a:solidFill>
              </a:rPr>
              <a:t> CNE</a:t>
            </a:r>
            <a:r>
              <a:rPr lang="fr-BE" sz="2400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dans des </a:t>
            </a:r>
            <a:r>
              <a:rPr lang="fr-BE" sz="2400" b="1" dirty="0">
                <a:solidFill>
                  <a:schemeClr val="bg1"/>
                </a:solidFill>
              </a:rPr>
              <a:t>entreprises structurées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A4A75D54-74C3-947C-60D8-82711E22F3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040205"/>
              </p:ext>
            </p:extLst>
          </p:nvPr>
        </p:nvGraphicFramePr>
        <p:xfrm>
          <a:off x="2984939" y="0"/>
          <a:ext cx="920706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D983E32B-C1E1-1BC3-E068-821A9081F0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066137"/>
              </p:ext>
            </p:extLst>
          </p:nvPr>
        </p:nvGraphicFramePr>
        <p:xfrm>
          <a:off x="2984940" y="3554131"/>
          <a:ext cx="9207060" cy="3303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79645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>
        <p:bldAsOne/>
      </p:bldGraphic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2984939" cy="1325563"/>
          </a:xfrm>
        </p:spPr>
        <p:txBody>
          <a:bodyPr>
            <a:norm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Employeur actuel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51200"/>
            <a:ext cx="2984938" cy="2158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apprécié à 72% MAIS….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BAC4F92E-95A4-9DF5-B4D1-5CA7FA43F1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773015"/>
              </p:ext>
            </p:extLst>
          </p:nvPr>
        </p:nvGraphicFramePr>
        <p:xfrm>
          <a:off x="2984939" y="0"/>
          <a:ext cx="9207061" cy="452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331D2A1E-B725-6086-4FCC-B5A47C57E4F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8333" t="55301" r="72425" b="32660"/>
          <a:stretch/>
        </p:blipFill>
        <p:spPr>
          <a:xfrm>
            <a:off x="3223959" y="1616363"/>
            <a:ext cx="1764802" cy="12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455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2984939" cy="1325563"/>
          </a:xfrm>
        </p:spPr>
        <p:txBody>
          <a:bodyPr>
            <a:normAutofit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Employeur actuel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5625"/>
            <a:ext cx="2984938" cy="3328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Ce qui ne va pas !</a:t>
            </a:r>
          </a:p>
          <a:p>
            <a:pPr marL="0" indent="0" algn="ctr">
              <a:buNone/>
            </a:pPr>
            <a:endParaRPr lang="fr-B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51% 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bg1"/>
                </a:solidFill>
              </a:rPr>
              <a:t>des </a:t>
            </a:r>
            <a:r>
              <a:rPr lang="fr-BE" dirty="0" err="1">
                <a:solidFill>
                  <a:schemeClr val="bg1"/>
                </a:solidFill>
              </a:rPr>
              <a:t>répondant·e·s</a:t>
            </a:r>
            <a:r>
              <a:rPr lang="fr-BE" dirty="0">
                <a:solidFill>
                  <a:schemeClr val="bg1"/>
                </a:solidFill>
              </a:rPr>
              <a:t> ont donné des explications libres</a:t>
            </a:r>
          </a:p>
          <a:p>
            <a:pPr marL="0" indent="0" algn="ctr">
              <a:buNone/>
            </a:pPr>
            <a:endParaRPr lang="fr-B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5B2A6AE3-FDA9-8044-FBA2-3E353845C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510777"/>
              </p:ext>
            </p:extLst>
          </p:nvPr>
        </p:nvGraphicFramePr>
        <p:xfrm>
          <a:off x="2984939" y="0"/>
          <a:ext cx="920706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Bulle narrative : ronde 6">
            <a:extLst>
              <a:ext uri="{FF2B5EF4-FFF2-40B4-BE49-F238E27FC236}">
                <a16:creationId xmlns:a16="http://schemas.microsoft.com/office/drawing/2014/main" id="{CAD0E7A3-833A-62C7-96BD-993EBAB099B4}"/>
              </a:ext>
            </a:extLst>
          </p:cNvPr>
          <p:cNvSpPr/>
          <p:nvPr/>
        </p:nvSpPr>
        <p:spPr>
          <a:xfrm>
            <a:off x="8324988" y="3066473"/>
            <a:ext cx="1764146" cy="1366982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rgbClr val="FF0000"/>
                </a:solidFill>
              </a:rPr>
              <a:t>J’apprécie, mais…</a:t>
            </a:r>
          </a:p>
        </p:txBody>
      </p:sp>
    </p:spTree>
    <p:extLst>
      <p:ext uri="{BB962C8B-B14F-4D97-AF65-F5344CB8AC3E}">
        <p14:creationId xmlns:p14="http://schemas.microsoft.com/office/powerpoint/2010/main" val="17347890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B6BCF15C-FE65-541F-D34D-AD7BFEAEFB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628456"/>
              </p:ext>
            </p:extLst>
          </p:nvPr>
        </p:nvGraphicFramePr>
        <p:xfrm>
          <a:off x="2984939" y="0"/>
          <a:ext cx="920706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600"/>
            <a:ext cx="2984939" cy="1217328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Employeur actuel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ABB12-BBB4-026E-A879-4DD84A323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2080"/>
            <a:ext cx="2984938" cy="1534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3200" b="1" dirty="0">
                <a:solidFill>
                  <a:srgbClr val="FF0000"/>
                </a:solidFill>
              </a:rPr>
              <a:t>Flop 7  !</a:t>
            </a:r>
          </a:p>
          <a:p>
            <a:pPr marL="0" indent="0" algn="ctr">
              <a:buNone/>
            </a:pPr>
            <a:r>
              <a:rPr lang="fr-BE" sz="1800" b="1" dirty="0">
                <a:solidFill>
                  <a:srgbClr val="FF0000"/>
                </a:solidFill>
              </a:rPr>
              <a:t>+ de 20 occurrences</a:t>
            </a:r>
            <a:endParaRPr lang="fr-BE" sz="1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C12872D-3FFB-BC38-8B95-7C3D96DE004C}"/>
              </a:ext>
            </a:extLst>
          </p:cNvPr>
          <p:cNvSpPr/>
          <p:nvPr/>
        </p:nvSpPr>
        <p:spPr>
          <a:xfrm>
            <a:off x="3149600" y="690880"/>
            <a:ext cx="8211127" cy="21539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88824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3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20"/>
            <a:ext cx="2984938" cy="1375240"/>
          </a:xfrm>
        </p:spPr>
        <p:txBody>
          <a:bodyPr>
            <a:noAutofit/>
          </a:bodyPr>
          <a:lstStyle/>
          <a:p>
            <a:pPr algn="ctr"/>
            <a:r>
              <a:rPr lang="fr-BE" sz="32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Ce qui fait un bon travail?</a:t>
            </a:r>
            <a:endParaRPr lang="fr-BE" sz="32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38127E3-AD63-2549-03CB-01BF21F04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1"/>
            <a:ext cx="2984938" cy="417714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BE" sz="3300" b="1" dirty="0">
                <a:solidFill>
                  <a:schemeClr val="bg1"/>
                </a:solidFill>
              </a:rPr>
              <a:t>Top 4 !</a:t>
            </a:r>
          </a:p>
          <a:p>
            <a:pPr marL="0" indent="0" algn="ctr">
              <a:buNone/>
            </a:pPr>
            <a:r>
              <a:rPr lang="fr-BE" sz="2900" dirty="0">
                <a:solidFill>
                  <a:schemeClr val="bg1"/>
                </a:solidFill>
              </a:rPr>
              <a:t>(en additionnant l’</a:t>
            </a:r>
            <a:r>
              <a:rPr lang="fr-BE" sz="2900" dirty="0">
                <a:solidFill>
                  <a:srgbClr val="0AA3DF"/>
                </a:solidFill>
              </a:rPr>
              <a:t>Important</a:t>
            </a:r>
            <a:r>
              <a:rPr lang="fr-BE" sz="2900" dirty="0">
                <a:solidFill>
                  <a:schemeClr val="bg1"/>
                </a:solidFill>
              </a:rPr>
              <a:t> et le </a:t>
            </a:r>
            <a:r>
              <a:rPr lang="fr-BE" sz="2900" dirty="0">
                <a:solidFill>
                  <a:srgbClr val="F16E2A"/>
                </a:solidFill>
              </a:rPr>
              <a:t>Très important</a:t>
            </a:r>
            <a:r>
              <a:rPr lang="fr-BE" sz="2900" dirty="0">
                <a:solidFill>
                  <a:schemeClr val="bg1"/>
                </a:solidFill>
              </a:rPr>
              <a:t>)</a:t>
            </a:r>
          </a:p>
          <a:p>
            <a:pPr marL="0" indent="0" algn="ctr">
              <a:buNone/>
            </a:pPr>
            <a:endParaRPr lang="fr-BE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sz="2900" dirty="0">
                <a:solidFill>
                  <a:schemeClr val="bg1"/>
                </a:solidFill>
              </a:rPr>
              <a:t>Bon équilibre vie privée-vie professionnelle</a:t>
            </a:r>
          </a:p>
          <a:p>
            <a:pPr marL="0" indent="0" algn="ctr">
              <a:buNone/>
            </a:pPr>
            <a:endParaRPr lang="fr-BE" sz="29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sz="2900" dirty="0">
                <a:solidFill>
                  <a:schemeClr val="bg1"/>
                </a:solidFill>
              </a:rPr>
              <a:t>Bon salaire</a:t>
            </a:r>
          </a:p>
          <a:p>
            <a:pPr marL="0" indent="0" algn="ctr">
              <a:buNone/>
            </a:pPr>
            <a:endParaRPr lang="fr-BE" sz="29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sz="2900" dirty="0">
                <a:solidFill>
                  <a:schemeClr val="bg1"/>
                </a:solidFill>
              </a:rPr>
              <a:t>Un travail au contenu intéressant</a:t>
            </a:r>
          </a:p>
          <a:p>
            <a:pPr marL="0" indent="0" algn="ctr">
              <a:buNone/>
            </a:pPr>
            <a:endParaRPr lang="fr-BE" sz="29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BE" sz="2900" dirty="0">
                <a:solidFill>
                  <a:schemeClr val="bg1"/>
                </a:solidFill>
              </a:rPr>
              <a:t>Une charge de travail réalisable sans trop de pression</a:t>
            </a: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8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800" dirty="0">
              <a:solidFill>
                <a:schemeClr val="bg1"/>
              </a:solidFill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8E97E6C2-67E3-3A85-7F90-CBDB567D69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720832"/>
              </p:ext>
            </p:extLst>
          </p:nvPr>
        </p:nvGraphicFramePr>
        <p:xfrm>
          <a:off x="2984939" y="0"/>
          <a:ext cx="92070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6995371-BA7A-7936-CF67-E1D0896C2F8B}"/>
              </a:ext>
            </a:extLst>
          </p:cNvPr>
          <p:cNvSpPr/>
          <p:nvPr/>
        </p:nvSpPr>
        <p:spPr>
          <a:xfrm>
            <a:off x="3149600" y="690880"/>
            <a:ext cx="8645236" cy="250490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EAF2A0-409C-05F5-C8E9-73C7FAE4884B}"/>
              </a:ext>
            </a:extLst>
          </p:cNvPr>
          <p:cNvSpPr/>
          <p:nvPr/>
        </p:nvSpPr>
        <p:spPr>
          <a:xfrm>
            <a:off x="5726545" y="3777673"/>
            <a:ext cx="5080000" cy="6280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AAAD74B-C2A5-3C4B-B7B1-918543B16246}"/>
              </a:ext>
            </a:extLst>
          </p:cNvPr>
          <p:cNvSpPr txBox="1">
            <a:spLocks/>
          </p:cNvSpPr>
          <p:nvPr/>
        </p:nvSpPr>
        <p:spPr>
          <a:xfrm>
            <a:off x="2984938" y="3429000"/>
            <a:ext cx="2741606" cy="104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BE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on prend uniquement l’indicateur </a:t>
            </a:r>
            <a:r>
              <a:rPr lang="fr-BE" sz="1600" b="1" dirty="0">
                <a:solidFill>
                  <a:srgbClr val="F16E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Très important</a:t>
            </a:r>
            <a:r>
              <a:rPr lang="fr-BE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Sécurité d’emploi est dans le top 4</a:t>
            </a:r>
            <a:endParaRPr lang="fr-BE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45640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Graphic spid="6" grpId="0">
        <p:bldAsOne/>
      </p:bldGraphic>
      <p:bldP spid="3" grpId="0" animBg="1"/>
      <p:bldP spid="7" grpId="0" animBg="1"/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984939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Les changements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E6DB3C9E-E10A-3D25-07DC-6B01A9AADC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615837"/>
              </p:ext>
            </p:extLst>
          </p:nvPr>
        </p:nvGraphicFramePr>
        <p:xfrm>
          <a:off x="2984938" y="0"/>
          <a:ext cx="9207062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E1E05A73-82B6-6AEA-2F25-737DE0452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13280"/>
            <a:ext cx="2984938" cy="1690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Oui, 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mais pas n’importe lesquels!</a:t>
            </a:r>
            <a:endParaRPr lang="fr-BE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200" dirty="0">
              <a:solidFill>
                <a:schemeClr val="bg1"/>
              </a:solidFill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8BD23170-A280-CD07-02AE-9DF887803A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067569"/>
              </p:ext>
            </p:extLst>
          </p:nvPr>
        </p:nvGraphicFramePr>
        <p:xfrm>
          <a:off x="2984937" y="4800600"/>
          <a:ext cx="9207062" cy="203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7297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 uiExpand="1" build="p"/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534"/>
            </a:gs>
            <a:gs pos="23000">
              <a:srgbClr val="00773F"/>
            </a:gs>
            <a:gs pos="100000">
              <a:schemeClr val="accent3">
                <a:lumMod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B8B3D-B7AA-FCBF-CEB4-232513F1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984938" cy="1976577"/>
          </a:xfrm>
        </p:spPr>
        <p:txBody>
          <a:bodyPr>
            <a:normAutofit fontScale="90000"/>
          </a:bodyPr>
          <a:lstStyle/>
          <a:p>
            <a:pPr algn="ctr"/>
            <a:r>
              <a:rPr lang="fr-BE" sz="3600" dirty="0">
                <a:solidFill>
                  <a:schemeClr val="bg1"/>
                </a:solidFill>
              </a:rPr>
              <a:t>Les changements</a:t>
            </a:r>
            <a:br>
              <a:rPr lang="fr-BE" sz="3600" dirty="0">
                <a:solidFill>
                  <a:schemeClr val="bg1"/>
                </a:solidFill>
              </a:rPr>
            </a:br>
            <a:r>
              <a:rPr lang="fr-BE" sz="3600" dirty="0">
                <a:solidFill>
                  <a:schemeClr val="bg1"/>
                </a:solidFill>
              </a:rPr>
              <a:t>du point de vue de l’âge</a:t>
            </a:r>
          </a:p>
        </p:txBody>
      </p:sp>
      <p:pic>
        <p:nvPicPr>
          <p:cNvPr id="5" name="Image 4" descr="Une image contenant texte, capture d’écran, Graphique, Police&#10;&#10;Le contenu généré par l’IA peut être incorrect.">
            <a:extLst>
              <a:ext uri="{FF2B5EF4-FFF2-40B4-BE49-F238E27FC236}">
                <a16:creationId xmlns:a16="http://schemas.microsoft.com/office/drawing/2014/main" id="{DCC2B60D-0427-0385-B550-D55A0450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09762"/>
            <a:ext cx="2984938" cy="1448238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E1E05A73-82B6-6AEA-2F25-737DE0452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6" y="1976579"/>
            <a:ext cx="2818682" cy="169068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BE" sz="2400" dirty="0">
                <a:solidFill>
                  <a:schemeClr val="bg1"/>
                </a:solidFill>
              </a:rPr>
              <a:t>Contrairement à une idée reçue, </a:t>
            </a:r>
            <a:r>
              <a:rPr lang="fr-BE" sz="2400" b="1" dirty="0">
                <a:solidFill>
                  <a:schemeClr val="bg1"/>
                </a:solidFill>
              </a:rPr>
              <a:t>les plus âgés ne sont pas réfractaires au changement </a:t>
            </a:r>
            <a:r>
              <a:rPr lang="fr-BE" sz="2400" dirty="0">
                <a:solidFill>
                  <a:schemeClr val="bg1"/>
                </a:solidFill>
              </a:rPr>
              <a:t>quand il va dans le bon sens!</a:t>
            </a:r>
            <a:endParaRPr lang="fr-BE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fr-BE" sz="12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fr-BE" sz="1200" dirty="0">
              <a:solidFill>
                <a:schemeClr val="bg1"/>
              </a:solidFill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81A82EF-F67A-CBD1-9A45-720181338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393055"/>
              </p:ext>
            </p:extLst>
          </p:nvPr>
        </p:nvGraphicFramePr>
        <p:xfrm>
          <a:off x="2984939" y="794325"/>
          <a:ext cx="9207060" cy="6063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2666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836</Words>
  <Application>Microsoft Office PowerPoint</Application>
  <PresentationFormat>Grand écran</PresentationFormat>
  <Paragraphs>148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Segoe UI</vt:lpstr>
      <vt:lpstr>Thème Office</vt:lpstr>
      <vt:lpstr>Enquête CP200</vt:lpstr>
      <vt:lpstr>Qui a répondu à l’enquête?  Âge des répondant·e·s</vt:lpstr>
      <vt:lpstr>Qui a répondu à l’enquête?  Syndicat</vt:lpstr>
      <vt:lpstr>Employeur actuel</vt:lpstr>
      <vt:lpstr>Employeur actuel</vt:lpstr>
      <vt:lpstr>Employeur actuel</vt:lpstr>
      <vt:lpstr>Ce qui fait un bon travail?</vt:lpstr>
      <vt:lpstr>Les changements</vt:lpstr>
      <vt:lpstr>Les changements du point de vue de l’âge</vt:lpstr>
      <vt:lpstr>Salaire</vt:lpstr>
      <vt:lpstr>Votre temps  de travail</vt:lpstr>
      <vt:lpstr>Quelles autres mesures?</vt:lpstr>
      <vt:lpstr>Quelles autres mesures?</vt:lpstr>
      <vt:lpstr>Quelles autres mesures?</vt:lpstr>
      <vt:lpstr>Pouvoir d’achat ou diminution du temps de travail?</vt:lpstr>
      <vt:lpstr>51%  des répondant·e·s  ont donné un avis détaillé  pour expliquer leur choix</vt:lpstr>
      <vt:lpstr>Formation</vt:lpstr>
      <vt:lpstr>Entraves au droit à la formation</vt:lpstr>
      <vt:lpstr>Actions</vt:lpstr>
      <vt:lpstr>Actions dans les entreprises structurées ou non</vt:lpstr>
      <vt:lpstr>Enquête CP200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Henrion</dc:creator>
  <cp:lastModifiedBy>Marie Henrion</cp:lastModifiedBy>
  <cp:revision>5</cp:revision>
  <dcterms:created xsi:type="dcterms:W3CDTF">2025-03-24T09:10:23Z</dcterms:created>
  <dcterms:modified xsi:type="dcterms:W3CDTF">2025-05-08T11:53:12Z</dcterms:modified>
</cp:coreProperties>
</file>