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sldIdLst>
    <p:sldId id="256" r:id="rId5"/>
    <p:sldId id="262" r:id="rId6"/>
    <p:sldId id="259" r:id="rId7"/>
    <p:sldId id="257" r:id="rId8"/>
    <p:sldId id="258" r:id="rId9"/>
    <p:sldId id="261" r:id="rId10"/>
    <p:sldId id="260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5EE2D-228A-4A66-AD20-F861DAF494F6}" v="1" dt="2025-12-08T18:37:00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83" autoAdjust="0"/>
  </p:normalViewPr>
  <p:slideViewPr>
    <p:cSldViewPr snapToGrid="0" snapToObjects="1">
      <p:cViewPr varScale="1">
        <p:scale>
          <a:sx n="96" d="100"/>
          <a:sy n="96" d="100"/>
        </p:scale>
        <p:origin x="20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58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h_oVvIWTq0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3701"/>
            <a:ext cx="7772400" cy="1470025"/>
          </a:xfrm>
        </p:spPr>
        <p:txBody>
          <a:bodyPr/>
          <a:lstStyle/>
          <a:p>
            <a:r>
              <a:rPr dirty="0"/>
              <a:t>ESCAPE GAME</a:t>
            </a:r>
            <a:br>
              <a:rPr lang="fr-BE" dirty="0"/>
            </a:br>
            <a:r>
              <a:rPr dirty="0"/>
              <a:t>MISSION INCLUSION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err="1"/>
              <a:t>Comprendre</a:t>
            </a:r>
            <a:r>
              <a:rPr dirty="0"/>
              <a:t> les discriminations </a:t>
            </a:r>
            <a:r>
              <a:rPr dirty="0" err="1"/>
              <a:t>intersectionnelles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B4B9D3-7E4F-8127-7AB1-AAAF9E4C8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634" y="5376303"/>
            <a:ext cx="46912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400" b="1" i="0" u="none" strike="noStrike" cap="none" normalizeH="0" baseline="0" dirty="0">
                <a:ln>
                  <a:noFill/>
                </a:ln>
                <a:solidFill>
                  <a:srgbClr val="009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EMPOW’HER</a:t>
            </a:r>
            <a:endParaRPr kumimoji="0" lang="fr-BE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400" b="1" i="0" u="none" strike="noStrike" cap="none" normalizeH="0" baseline="0" dirty="0">
                <a:ln>
                  <a:noFill/>
                </a:ln>
                <a:solidFill>
                  <a:srgbClr val="009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Quand on agit ensemble, on change les règles du jeu.</a:t>
            </a:r>
            <a:r>
              <a:rPr kumimoji="0" lang="fr-BE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fr-FR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n-US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FFE880-DA3C-4BB3-148D-AF7889818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235" y="6565045"/>
            <a:ext cx="46912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fr-BE" altLang="fr-F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BE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D81F3D-3E8F-FCB5-76A9-9889D79DE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81" y="6060508"/>
            <a:ext cx="4432176" cy="6584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EE1175-EB25-A8E6-22EF-3A8738902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569" y="135186"/>
            <a:ext cx="2131836" cy="21318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3565F-7DC6-AE0B-0041-AEBE1512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C4923-E884-0F1B-ADB6-9C2F8B830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6B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94DFC2-7DB5-0456-0C8B-B48DE5713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16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325013-3702-B06D-B7C6-18CF35DDC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6884A0-F257-076C-F0AE-C7116A018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43" y="6016170"/>
            <a:ext cx="4432176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1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F32986F-66E5-76FE-150D-C1E496B8BA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608" b="3"/>
          <a:stretch>
            <a:fillRect/>
          </a:stretch>
        </p:blipFill>
        <p:spPr>
          <a:xfrm>
            <a:off x="5687569" y="3506112"/>
            <a:ext cx="3456432" cy="3357373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</p:pic>
      <p:pic>
        <p:nvPicPr>
          <p:cNvPr id="5" name="Espace réservé du contenu 4" descr="Une image contenant Visage humain, garçon, habits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7623E29E-D319-EBD4-F5CD-D12FB19AB0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"/>
          <a:stretch>
            <a:fillRect/>
          </a:stretch>
        </p:blipFill>
        <p:spPr>
          <a:xfrm>
            <a:off x="20" y="10"/>
            <a:ext cx="6865999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72AF9A0-AF01-FE34-40F9-00BCB8A4BB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934" r="1" b="25591"/>
          <a:stretch/>
        </p:blipFill>
        <p:spPr>
          <a:xfrm>
            <a:off x="4503123" y="9"/>
            <a:ext cx="4640877" cy="3500617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pic>
        <p:nvPicPr>
          <p:cNvPr id="31" name="voix introductive  du jeu">
            <a:hlinkClick r:id="" action="ppaction://media"/>
            <a:extLst>
              <a:ext uri="{FF2B5EF4-FFF2-40B4-BE49-F238E27FC236}">
                <a16:creationId xmlns:a16="http://schemas.microsoft.com/office/drawing/2014/main" id="{0AB075AD-7E28-EE45-5506-00A955147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72" y="129208"/>
            <a:ext cx="2459383" cy="24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5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Les 5 énigmes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CV </a:t>
            </a:r>
            <a:r>
              <a:rPr dirty="0" err="1"/>
              <a:t>fantômes</a:t>
            </a:r>
            <a:r>
              <a:rPr dirty="0"/>
              <a:t> (origine &amp; nom)</a:t>
            </a:r>
          </a:p>
          <a:p>
            <a:pPr marL="0" indent="0">
              <a:buNone/>
            </a:pPr>
            <a:r>
              <a:rPr dirty="0"/>
              <a:t>2. Double standard (genre + </a:t>
            </a:r>
            <a:r>
              <a:rPr dirty="0" err="1"/>
              <a:t>classe</a:t>
            </a:r>
            <a:r>
              <a:rPr dirty="0"/>
              <a:t>)</a:t>
            </a:r>
          </a:p>
          <a:p>
            <a:pPr marL="0" indent="0">
              <a:buNone/>
            </a:pPr>
            <a:r>
              <a:rPr dirty="0"/>
              <a:t>3. </a:t>
            </a:r>
            <a:r>
              <a:rPr dirty="0" err="1"/>
              <a:t>Trajet</a:t>
            </a:r>
            <a:r>
              <a:rPr dirty="0"/>
              <a:t> inaccessible (handicap + origine)</a:t>
            </a:r>
          </a:p>
          <a:p>
            <a:pPr marL="0" indent="0">
              <a:buNone/>
            </a:pPr>
            <a:r>
              <a:rPr dirty="0"/>
              <a:t>4. Micro-</a:t>
            </a:r>
            <a:r>
              <a:rPr dirty="0" err="1"/>
              <a:t>agressions</a:t>
            </a:r>
            <a:r>
              <a:rPr dirty="0"/>
              <a:t> (orientation </a:t>
            </a:r>
            <a:r>
              <a:rPr dirty="0" err="1"/>
              <a:t>sexuelle</a:t>
            </a:r>
            <a:r>
              <a:rPr dirty="0"/>
              <a:t> + </a:t>
            </a:r>
            <a:r>
              <a:rPr dirty="0" err="1"/>
              <a:t>racisme</a:t>
            </a:r>
            <a:r>
              <a:rPr dirty="0"/>
              <a:t>)</a:t>
            </a:r>
          </a:p>
          <a:p>
            <a:pPr marL="0" indent="0">
              <a:buNone/>
            </a:pPr>
            <a:r>
              <a:rPr dirty="0"/>
              <a:t>5. </a:t>
            </a:r>
            <a:r>
              <a:rPr dirty="0" err="1"/>
              <a:t>Règlement</a:t>
            </a:r>
            <a:r>
              <a:rPr dirty="0"/>
              <a:t> interne (ROI/RGT) &amp; </a:t>
            </a:r>
            <a:r>
              <a:rPr dirty="0" err="1"/>
              <a:t>équité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Objectifs pédagogiques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/>
              <a:t>Comprendre</a:t>
            </a:r>
            <a:r>
              <a:rPr dirty="0"/>
              <a:t> </a:t>
            </a:r>
            <a:r>
              <a:rPr dirty="0" err="1"/>
              <a:t>l’intersectionnalité</a:t>
            </a:r>
            <a:endParaRPr dirty="0"/>
          </a:p>
          <a:p>
            <a:r>
              <a:rPr dirty="0"/>
              <a:t>Identifier les discriminations </a:t>
            </a:r>
            <a:r>
              <a:rPr dirty="0" err="1"/>
              <a:t>croisées</a:t>
            </a:r>
            <a:endParaRPr dirty="0"/>
          </a:p>
          <a:p>
            <a:r>
              <a:rPr dirty="0" err="1"/>
              <a:t>Développer</a:t>
            </a:r>
            <a:r>
              <a:rPr dirty="0"/>
              <a:t> la </a:t>
            </a:r>
            <a:r>
              <a:rPr dirty="0" err="1"/>
              <a:t>coopération</a:t>
            </a:r>
            <a:endParaRPr dirty="0"/>
          </a:p>
          <a:p>
            <a:r>
              <a:rPr dirty="0" err="1"/>
              <a:t>Favoriser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culture </a:t>
            </a:r>
            <a:r>
              <a:rPr dirty="0" err="1"/>
              <a:t>d’inclusion</a:t>
            </a: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 Avant…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Vous avez 80 minutes pour résoudre les 5 énigmes.</a:t>
            </a:r>
          </a:p>
          <a:p>
            <a:r>
              <a:rPr dirty="0"/>
              <a:t>Travail en équipe</a:t>
            </a:r>
          </a:p>
          <a:p>
            <a:r>
              <a:rPr dirty="0"/>
              <a:t> </a:t>
            </a:r>
            <a:r>
              <a:rPr dirty="0" err="1"/>
              <a:t>Analyse</a:t>
            </a:r>
            <a:r>
              <a:rPr dirty="0"/>
              <a:t> collective</a:t>
            </a:r>
          </a:p>
          <a:p>
            <a:r>
              <a:rPr dirty="0" err="1"/>
              <a:t>Déclaration</a:t>
            </a:r>
            <a:r>
              <a:rPr dirty="0"/>
              <a:t> </a:t>
            </a:r>
            <a:r>
              <a:rPr dirty="0" err="1"/>
              <a:t>d’engagement</a:t>
            </a:r>
            <a:r>
              <a:rPr dirty="0"/>
              <a:t> finale</a:t>
            </a:r>
            <a:endParaRPr lang="fr-BE" dirty="0"/>
          </a:p>
          <a:p>
            <a:pPr lvl="3"/>
            <a:r>
              <a:rPr lang="fr-BE" dirty="0"/>
              <a:t>Vous devrez résoudre chaque énigme pour obtenir un indice permettant de compléter la déclaration d’engagement  d'inclusion intersectionnelle (à préremplir).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8D77742-873B-118B-DEE5-0FE7F682A0BB}"/>
              </a:ext>
            </a:extLst>
          </p:cNvPr>
          <p:cNvSpPr txBox="1"/>
          <p:nvPr/>
        </p:nvSpPr>
        <p:spPr>
          <a:xfrm>
            <a:off x="2532888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ÉNIGME 4 – Salle de pause </a:t>
            </a:r>
            <a:endParaRPr lang="fr-BE" dirty="0"/>
          </a:p>
        </p:txBody>
      </p:sp>
      <p:pic>
        <p:nvPicPr>
          <p:cNvPr id="2" name="Média en ligne 1" title="Discriminer, un fléau qui ne devrait faire rire personne">
            <a:hlinkClick r:id="" action="ppaction://media"/>
            <a:extLst>
              <a:ext uri="{FF2B5EF4-FFF2-40B4-BE49-F238E27FC236}">
                <a16:creationId xmlns:a16="http://schemas.microsoft.com/office/drawing/2014/main" id="{81FD8B3C-F14F-F0EB-1D6F-8A9FE87E79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69332"/>
            <a:ext cx="9144000" cy="64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598" y="183405"/>
            <a:ext cx="5605629" cy="393065"/>
          </a:xfrm>
        </p:spPr>
        <p:txBody>
          <a:bodyPr>
            <a:normAutofit fontScale="90000"/>
          </a:bodyPr>
          <a:lstStyle/>
          <a:p>
            <a:r>
              <a:rPr lang="fr-BE" sz="3850" dirty="0"/>
              <a:t>Débrief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6B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16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45C04D-EC89-756B-6FC7-FBA1376D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B3DE9E9-65A9-59BB-F8A1-F69EBBA69AE9}"/>
              </a:ext>
            </a:extLst>
          </p:cNvPr>
          <p:cNvSpPr txBox="1"/>
          <p:nvPr/>
        </p:nvSpPr>
        <p:spPr>
          <a:xfrm>
            <a:off x="268357" y="756343"/>
            <a:ext cx="6987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/>
              <a:t>Les 5 codes trouvés → </a:t>
            </a:r>
            <a:r>
              <a:rPr lang="fr-BE" b="1" dirty="0">
                <a:solidFill>
                  <a:schemeClr val="accent3"/>
                </a:solidFill>
              </a:rPr>
              <a:t>NOM – STANDARD – ACCÈS – RESPECT – ÉQUITÉ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BAF21E61-6921-88F0-F250-C69956996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87062"/>
              </p:ext>
            </p:extLst>
          </p:nvPr>
        </p:nvGraphicFramePr>
        <p:xfrm>
          <a:off x="268358" y="1189013"/>
          <a:ext cx="5665304" cy="5532426"/>
        </p:xfrm>
        <a:graphic>
          <a:graphicData uri="http://schemas.openxmlformats.org/drawingml/2006/table">
            <a:tbl>
              <a:tblPr firstRow="1" firstCol="1" bandRow="1"/>
              <a:tblGrid>
                <a:gridCol w="1542376">
                  <a:extLst>
                    <a:ext uri="{9D8B030D-6E8A-4147-A177-3AD203B41FA5}">
                      <a16:colId xmlns:a16="http://schemas.microsoft.com/office/drawing/2014/main" val="510024032"/>
                    </a:ext>
                  </a:extLst>
                </a:gridCol>
                <a:gridCol w="1747475">
                  <a:extLst>
                    <a:ext uri="{9D8B030D-6E8A-4147-A177-3AD203B41FA5}">
                      <a16:colId xmlns:a16="http://schemas.microsoft.com/office/drawing/2014/main" val="3072479130"/>
                    </a:ext>
                  </a:extLst>
                </a:gridCol>
                <a:gridCol w="2375453">
                  <a:extLst>
                    <a:ext uri="{9D8B030D-6E8A-4147-A177-3AD203B41FA5}">
                      <a16:colId xmlns:a16="http://schemas.microsoft.com/office/drawing/2014/main" val="3499043431"/>
                    </a:ext>
                  </a:extLst>
                </a:gridCol>
              </a:tblGrid>
              <a:tr h="44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Principe clé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 que cela signifie pour nous</a:t>
                      </a:r>
                      <a:endParaRPr lang="fr-BE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Exemple d’action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concrète à mettre en œuvre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738581"/>
                  </a:ext>
                </a:extLst>
              </a:tr>
              <a:tr h="1805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6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Écouter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6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vécus pluriels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6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289321"/>
                  </a:ext>
                </a:extLst>
              </a:tr>
              <a:tr h="1618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6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Adapter les outils aux réalités 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6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Croisées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6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85410"/>
                  </a:ext>
                </a:extLst>
              </a:tr>
              <a:tr h="1525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6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Impliquer les </a:t>
                      </a:r>
                      <a:r>
                        <a:rPr lang="fr-BE" sz="1600" b="1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concerné·es</a:t>
                      </a:r>
                      <a:r>
                        <a:rPr lang="fr-BE" sz="16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dans les décisions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6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3" marR="1813" marT="1813" marB="18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3235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DC311-F970-3E3B-F790-6E86575E7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0604-01D5-32E8-12AD-9EBC964F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98" y="183405"/>
            <a:ext cx="5605629" cy="393065"/>
          </a:xfrm>
        </p:spPr>
        <p:txBody>
          <a:bodyPr>
            <a:normAutofit fontScale="90000"/>
          </a:bodyPr>
          <a:lstStyle/>
          <a:p>
            <a:r>
              <a:rPr lang="fr-BE" sz="3850" dirty="0"/>
              <a:t>Débrief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5C90A2-F2AB-20EF-413B-9D93F4DA8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6B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2A5835-C100-4CD3-4E9E-1A69A6838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16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85440E-FDD6-5E5A-F165-6F33BB8F9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3361BB-8168-9E18-FFC9-DC1402E3B05D}"/>
              </a:ext>
            </a:extLst>
          </p:cNvPr>
          <p:cNvSpPr txBox="1"/>
          <p:nvPr/>
        </p:nvSpPr>
        <p:spPr>
          <a:xfrm>
            <a:off x="538450" y="1132975"/>
            <a:ext cx="5605629" cy="527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Signature symbolique collective (optionnel)</a:t>
            </a: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135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B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3600" b="1" kern="100" dirty="0">
                <a:solidFill>
                  <a:srgbClr val="4EA7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Nous, membres de l’équipe…,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BE" sz="3600" b="1" kern="100" dirty="0">
                <a:solidFill>
                  <a:srgbClr val="4EA7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engageons à construire une culture d’équité, d’inclusion réelle et durable.</a:t>
            </a:r>
            <a:endParaRPr lang="fr-B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6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7B9AB-56B3-BAD6-D443-47A0E3A8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3075-DC36-585F-7819-45181FB8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98" y="-104062"/>
            <a:ext cx="5605629" cy="994172"/>
          </a:xfrm>
        </p:spPr>
        <p:txBody>
          <a:bodyPr>
            <a:normAutofit/>
          </a:bodyPr>
          <a:lstStyle/>
          <a:p>
            <a:r>
              <a:rPr lang="fr-BE" sz="3850" dirty="0"/>
              <a:t>Débrief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2DC7-F5F1-090C-171C-CD3D7E401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15" y="890110"/>
            <a:ext cx="5843366" cy="4874587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r>
              <a:rPr lang="fr-BE" sz="3000" dirty="0"/>
              <a:t>1</a:t>
            </a:r>
            <a:r>
              <a:rPr lang="fr-BE" sz="3800" dirty="0"/>
              <a:t>. Complétez le formulaire d’évaluation individuellement </a:t>
            </a:r>
          </a:p>
          <a:p>
            <a:pPr marL="0" indent="0">
              <a:buNone/>
            </a:pPr>
            <a:endParaRPr lang="fr-BE" sz="3800" dirty="0"/>
          </a:p>
          <a:p>
            <a:pPr marL="0" indent="0">
              <a:buNone/>
            </a:pPr>
            <a:r>
              <a:rPr lang="fr-BE" sz="3800" dirty="0"/>
              <a:t>2. Echangeons sur le jeu : </a:t>
            </a:r>
          </a:p>
          <a:p>
            <a:pPr marL="400050" lvl="1" indent="0">
              <a:buNone/>
            </a:pPr>
            <a:r>
              <a:rPr lang="fr-BE" sz="3800" dirty="0"/>
              <a:t>• Qu’est-ce qui vous a surpris ?</a:t>
            </a:r>
          </a:p>
          <a:p>
            <a:pPr marL="400050" lvl="1" indent="0">
              <a:buNone/>
            </a:pPr>
            <a:r>
              <a:rPr lang="fr-BE" sz="3800" dirty="0"/>
              <a:t>• Ce que cela change pour vous ?</a:t>
            </a:r>
          </a:p>
          <a:p>
            <a:pPr marL="400050" lvl="1" indent="0">
              <a:buNone/>
            </a:pPr>
            <a:r>
              <a:rPr lang="fr-BE" sz="3800" dirty="0"/>
              <a:t>• Comment agir ensemble ?</a:t>
            </a:r>
          </a:p>
          <a:p>
            <a:pPr marL="400050" lvl="1" indent="0">
              <a:buNone/>
            </a:pPr>
            <a:endParaRPr lang="fr-BE" sz="2100" dirty="0"/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BE" sz="3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 énigme vous a le plus </a:t>
            </a:r>
            <a:r>
              <a:rPr lang="fr-BE" sz="3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touché·e</a:t>
            </a:r>
            <a:r>
              <a:rPr lang="fr-BE" sz="3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fr-BE" sz="3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BE" sz="3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Avez-vous reconnu des situations vues ou vécues ?</a:t>
            </a:r>
            <a:endParaRPr lang="fr-BE" sz="3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BE" sz="3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pouvez-vous faire à votre échelle ? En équipe ?</a:t>
            </a:r>
            <a:endParaRPr lang="fr-BE" sz="3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BE" sz="3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Qu’est-ce que l’inclusion implique pour vous ?</a:t>
            </a:r>
            <a:endParaRPr lang="fr-BE" sz="3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BE" sz="3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quoi l’équité est-elle différente de l’égalité ?</a:t>
            </a:r>
            <a:endParaRPr lang="fr-BE" sz="3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BE" sz="3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 freins à l’inclusion avez-vous identifiés ?</a:t>
            </a:r>
            <a:endParaRPr lang="fr-BE" sz="3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BE" sz="3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faire, concrètement, pour transformer une structure ?</a:t>
            </a:r>
            <a:endParaRPr lang="fr-BE" sz="3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fr-BE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E8B983-6021-31B9-9C8F-FE0C1CB8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6B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FBE2D1-76B7-D070-E4F7-AA308CD7D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16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C2AE28-9A4A-A2AA-7096-6633628F4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55610F-587B-D8DF-01E4-75FF56927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43" y="6016170"/>
            <a:ext cx="4432176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6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832426-6819-49af-b751-404cdfce1567" xsi:nil="true"/>
    <lcf76f155ced4ddcb4097134ff3c332f xmlns="8f6c7c5c-e2ef-473d-82bc-8e9dec0602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DADE79922D3441AE1915025D9C504B" ma:contentTypeVersion="19" ma:contentTypeDescription="Crée un document." ma:contentTypeScope="" ma:versionID="a0b1bd34226bba240dc12f19352a6a65">
  <xsd:schema xmlns:xsd="http://www.w3.org/2001/XMLSchema" xmlns:xs="http://www.w3.org/2001/XMLSchema" xmlns:p="http://schemas.microsoft.com/office/2006/metadata/properties" xmlns:ns2="8f6c7c5c-e2ef-473d-82bc-8e9dec060274" xmlns:ns3="5d175660-0d88-4d06-82cc-778de7e71fb0" xmlns:ns4="1e832426-6819-49af-b751-404cdfce1567" targetNamespace="http://schemas.microsoft.com/office/2006/metadata/properties" ma:root="true" ma:fieldsID="a8afb5b6b0127e5032364bb2a011a53a" ns2:_="" ns3:_="" ns4:_="">
    <xsd:import namespace="8f6c7c5c-e2ef-473d-82bc-8e9dec060274"/>
    <xsd:import namespace="5d175660-0d88-4d06-82cc-778de7e71fb0"/>
    <xsd:import namespace="1e832426-6819-49af-b751-404cdfce15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c7c5c-e2ef-473d-82bc-8e9dec060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4a2598b1-08ab-4950-8754-92b55e3df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75660-0d88-4d06-82cc-778de7e71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32426-6819-49af-b751-404cdfce156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460a645-08b9-4e06-ab3f-66171ad1c07f}" ma:internalName="TaxCatchAll" ma:showField="CatchAllData" ma:web="5d175660-0d88-4d06-82cc-778de7e71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19027B-CD4E-4183-980C-044FECF098B0}">
  <ds:schemaRefs>
    <ds:schemaRef ds:uri="http://schemas.microsoft.com/office/2006/metadata/properties"/>
    <ds:schemaRef ds:uri="http://schemas.microsoft.com/office/infopath/2007/PartnerControls"/>
    <ds:schemaRef ds:uri="1e832426-6819-49af-b751-404cdfce1567"/>
    <ds:schemaRef ds:uri="8f6c7c5c-e2ef-473d-82bc-8e9dec060274"/>
  </ds:schemaRefs>
</ds:datastoreItem>
</file>

<file path=customXml/itemProps2.xml><?xml version="1.0" encoding="utf-8"?>
<ds:datastoreItem xmlns:ds="http://schemas.openxmlformats.org/officeDocument/2006/customXml" ds:itemID="{92196A76-8558-4936-B4FE-88C3B12226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1CA55-3D67-4099-8CAA-9F653DE95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c7c5c-e2ef-473d-82bc-8e9dec060274"/>
    <ds:schemaRef ds:uri="5d175660-0d88-4d06-82cc-778de7e71fb0"/>
    <ds:schemaRef ds:uri="1e832426-6819-49af-b751-404cdfce15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327</Words>
  <Application>Microsoft Office PowerPoint</Application>
  <PresentationFormat>Affichage à l'écran (4:3)</PresentationFormat>
  <Paragraphs>73</Paragraphs>
  <Slides>10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ESCAPE GAME MISSION INCLUSION</vt:lpstr>
      <vt:lpstr>Présentation PowerPoint</vt:lpstr>
      <vt:lpstr>Les 5 énigmes</vt:lpstr>
      <vt:lpstr>Objectifs pédagogiques</vt:lpstr>
      <vt:lpstr>En Avant…</vt:lpstr>
      <vt:lpstr>Présentation PowerPoint</vt:lpstr>
      <vt:lpstr>Débrief</vt:lpstr>
      <vt:lpstr>Débrief</vt:lpstr>
      <vt:lpstr>Débrief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Rachida Kaaoiss</cp:lastModifiedBy>
  <cp:revision>8</cp:revision>
  <dcterms:created xsi:type="dcterms:W3CDTF">2013-01-27T09:14:16Z</dcterms:created>
  <dcterms:modified xsi:type="dcterms:W3CDTF">2026-01-12T14:27:00Z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0x010100A9DADE79922D3441AE1915025D9C504B</vt:lpwstr>
  </property>
</Properties>
</file>