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6"/>
    <p:sldMasterId id="2147483792" r:id="rId7"/>
    <p:sldMasterId id="2147483660" r:id="rId8"/>
    <p:sldMasterId id="2147483668" r:id="rId9"/>
    <p:sldMasterId id="2147483784" r:id="rId10"/>
    <p:sldMasterId id="2147483768" r:id="rId11"/>
    <p:sldMasterId id="2147483780" r:id="rId12"/>
    <p:sldMasterId id="2147483648" r:id="rId13"/>
    <p:sldMasterId id="2147483663" r:id="rId14"/>
    <p:sldMasterId id="2147483799" r:id="rId15"/>
    <p:sldMasterId id="2147483805" r:id="rId16"/>
  </p:sldMasterIdLst>
  <p:notesMasterIdLst>
    <p:notesMasterId r:id="rId142"/>
  </p:notesMasterIdLst>
  <p:sldIdLst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01" r:id="rId31"/>
    <p:sldId id="263" r:id="rId32"/>
    <p:sldId id="272" r:id="rId33"/>
    <p:sldId id="273" r:id="rId34"/>
    <p:sldId id="265" r:id="rId35"/>
    <p:sldId id="266" r:id="rId36"/>
    <p:sldId id="274" r:id="rId37"/>
    <p:sldId id="267" r:id="rId38"/>
    <p:sldId id="268" r:id="rId39"/>
    <p:sldId id="269" r:id="rId40"/>
    <p:sldId id="275" r:id="rId41"/>
    <p:sldId id="270" r:id="rId42"/>
    <p:sldId id="271" r:id="rId43"/>
    <p:sldId id="302" r:id="rId44"/>
    <p:sldId id="276" r:id="rId45"/>
    <p:sldId id="277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00" r:id="rId91"/>
    <p:sldId id="401" r:id="rId92"/>
    <p:sldId id="402" r:id="rId93"/>
    <p:sldId id="403" r:id="rId94"/>
    <p:sldId id="404" r:id="rId95"/>
    <p:sldId id="405" r:id="rId96"/>
    <p:sldId id="406" r:id="rId97"/>
    <p:sldId id="407" r:id="rId98"/>
    <p:sldId id="408" r:id="rId99"/>
    <p:sldId id="409" r:id="rId100"/>
    <p:sldId id="410" r:id="rId101"/>
    <p:sldId id="411" r:id="rId102"/>
    <p:sldId id="314" r:id="rId103"/>
    <p:sldId id="315" r:id="rId104"/>
    <p:sldId id="316" r:id="rId105"/>
    <p:sldId id="317" r:id="rId106"/>
    <p:sldId id="318" r:id="rId107"/>
    <p:sldId id="319" r:id="rId108"/>
    <p:sldId id="320" r:id="rId109"/>
    <p:sldId id="321" r:id="rId110"/>
    <p:sldId id="322" r:id="rId111"/>
    <p:sldId id="323" r:id="rId112"/>
    <p:sldId id="324" r:id="rId113"/>
    <p:sldId id="325" r:id="rId114"/>
    <p:sldId id="326" r:id="rId115"/>
    <p:sldId id="327" r:id="rId116"/>
    <p:sldId id="328" r:id="rId117"/>
    <p:sldId id="329" r:id="rId118"/>
    <p:sldId id="330" r:id="rId119"/>
    <p:sldId id="331" r:id="rId120"/>
    <p:sldId id="332" r:id="rId121"/>
    <p:sldId id="333" r:id="rId122"/>
    <p:sldId id="334" r:id="rId123"/>
    <p:sldId id="335" r:id="rId124"/>
    <p:sldId id="336" r:id="rId125"/>
    <p:sldId id="337" r:id="rId126"/>
    <p:sldId id="338" r:id="rId127"/>
    <p:sldId id="339" r:id="rId128"/>
    <p:sldId id="340" r:id="rId129"/>
    <p:sldId id="341" r:id="rId130"/>
    <p:sldId id="342" r:id="rId131"/>
    <p:sldId id="343" r:id="rId132"/>
    <p:sldId id="344" r:id="rId133"/>
    <p:sldId id="345" r:id="rId134"/>
    <p:sldId id="346" r:id="rId135"/>
    <p:sldId id="347" r:id="rId136"/>
    <p:sldId id="348" r:id="rId137"/>
    <p:sldId id="349" r:id="rId138"/>
    <p:sldId id="350" r:id="rId139"/>
    <p:sldId id="351" r:id="rId140"/>
    <p:sldId id="352" r:id="rId141"/>
  </p:sldIdLst>
  <p:sldSz cx="12192000" cy="6858000"/>
  <p:notesSz cx="6858000" cy="9144000"/>
  <p:custDataLst>
    <p:tags r:id="rId143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63C25B-0338-13F2-0E12-6CB232C4E26C}" name="Eline Versleegers" initials="EV" userId="S::elvers@acv-csc.be::cbfb1085-80aa-45b3-a073-737bdb5e59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FECA3-6FD9-4D1F-A78C-1E85C0A43AC1}" v="1" dt="2025-10-16T12:06:30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63" Type="http://schemas.openxmlformats.org/officeDocument/2006/relationships/slide" Target="slides/slide47.xml"/><Relationship Id="rId84" Type="http://schemas.openxmlformats.org/officeDocument/2006/relationships/slide" Target="slides/slide68.xml"/><Relationship Id="rId138" Type="http://schemas.openxmlformats.org/officeDocument/2006/relationships/slide" Target="slides/slide122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6.xml"/><Relationship Id="rId32" Type="http://schemas.openxmlformats.org/officeDocument/2006/relationships/slide" Target="slides/slide16.xml"/><Relationship Id="rId53" Type="http://schemas.openxmlformats.org/officeDocument/2006/relationships/slide" Target="slides/slide37.xml"/><Relationship Id="rId74" Type="http://schemas.openxmlformats.org/officeDocument/2006/relationships/slide" Target="slides/slide58.xml"/><Relationship Id="rId128" Type="http://schemas.openxmlformats.org/officeDocument/2006/relationships/slide" Target="slides/slide112.xml"/><Relationship Id="rId149" Type="http://schemas.microsoft.com/office/2015/10/relationships/revisionInfo" Target="revisionInfo.xml"/><Relationship Id="rId5" Type="http://schemas.openxmlformats.org/officeDocument/2006/relationships/customXml" Target="../customXml/item5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slide" Target="slides/slide97.xml"/><Relationship Id="rId118" Type="http://schemas.openxmlformats.org/officeDocument/2006/relationships/slide" Target="slides/slide102.xml"/><Relationship Id="rId134" Type="http://schemas.openxmlformats.org/officeDocument/2006/relationships/slide" Target="slides/slide118.xml"/><Relationship Id="rId139" Type="http://schemas.openxmlformats.org/officeDocument/2006/relationships/slide" Target="slides/slide12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50" Type="http://schemas.microsoft.com/office/2018/10/relationships/authors" Target="authors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124" Type="http://schemas.openxmlformats.org/officeDocument/2006/relationships/slide" Target="slides/slide108.xml"/><Relationship Id="rId129" Type="http://schemas.openxmlformats.org/officeDocument/2006/relationships/slide" Target="slides/slide113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40" Type="http://schemas.openxmlformats.org/officeDocument/2006/relationships/slide" Target="slides/slide124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slide" Target="slides/slide98.xml"/><Relationship Id="rId119" Type="http://schemas.openxmlformats.org/officeDocument/2006/relationships/slide" Target="slides/slide103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130" Type="http://schemas.openxmlformats.org/officeDocument/2006/relationships/slide" Target="slides/slide114.xml"/><Relationship Id="rId135" Type="http://schemas.openxmlformats.org/officeDocument/2006/relationships/slide" Target="slides/slide119.xml"/><Relationship Id="rId13" Type="http://schemas.openxmlformats.org/officeDocument/2006/relationships/slideMaster" Target="slideMasters/slideMaster8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slide" Target="slides/slide104.xml"/><Relationship Id="rId125" Type="http://schemas.openxmlformats.org/officeDocument/2006/relationships/slide" Target="slides/slide109.xml"/><Relationship Id="rId141" Type="http://schemas.openxmlformats.org/officeDocument/2006/relationships/slide" Target="slides/slide125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slide" Target="slides/slide99.xml"/><Relationship Id="rId131" Type="http://schemas.openxmlformats.org/officeDocument/2006/relationships/slide" Target="slides/slide115.xml"/><Relationship Id="rId136" Type="http://schemas.openxmlformats.org/officeDocument/2006/relationships/slide" Target="slides/slide120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126" Type="http://schemas.openxmlformats.org/officeDocument/2006/relationships/slide" Target="slides/slide110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openxmlformats.org/officeDocument/2006/relationships/slide" Target="slides/slide105.xml"/><Relationship Id="rId14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slide" Target="slides/slide100.xml"/><Relationship Id="rId137" Type="http://schemas.openxmlformats.org/officeDocument/2006/relationships/slide" Target="slides/slide12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32" Type="http://schemas.openxmlformats.org/officeDocument/2006/relationships/slide" Target="slides/slide116.xml"/><Relationship Id="rId15" Type="http://schemas.openxmlformats.org/officeDocument/2006/relationships/slideMaster" Target="slideMasters/slideMaster10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27" Type="http://schemas.openxmlformats.org/officeDocument/2006/relationships/slide" Target="slides/slide111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122" Type="http://schemas.openxmlformats.org/officeDocument/2006/relationships/slide" Target="slides/slide106.xml"/><Relationship Id="rId143" Type="http://schemas.openxmlformats.org/officeDocument/2006/relationships/tags" Target="tags/tag1.xml"/><Relationship Id="rId148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26" Type="http://schemas.openxmlformats.org/officeDocument/2006/relationships/slide" Target="slides/slide10.xml"/><Relationship Id="rId47" Type="http://schemas.openxmlformats.org/officeDocument/2006/relationships/slide" Target="slides/slide31.xml"/><Relationship Id="rId68" Type="http://schemas.openxmlformats.org/officeDocument/2006/relationships/slide" Target="slides/slide52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33" Type="http://schemas.openxmlformats.org/officeDocument/2006/relationships/slide" Target="slides/slide117.xml"/><Relationship Id="rId16" Type="http://schemas.openxmlformats.org/officeDocument/2006/relationships/slideMaster" Target="slideMasters/slideMaster11.xml"/><Relationship Id="rId37" Type="http://schemas.openxmlformats.org/officeDocument/2006/relationships/slide" Target="slides/slide21.xml"/><Relationship Id="rId58" Type="http://schemas.openxmlformats.org/officeDocument/2006/relationships/slide" Target="slides/slide42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123" Type="http://schemas.openxmlformats.org/officeDocument/2006/relationships/slide" Target="slides/slide107.xml"/><Relationship Id="rId144" Type="http://schemas.openxmlformats.org/officeDocument/2006/relationships/presProps" Target="presProps.xml"/><Relationship Id="rId90" Type="http://schemas.openxmlformats.org/officeDocument/2006/relationships/slide" Target="slides/slide7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Meremans" userId="1483eb99-b0ab-44fd-9d26-fe2e86f99061" providerId="ADAL" clId="{DCDFECA3-6FD9-4D1F-A78C-1E85C0A43AC1}"/>
    <pc:docChg chg="addSld modSld addMainMaster">
      <pc:chgData name="Tom Meremans" userId="1483eb99-b0ab-44fd-9d26-fe2e86f99061" providerId="ADAL" clId="{DCDFECA3-6FD9-4D1F-A78C-1E85C0A43AC1}" dt="2025-10-16T12:06:39.947" v="7" actId="1076"/>
      <pc:docMkLst>
        <pc:docMk/>
      </pc:docMkLst>
      <pc:sldChg chg="addSp modSp mod">
        <pc:chgData name="Tom Meremans" userId="1483eb99-b0ab-44fd-9d26-fe2e86f99061" providerId="ADAL" clId="{DCDFECA3-6FD9-4D1F-A78C-1E85C0A43AC1}" dt="2025-10-16T12:06:39.947" v="7" actId="1076"/>
        <pc:sldMkLst>
          <pc:docMk/>
          <pc:sldMk cId="2859191655" sldId="366"/>
        </pc:sldMkLst>
        <pc:picChg chg="add mod">
          <ac:chgData name="Tom Meremans" userId="1483eb99-b0ab-44fd-9d26-fe2e86f99061" providerId="ADAL" clId="{DCDFECA3-6FD9-4D1F-A78C-1E85C0A43AC1}" dt="2025-10-16T12:06:39.947" v="7" actId="1076"/>
          <ac:picMkLst>
            <pc:docMk/>
            <pc:sldMk cId="2859191655" sldId="366"/>
            <ac:picMk id="3" creationId="{282C84B7-CAA6-425C-7AE8-3C589C162BF0}"/>
          </ac:picMkLst>
        </pc:picChg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3416705221" sldId="394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946172713" sldId="395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145373121" sldId="396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177639668" sldId="397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1416897432" sldId="398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806609602" sldId="399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463476636" sldId="400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1026645352" sldId="401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3958564628" sldId="402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405163295" sldId="403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3836751393" sldId="404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849543657" sldId="405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1971227356" sldId="406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145405096" sldId="407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3999651546" sldId="408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3731472599" sldId="409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743335503" sldId="410"/>
        </pc:sldMkLst>
      </pc:sldChg>
      <pc:sldChg chg="add">
        <pc:chgData name="Tom Meremans" userId="1483eb99-b0ab-44fd-9d26-fe2e86f99061" providerId="ADAL" clId="{DCDFECA3-6FD9-4D1F-A78C-1E85C0A43AC1}" dt="2025-10-16T11:44:46.413" v="1"/>
        <pc:sldMkLst>
          <pc:docMk/>
          <pc:sldMk cId="2825203913" sldId="411"/>
        </pc:sldMkLst>
      </pc:sldChg>
      <pc:sldMasterChg chg="add addSldLayout">
        <pc:chgData name="Tom Meremans" userId="1483eb99-b0ab-44fd-9d26-fe2e86f99061" providerId="ADAL" clId="{DCDFECA3-6FD9-4D1F-A78C-1E85C0A43AC1}" dt="2025-10-16T11:44:46.413" v="0" actId="27028"/>
        <pc:sldMasterMkLst>
          <pc:docMk/>
          <pc:sldMasterMk cId="0" sldId="2147483805"/>
        </pc:sldMasterMkLst>
        <pc:sldLayoutChg chg="add">
          <pc:chgData name="Tom Meremans" userId="1483eb99-b0ab-44fd-9d26-fe2e86f99061" providerId="ADAL" clId="{DCDFECA3-6FD9-4D1F-A78C-1E85C0A43AC1}" dt="2025-10-16T11:44:46.413" v="0" actId="27028"/>
          <pc:sldLayoutMkLst>
            <pc:docMk/>
            <pc:sldMasterMk cId="0" sldId="2147483805"/>
            <pc:sldLayoutMk cId="0" sldId="2147483806"/>
          </pc:sldLayoutMkLst>
        </pc:sldLayoutChg>
        <pc:sldLayoutChg chg="add">
          <pc:chgData name="Tom Meremans" userId="1483eb99-b0ab-44fd-9d26-fe2e86f99061" providerId="ADAL" clId="{DCDFECA3-6FD9-4D1F-A78C-1E85C0A43AC1}" dt="2025-10-16T11:44:46.413" v="0" actId="27028"/>
          <pc:sldLayoutMkLst>
            <pc:docMk/>
            <pc:sldMasterMk cId="0" sldId="2147483805"/>
            <pc:sldLayoutMk cId="0" sldId="2147483807"/>
          </pc:sldLayoutMkLst>
        </pc:sldLayoutChg>
        <pc:sldLayoutChg chg="add">
          <pc:chgData name="Tom Meremans" userId="1483eb99-b0ab-44fd-9d26-fe2e86f99061" providerId="ADAL" clId="{DCDFECA3-6FD9-4D1F-A78C-1E85C0A43AC1}" dt="2025-10-16T11:44:46.413" v="0" actId="27028"/>
          <pc:sldLayoutMkLst>
            <pc:docMk/>
            <pc:sldMasterMk cId="0" sldId="2147483805"/>
            <pc:sldLayoutMk cId="0" sldId="2147483808"/>
          </pc:sldLayoutMkLst>
        </pc:sldLayoutChg>
        <pc:sldLayoutChg chg="add">
          <pc:chgData name="Tom Meremans" userId="1483eb99-b0ab-44fd-9d26-fe2e86f99061" providerId="ADAL" clId="{DCDFECA3-6FD9-4D1F-A78C-1E85C0A43AC1}" dt="2025-10-16T11:44:46.413" v="0" actId="27028"/>
          <pc:sldLayoutMkLst>
            <pc:docMk/>
            <pc:sldMasterMk cId="0" sldId="2147483805"/>
            <pc:sldLayoutMk cId="0" sldId="2147483809"/>
          </pc:sldLayoutMkLst>
        </pc:sldLayoutChg>
        <pc:sldLayoutChg chg="add">
          <pc:chgData name="Tom Meremans" userId="1483eb99-b0ab-44fd-9d26-fe2e86f99061" providerId="ADAL" clId="{DCDFECA3-6FD9-4D1F-A78C-1E85C0A43AC1}" dt="2025-10-16T11:44:46.413" v="0" actId="27028"/>
          <pc:sldLayoutMkLst>
            <pc:docMk/>
            <pc:sldMasterMk cId="0" sldId="2147483805"/>
            <pc:sldLayoutMk cId="0" sldId="214748381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1E53D-F704-4643-9438-B7B66B76881C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1CB67-7F11-4577-AD45-EC62696F9DD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6078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CCD244B8-0883-A95E-687F-CE1B2CC1D7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Espace réservé des notes 2">
            <a:extLst>
              <a:ext uri="{FF2B5EF4-FFF2-40B4-BE49-F238E27FC236}">
                <a16:creationId xmlns:a16="http://schemas.microsoft.com/office/drawing/2014/main" id="{99C4FE00-2D00-02D6-23C7-6DCA703E39B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endParaRPr lang="fr-BE" altLang="fr-FR">
              <a:latin typeface="Aptos" panose="020B0004020202020204" pitchFamily="34" charset="0"/>
            </a:endParaRPr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DAE989C1-71F9-6066-735B-1F312F05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fld id="{3D100610-5D48-4ACE-822B-60BE253C295C}" type="slidenum">
              <a:rPr lang="fr-BE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2</a:t>
            </a:fld>
            <a:endParaRPr lang="fr-BE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>
            <a:extLst>
              <a:ext uri="{FF2B5EF4-FFF2-40B4-BE49-F238E27FC236}">
                <a16:creationId xmlns:a16="http://schemas.microsoft.com/office/drawing/2014/main" id="{8B00C12D-0A07-4CB7-D64E-27206C5506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notes 2">
            <a:extLst>
              <a:ext uri="{FF2B5EF4-FFF2-40B4-BE49-F238E27FC236}">
                <a16:creationId xmlns:a16="http://schemas.microsoft.com/office/drawing/2014/main" id="{5F5816DB-0FCF-7B29-C7C9-F6B7330BB088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fr-BE" altLang="fr-FR">
                <a:latin typeface="Aptos" panose="020B0004020202020204" pitchFamily="34" charset="0"/>
              </a:rPr>
              <a:t>Ce sont les chiffres pour la Belgique.</a:t>
            </a:r>
          </a:p>
          <a:p>
            <a:pPr eaLnBrk="1" hangingPunct="1"/>
            <a:r>
              <a:rPr lang="fr-BE" altLang="fr-FR">
                <a:latin typeface="Aptos" panose="020B0004020202020204" pitchFamily="34" charset="0"/>
              </a:rPr>
              <a:t>En Wallonie, au 18/12/2024</a:t>
            </a:r>
          </a:p>
          <a:p>
            <a:pPr eaLnBrk="1" hangingPunct="1"/>
            <a:endParaRPr lang="fr-BE" altLang="fr-FR">
              <a:latin typeface="Aptos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674B6C-3F95-D046-1730-9AFE5751C321}"/>
              </a:ext>
            </a:extLst>
          </p:cNvPr>
          <p:cNvSpPr txBox="1"/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cap="flat">
            <a:noFill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15DB855-6B54-4E0F-B6D4-1DCF0970FEA1}" type="slidenum">
              <a:rPr lang="fr-BE" kern="0">
                <a:solidFill>
                  <a:srgbClr val="000000"/>
                </a:solidFill>
                <a:latin typeface="Calibri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fr-BE" sz="1200" kern="0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>
                <a:cs typeface="Calibri"/>
              </a:rPr>
              <a:t>Actiris </a:t>
            </a:r>
            <a:r>
              <a:rPr lang="nl-BE" dirty="0" err="1">
                <a:cs typeface="Calibri"/>
              </a:rPr>
              <a:t>est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le</a:t>
            </a:r>
            <a:r>
              <a:rPr lang="nl-BE" dirty="0">
                <a:cs typeface="Calibri"/>
              </a:rPr>
              <a:t> Service Public </a:t>
            </a:r>
            <a:r>
              <a:rPr lang="nl-BE" dirty="0" err="1">
                <a:cs typeface="Calibri"/>
              </a:rPr>
              <a:t>Régional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Bruxellois</a:t>
            </a:r>
            <a:r>
              <a:rPr lang="nl-BE" dirty="0">
                <a:cs typeface="Calibri"/>
              </a:rPr>
              <a:t> de </a:t>
            </a:r>
            <a:r>
              <a:rPr lang="nl-BE" dirty="0" err="1">
                <a:cs typeface="Calibri"/>
              </a:rPr>
              <a:t>l’emploi</a:t>
            </a:r>
            <a:r>
              <a:rPr lang="nl-BE" dirty="0">
                <a:cs typeface="Calibri"/>
              </a:rPr>
              <a:t>. En </a:t>
            </a:r>
            <a:r>
              <a:rPr lang="nl-BE" dirty="0" err="1">
                <a:cs typeface="Calibri"/>
              </a:rPr>
              <a:t>Wallonie</a:t>
            </a:r>
            <a:r>
              <a:rPr lang="nl-BE" dirty="0">
                <a:cs typeface="Calibri"/>
              </a:rPr>
              <a:t>, </a:t>
            </a:r>
            <a:r>
              <a:rPr lang="nl-BE" dirty="0" err="1">
                <a:cs typeface="Calibri"/>
              </a:rPr>
              <a:t>c’est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le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Forem</a:t>
            </a:r>
            <a:r>
              <a:rPr lang="nl-BE" dirty="0">
                <a:cs typeface="Calibri"/>
              </a:rPr>
              <a:t> et en </a:t>
            </a:r>
            <a:r>
              <a:rPr lang="nl-BE" dirty="0" err="1">
                <a:cs typeface="Calibri"/>
              </a:rPr>
              <a:t>Flandre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le</a:t>
            </a:r>
            <a:r>
              <a:rPr lang="nl-BE" dirty="0">
                <a:cs typeface="Calibri"/>
              </a:rPr>
              <a:t> VDAB.</a:t>
            </a:r>
          </a:p>
          <a:p>
            <a:r>
              <a:rPr lang="nl-BE" dirty="0">
                <a:cs typeface="Calibri"/>
              </a:rPr>
              <a:t>Actiris a </a:t>
            </a:r>
            <a:r>
              <a:rPr lang="nl-BE" dirty="0" err="1">
                <a:cs typeface="Calibri"/>
              </a:rPr>
              <a:t>conclu</a:t>
            </a:r>
            <a:r>
              <a:rPr lang="nl-BE" dirty="0">
                <a:cs typeface="Calibri"/>
              </a:rPr>
              <a:t> des </a:t>
            </a:r>
            <a:r>
              <a:rPr lang="nl-BE" dirty="0" err="1">
                <a:cs typeface="Calibri"/>
              </a:rPr>
              <a:t>partenariats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avec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le</a:t>
            </a:r>
            <a:r>
              <a:rPr lang="nl-BE" dirty="0">
                <a:cs typeface="Calibri"/>
              </a:rPr>
              <a:t> VDAB et Bruxelles </a:t>
            </a:r>
            <a:r>
              <a:rPr lang="nl-BE" dirty="0" err="1">
                <a:cs typeface="Calibri"/>
              </a:rPr>
              <a:t>Formation</a:t>
            </a:r>
            <a:r>
              <a:rPr lang="nl-BE" dirty="0">
                <a:cs typeface="Calibri"/>
              </a:rPr>
              <a:t> pour </a:t>
            </a:r>
            <a:r>
              <a:rPr lang="nl-BE" dirty="0" err="1">
                <a:cs typeface="Calibri"/>
              </a:rPr>
              <a:t>former</a:t>
            </a:r>
            <a:r>
              <a:rPr lang="nl-BE" dirty="0">
                <a:cs typeface="Calibri"/>
              </a:rPr>
              <a:t> les </a:t>
            </a:r>
            <a:r>
              <a:rPr lang="nl-BE" dirty="0" err="1">
                <a:cs typeface="Calibri"/>
              </a:rPr>
              <a:t>Chercheurs</a:t>
            </a:r>
            <a:r>
              <a:rPr lang="nl-BE" dirty="0">
                <a:cs typeface="Calibri"/>
              </a:rPr>
              <a:t> </a:t>
            </a:r>
            <a:r>
              <a:rPr lang="nl-BE" dirty="0" err="1">
                <a:cs typeface="Calibri"/>
              </a:rPr>
              <a:t>d’emploi</a:t>
            </a:r>
            <a:r>
              <a:rPr lang="nl-BE">
                <a:cs typeface="Calibri"/>
              </a:rPr>
              <a:t> </a:t>
            </a:r>
          </a:p>
          <a:p>
            <a:endParaRPr lang="nl-BE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0176A-E1DA-1A45-AA3C-9ED0387514CE}" type="slidenum">
              <a:rPr lang="fr-FR" smtClean="0"/>
              <a:t>32</a:t>
            </a:fld>
            <a:endParaRPr lang="fr-FR"/>
          </a:p>
        </p:txBody>
      </p:sp>
      <p:sp>
        <p:nvSpPr>
          <p:cNvPr id="5" name="Tijdelijke aanduiding voor koptekst 4">
            <a:extLst>
              <a:ext uri="{FF2B5EF4-FFF2-40B4-BE49-F238E27FC236}">
                <a16:creationId xmlns:a16="http://schemas.microsoft.com/office/drawing/2014/main" id="{1651201B-30B5-4C68-9618-D5C19E7B66E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fr-FR"/>
              <a:t>Séance d'information Actiris</a:t>
            </a:r>
          </a:p>
        </p:txBody>
      </p:sp>
    </p:spTree>
    <p:extLst>
      <p:ext uri="{BB962C8B-B14F-4D97-AF65-F5344CB8AC3E}">
        <p14:creationId xmlns:p14="http://schemas.microsoft.com/office/powerpoint/2010/main" val="287736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J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5BA9-CE3E-4923-84C4-5F85ED1772F1}" type="slidenum">
              <a:rPr lang="fr-BE" smtClean="0"/>
              <a:t>119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741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05BA9-CE3E-4923-84C4-5F85ED1772F1}" type="slidenum">
              <a:rPr lang="fr-BE" smtClean="0"/>
              <a:t>120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579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894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396945" y="111577"/>
            <a:ext cx="1708150" cy="2874010"/>
          </a:xfrm>
          <a:custGeom>
            <a:avLst/>
            <a:gdLst/>
            <a:ahLst/>
            <a:cxnLst/>
            <a:rect l="l" t="t" r="r" b="b"/>
            <a:pathLst>
              <a:path w="1708150" h="2874010">
                <a:moveTo>
                  <a:pt x="437502" y="0"/>
                </a:moveTo>
                <a:lnTo>
                  <a:pt x="0" y="2665069"/>
                </a:lnTo>
                <a:lnTo>
                  <a:pt x="1270609" y="2873654"/>
                </a:lnTo>
                <a:lnTo>
                  <a:pt x="1708111" y="208584"/>
                </a:lnTo>
                <a:lnTo>
                  <a:pt x="437502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283000" y="2269344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73" y="0"/>
                </a:moveTo>
                <a:lnTo>
                  <a:pt x="0" y="632650"/>
                </a:lnTo>
                <a:lnTo>
                  <a:pt x="1326959" y="2984919"/>
                </a:lnTo>
                <a:lnTo>
                  <a:pt x="2448433" y="2352281"/>
                </a:lnTo>
                <a:lnTo>
                  <a:pt x="1121473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98830" y="2800387"/>
            <a:ext cx="5751195" cy="4057650"/>
          </a:xfrm>
          <a:custGeom>
            <a:avLst/>
            <a:gdLst/>
            <a:ahLst/>
            <a:cxnLst/>
            <a:rect l="l" t="t" r="r" b="b"/>
            <a:pathLst>
              <a:path w="5751195" h="4057650">
                <a:moveTo>
                  <a:pt x="2989465" y="3369792"/>
                </a:moveTo>
                <a:lnTo>
                  <a:pt x="2483396" y="2185809"/>
                </a:lnTo>
                <a:lnTo>
                  <a:pt x="0" y="3247301"/>
                </a:lnTo>
                <a:lnTo>
                  <a:pt x="346367" y="4057612"/>
                </a:lnTo>
                <a:lnTo>
                  <a:pt x="1380299" y="4057612"/>
                </a:lnTo>
                <a:lnTo>
                  <a:pt x="2989465" y="3369792"/>
                </a:lnTo>
                <a:close/>
              </a:path>
              <a:path w="5751195" h="4057650">
                <a:moveTo>
                  <a:pt x="5751195" y="1139913"/>
                </a:moveTo>
                <a:lnTo>
                  <a:pt x="3302812" y="0"/>
                </a:lnTo>
                <a:lnTo>
                  <a:pt x="2759341" y="1167307"/>
                </a:lnTo>
                <a:lnTo>
                  <a:pt x="5207724" y="2307209"/>
                </a:lnTo>
                <a:lnTo>
                  <a:pt x="5751195" y="1139913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9165" y="51296"/>
            <a:ext cx="1682466" cy="67944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18421" y="1304589"/>
            <a:ext cx="685165" cy="0"/>
          </a:xfrm>
          <a:custGeom>
            <a:avLst/>
            <a:gdLst/>
            <a:ahLst/>
            <a:cxnLst/>
            <a:rect l="l" t="t" r="r" b="b"/>
            <a:pathLst>
              <a:path w="685165">
                <a:moveTo>
                  <a:pt x="0" y="0"/>
                </a:moveTo>
                <a:lnTo>
                  <a:pt x="684886" y="0"/>
                </a:lnTo>
              </a:path>
            </a:pathLst>
          </a:custGeom>
          <a:ln w="13580">
            <a:solidFill>
              <a:srgbClr val="11345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1610" y="1751838"/>
            <a:ext cx="9524365" cy="1562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51610" y="3447669"/>
            <a:ext cx="10066020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771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771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737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090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7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4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58CF169B-F96A-3118-0877-C3AA294DB9C2}"/>
              </a:ext>
            </a:extLst>
          </p:cNvPr>
          <p:cNvSpPr/>
          <p:nvPr userDrawn="1"/>
        </p:nvSpPr>
        <p:spPr>
          <a:xfrm>
            <a:off x="895927" y="947882"/>
            <a:ext cx="10400145" cy="49622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4206D13F-5901-4F20-74B0-404CF191C0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75509" y="4978258"/>
            <a:ext cx="7897091" cy="1655762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Titel van de presentatie</a:t>
            </a:r>
            <a:endParaRPr lang="nl-BE"/>
          </a:p>
        </p:txBody>
      </p:sp>
      <p:pic>
        <p:nvPicPr>
          <p:cNvPr id="7" name="Afbeelding 6" descr="Afbeelding met schermopname, zwart, duisternis, lijn&#10;&#10;Door AI gegenereerde inhoud is mogelijk onjuist.">
            <a:extLst>
              <a:ext uri="{FF2B5EF4-FFF2-40B4-BE49-F238E27FC236}">
                <a16:creationId xmlns:a16="http://schemas.microsoft.com/office/drawing/2014/main" id="{1D2CE892-4387-A6C6-8196-AA94332C5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6" b="44386"/>
          <a:stretch>
            <a:fillRect/>
          </a:stretch>
        </p:blipFill>
        <p:spPr>
          <a:xfrm>
            <a:off x="3804717" y="5445761"/>
            <a:ext cx="7556675" cy="275215"/>
          </a:xfrm>
          <a:prstGeom prst="rect">
            <a:avLst/>
          </a:prstGeom>
        </p:spPr>
      </p:pic>
      <p:pic>
        <p:nvPicPr>
          <p:cNvPr id="3" name="Afbeelding 2" descr="Afbeelding met logo, Graphics, cirkel, Lettertype&#10;&#10;Door AI gegenereerde inhoud is mogelijk onjuist.">
            <a:extLst>
              <a:ext uri="{FF2B5EF4-FFF2-40B4-BE49-F238E27FC236}">
                <a16:creationId xmlns:a16="http://schemas.microsoft.com/office/drawing/2014/main" id="{D0E8AA93-1BB6-A880-070F-9FFE6F209E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00" y="5027975"/>
            <a:ext cx="1246943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123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couverture">
    <p:bg>
      <p:bgPr>
        <a:solidFill>
          <a:srgbClr val="FFE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90C45A-F61A-8E4A-B34B-454C1472F0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967" y="1122363"/>
            <a:ext cx="9144000" cy="2387600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Actiris : votre partenaire vers l’emploi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E98D98-D16C-EF4D-9735-210211CB6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843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Offre de service d’Actiris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CFDEB680-24C5-9F42-9A69-37CA4EDFCD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843" y="6363037"/>
            <a:ext cx="3264681" cy="58261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Date de la présentation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585715-8C0F-9D41-98FB-7E20540061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986DC38-7F37-3443-8BBC-66DB46C7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4606" y="6356350"/>
            <a:ext cx="2743200" cy="365125"/>
          </a:xfrm>
        </p:spPr>
        <p:txBody>
          <a:bodyPr/>
          <a:lstStyle/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6966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chapitre">
    <p:bg>
      <p:bgPr>
        <a:solidFill>
          <a:srgbClr val="FFE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90DFEA-E2FE-9941-8732-6357AF89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625" y="6356350"/>
            <a:ext cx="7851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38A63E-7C38-7B46-A207-45FC7531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5E1A87-87A1-CE41-A1D6-4770D3C77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25" y="1112838"/>
            <a:ext cx="11598438" cy="23590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400"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Apprenez à postuler efficacement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2251A0-DC56-D34C-BD7C-8D825B4A5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06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3A5F48CB-1D3F-D145-90E5-CFBB0A392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564" y="101826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Apprenez à postuler efficacement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5901329-E255-A747-8B20-B22F6E02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16F903C-F3B8-BE48-AC3C-663B201876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2564" y="6356350"/>
            <a:ext cx="7587961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8B54C0-DBF4-B21E-3D14-47120FEC27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61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9EC8FC2B-42B3-F44C-A187-96EE0C3F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08D6DC1-46B9-2A40-B845-0084A7C9DB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4204" y="6356350"/>
            <a:ext cx="7566321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E6DF6A-9736-DB9B-9DA5-8467F2155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19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 et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F554F1-372E-C345-9F9D-C6CD4E63A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01826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7478114-0A29-B941-A6E3-FB3B37832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2478768"/>
            <a:ext cx="10515600" cy="3432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47FC8849-E14A-FD43-BB6B-9D72AA45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2D2709B-1A2D-1942-B163-8B7660208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2564" y="6356350"/>
            <a:ext cx="7587961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3EABA5-06CD-E326-8B4D-2969E6C503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0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titre et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30617-F63D-244C-B856-EEC1762C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01826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8D6A2-5759-A744-9997-8BB164AE9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2478768"/>
            <a:ext cx="10515600" cy="34327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35969-496C-BA43-8809-E4A4C7C5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83EE809-3A2E-654C-B300-81C50699AC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2564" y="6356350"/>
            <a:ext cx="7587961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AAE7D2-C666-7823-8698-CCDF84CBF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3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ide 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30617-F63D-244C-B856-EEC1762C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018268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B8D6A2-5759-A744-9997-8BB164AE9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2478768"/>
            <a:ext cx="10515600" cy="34327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35969-496C-BA43-8809-E4A4C7C5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83EE809-3A2E-654C-B300-81C50699ACA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22564" y="6356350"/>
            <a:ext cx="7587961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7125C3-45C8-A11F-2938-80154F408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40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188B9-4261-B149-B5E4-3102B2C5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1" y="1319927"/>
            <a:ext cx="3932237" cy="14346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43BFEA-58B6-AC4F-9C76-09895A483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431" y="1319928"/>
            <a:ext cx="6172200" cy="45916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7CC57C-9A4F-6A42-B742-910950F51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031" y="3004457"/>
            <a:ext cx="3932237" cy="290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DC9BD16-33F3-7443-9088-0F14AFB1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AAC6F8-4E65-2A44-94DD-E404AF6AAF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56350"/>
            <a:ext cx="7710487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86AFCA-0E35-9359-4557-C337FBC5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07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188B9-4261-B149-B5E4-3102B2C5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1" y="1319927"/>
            <a:ext cx="3932237" cy="143467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7CC57C-9A4F-6A42-B742-910950F51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6031" y="3004457"/>
            <a:ext cx="3932237" cy="28565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DC9BD16-33F3-7443-9088-0F14AFB1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09148582-055E-0C40-9739-253A2A973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9927"/>
            <a:ext cx="5754976" cy="454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359B1B-EE84-CE4E-95C6-5AA550D937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28614" y="6356350"/>
            <a:ext cx="7681912" cy="365125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94E614-363E-2F0D-2BCD-7BC0DF429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10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 de présentation">
    <p:bg>
      <p:bgPr>
        <a:solidFill>
          <a:srgbClr val="FFE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90DFEA-E2FE-9941-8732-6357AF89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625" y="6356350"/>
            <a:ext cx="7851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38A63E-7C38-7B46-A207-45FC7531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5E1A87-87A1-CE41-A1D6-4770D3C77C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625" y="1112838"/>
            <a:ext cx="11598438" cy="2359025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400" b="1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F60388D0-542B-1F4C-A581-6D397A007B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877" y="3602038"/>
            <a:ext cx="9144000" cy="16557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des sous-titres du masque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856AC0-9F06-7643-A3B5-8B2D75ED8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51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fin de présentation">
    <p:bg>
      <p:bgPr>
        <a:solidFill>
          <a:srgbClr val="FFE2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797B9D-405E-6C42-BE4B-81E53F53257E}"/>
              </a:ext>
            </a:extLst>
          </p:cNvPr>
          <p:cNvSpPr>
            <a:spLocks noChangeAspect="1"/>
          </p:cNvSpPr>
          <p:nvPr userDrawn="1"/>
        </p:nvSpPr>
        <p:spPr>
          <a:xfrm rot="21089653">
            <a:off x="4995364" y="2938084"/>
            <a:ext cx="2251372" cy="671918"/>
          </a:xfrm>
          <a:prstGeom prst="rect">
            <a:avLst/>
          </a:prstGeom>
          <a:solidFill>
            <a:srgbClr val="FF5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E21B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5E1A87-87A1-CE41-A1D6-4770D3C77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082032">
            <a:off x="3512932" y="2439382"/>
            <a:ext cx="5185825" cy="1205341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4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03DCE95F-87D4-C64D-9844-917A5702B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625" y="6356350"/>
            <a:ext cx="78517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281B2874-97B1-0A4D-90A5-AD0C5FBC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4FE146-3B71-0148-8FC1-D4C9EDA6D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59" y="329500"/>
            <a:ext cx="1146048" cy="5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7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2DA9D-5EEA-0DB5-A773-D114EA8E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10E2C90-B0A9-4E8B-3148-628CA4C755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3BE6C6-D4F3-9502-DEE6-AD8BE57C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A68E-D719-44DB-A2DE-B50CD2A4076E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1AD78-9CBA-4A7E-AC8B-EC2628C5E20D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82081" y="4191005"/>
            <a:ext cx="103632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467" b="1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571461" y="4953011"/>
            <a:ext cx="10363200" cy="381003"/>
          </a:xfrm>
        </p:spPr>
        <p:txBody>
          <a:bodyPr anchor="ctr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</p:cSld>
  <p:clrMapOvr>
    <a:masterClrMapping/>
  </p:clrMapOvr>
  <p:transition>
    <p:cut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us-titr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571461" y="4191005"/>
            <a:ext cx="10363200" cy="381003"/>
          </a:xfrm>
        </p:spPr>
        <p:txBody>
          <a:bodyPr anchor="ctr"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5967" y="4987517"/>
            <a:ext cx="10363200" cy="381003"/>
          </a:xfrm>
        </p:spPr>
        <p:txBody>
          <a:bodyPr anchor="ctr">
            <a:noAutofit/>
          </a:bodyPr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>
            <a:lvl1pPr marL="0" indent="0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333486"/>
            <a:ext cx="10972800" cy="479214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428736"/>
            <a:ext cx="5386917" cy="842448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285993"/>
            <a:ext cx="5386917" cy="38396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428736"/>
            <a:ext cx="5389033" cy="857256"/>
          </a:xfrm>
        </p:spPr>
        <p:txBody>
          <a:bodyPr anchor="b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285993"/>
            <a:ext cx="5389033" cy="383964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ication + contenu libre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10"/>
          <p:cNvSpPr>
            <a:spLocks noGrp="1"/>
          </p:cNvSpPr>
          <p:nvPr>
            <p:ph sz="quarter" idx="14"/>
          </p:nvPr>
        </p:nvSpPr>
        <p:spPr>
          <a:xfrm>
            <a:off x="600501" y="2383809"/>
            <a:ext cx="4030639" cy="3757684"/>
          </a:xfrm>
        </p:spPr>
        <p:txBody>
          <a:bodyPr/>
          <a:lstStyle>
            <a:lvl1pPr marL="237061" indent="-237061">
              <a:defRPr sz="2133"/>
            </a:lvl1pPr>
            <a:lvl2pPr marL="719649" indent="-226478">
              <a:defRPr sz="1867"/>
            </a:lvl2pPr>
            <a:lvl3pPr marL="1073124" indent="-218012" defTabSz="1191654">
              <a:defRPr sz="1867"/>
            </a:lvl3pPr>
            <a:lvl4pPr marL="1437181" indent="-201079">
              <a:defRPr sz="1867"/>
            </a:lvl4pPr>
            <a:lvl5pPr marL="1792773" indent="-190495">
              <a:defRPr sz="1867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1428737"/>
            <a:ext cx="6815667" cy="4696897"/>
          </a:xfrm>
        </p:spPr>
        <p:txBody>
          <a:bodyPr/>
          <a:lstStyle>
            <a:lvl1pPr>
              <a:defRPr sz="3733"/>
            </a:lvl1pPr>
            <a:lvl2pPr>
              <a:defRPr sz="3467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3"/>
          </p:nvPr>
        </p:nvSpPr>
        <p:spPr>
          <a:xfrm>
            <a:off x="609600" y="1428736"/>
            <a:ext cx="4002656" cy="842448"/>
          </a:xfrm>
        </p:spPr>
        <p:txBody>
          <a:bodyPr anchor="t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ication + contenu libre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29415" y="5158268"/>
            <a:ext cx="7706264" cy="381003"/>
          </a:xfrm>
        </p:spPr>
        <p:txBody>
          <a:bodyPr anchor="ctr">
            <a:no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3"/>
          </p:nvPr>
        </p:nvSpPr>
        <p:spPr>
          <a:xfrm>
            <a:off x="2229415" y="5715016"/>
            <a:ext cx="7706264" cy="381003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ijdelijke aanduiding voor inhoud 11"/>
          <p:cNvSpPr>
            <a:spLocks noGrp="1"/>
          </p:cNvSpPr>
          <p:nvPr>
            <p:ph sz="quarter" idx="14"/>
          </p:nvPr>
        </p:nvSpPr>
        <p:spPr>
          <a:xfrm>
            <a:off x="2242869" y="1495246"/>
            <a:ext cx="7683260" cy="326725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 + remplissag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</p:spTree>
  </p:cSld>
  <p:clrMapOvr>
    <a:masterClrMapping/>
  </p:clrMapOvr>
  <p:transition>
    <p:cut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783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75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2187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5922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912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100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4424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89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3768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617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9053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363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4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72860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36241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9738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6882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4265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6885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30692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2755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5087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050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722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3171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97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ED117-0B49-7643-8894-21AABDFA224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3EC6C-A4E8-4036-84BC-F4F66F7648F2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3EB9FB-76AC-A187-CEC6-8AC27FA3F0C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3958B3-5B46-FE08-6A66-DE73AA2655A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6E9EC-0470-479E-8706-A042A5862ED9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49445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9BB9F2-F912-BB59-6460-C95AF57C3DA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36101-5E19-439B-9C72-FEEA7AE458A5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1E6A0-68B5-04C6-25FE-554DD29EC1D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7B943A-F1B6-24AD-113C-0690F02DA0E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7856-A9D3-4198-9AD7-9A8DE13065CF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639114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4509B3-F2C8-ADEC-F495-DA022D5E6A8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8488D-C03E-4A32-BA56-184FF00C82F7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DD51D-FA11-0ADB-4F2A-0FD60C87DEA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22BACC-7B5F-BEA1-6979-4D8F3937687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DCF11-2D75-457D-9582-B122F169B8B9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529709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F1FFF216-0861-568F-1AF8-17E62046A0F4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D8BDF-7BC2-4D72-BC37-4606C14514FB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4FA183B-F9A6-D15E-CE24-93DE97A5A4D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D242253-2D25-18F4-2882-4D028D33C45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94843-0E6D-41C6-A523-3382B028B605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380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9A1812F8-4428-CBAD-3E1D-43FA1033A73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D4F3-2D82-4C4D-BED8-EE6B751E256D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AA281B6-55D8-E838-7F74-AA4577AAB12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4AFE65D-200C-5B6A-C740-826E4E1E45C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FF823-61A1-4C8B-9DDA-DBD3D7281A67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8827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8E0932C3-57C8-FBBD-1C73-874110805789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C1E4A-B474-4FFE-AB35-36864D7188E3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B5C289D-982B-832F-6ED8-4F05D0B0712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E37802F-D5C8-C919-4AE1-51297CF417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CA158-A1E3-4D66-BBC7-7E3C88A8BAC9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876355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2D9D6D06-C903-FCB9-3260-204C7AAE6F3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BE124-F658-4D46-93B5-D9ABF0C72531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B5298DF-22B8-5DF6-C349-7355570BA2A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8C026E3-7DCF-309B-95FD-D40031FC2B0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81335-56E5-4A10-A485-0FCACD36774D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4547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3AC048D3-8148-51B7-B48A-5BCD02CAFDF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ADCEA-133F-4C87-8F52-2BB25C634FEB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FECD0519-0EBD-1275-7159-70F07CB5422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9C3DECD-F89B-DDD1-0982-DF48853DF52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F656-40F3-4023-B6E3-1486B56A8ED6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052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2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>
            <a:normAutofit/>
          </a:bodyPr>
          <a:lstStyle>
            <a:lvl1pPr marL="0" indent="0">
              <a:buNone/>
              <a:defRPr lang="fr-BE" sz="3200"/>
            </a:lvl1pPr>
          </a:lstStyle>
          <a:p>
            <a:pPr lvl="0"/>
            <a:endParaRPr lang="fr-BE" noProof="0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2753213-6BCA-99BE-65FF-B721A0008C2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5D96F-7507-4D51-8DF6-8FF60DD97EF9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628073F-573B-DA23-8C78-28B47ABEC27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5EDE347-DB13-997E-24C4-BDEFD806E6A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197C0-7966-40F5-A816-E59AA3528974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256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093D91-2F44-AF99-8CB7-8EBA8036A9D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1592-1E1C-4FA5-B8D8-D082C6DE5C00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52354-A0F6-3365-344D-9A2A1E264CC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2E6424-48F1-D650-FF52-DD057296AA8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61846-95D3-474A-8283-C7BD54C8677D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6391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E08DDF-C206-50A9-3D52-7FBC1556D84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B3F00-DF9F-44AB-B8AD-20A11A0D1CBD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67DBB-4ACD-29FA-7FBB-B1FC4B83549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299DC8-51D4-4F09-3AF4-5FCE242C719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30368-7ECF-4147-8FAD-F8D50AE1EB67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532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&amp;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32">
            <a:extLst>
              <a:ext uri="{FF2B5EF4-FFF2-40B4-BE49-F238E27FC236}">
                <a16:creationId xmlns:a16="http://schemas.microsoft.com/office/drawing/2014/main" id="{E7D345DE-EF68-8A59-96D4-99C9B8C2B3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2613" y="1174750"/>
            <a:ext cx="885825" cy="0"/>
          </a:xfrm>
          <a:prstGeom prst="straightConnector1">
            <a:avLst/>
          </a:prstGeom>
          <a:noFill/>
          <a:ln w="31747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l-NL"/>
            </a:lvl1pPr>
          </a:lstStyle>
          <a:p>
            <a:pPr lvl="0"/>
            <a:r>
              <a:rPr lang="nl-NL"/>
              <a:t>Titre</a:t>
            </a:r>
            <a:endParaRPr lang="nl-BE"/>
          </a:p>
        </p:txBody>
      </p:sp>
      <p:sp>
        <p:nvSpPr>
          <p:cNvPr id="4" name="Tijdelijke aanduiding voor inhoud 2"/>
          <p:cNvSpPr txBox="1">
            <a:spLocks noGrp="1"/>
          </p:cNvSpPr>
          <p:nvPr>
            <p:ph idx="4294967295"/>
          </p:nvPr>
        </p:nvSpPr>
        <p:spPr>
          <a:xfrm>
            <a:off x="442917" y="1449397"/>
            <a:ext cx="11306171" cy="47961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CA5A3F45-56D2-F226-2534-4D309EB6335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lang="nl-BE"/>
            </a:lvl1pPr>
          </a:lstStyle>
          <a:p>
            <a:pPr>
              <a:defRPr/>
            </a:pPr>
            <a:fld id="{8FCAB7B7-60A4-4402-BB1B-BC92FC883089}" type="slidenum">
              <a:rPr/>
              <a:pPr>
                <a:defRPr/>
              </a:pPr>
              <a:t>‹N°›</a:t>
            </a:fld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72622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D378990-FF39-8B70-D584-2F8E83C463FC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03D2-D924-4D1E-ACE3-3592A5F10AB5}" type="datetime1">
              <a:rPr/>
              <a:pPr>
                <a:defRPr/>
              </a:pPr>
              <a:t>16/10/2025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3C5AE7-E6E2-677B-BFBF-EA6E44E6E72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FEACD7-6DB7-A81A-3D38-174F937B431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20D39-129E-414F-89FF-5EAC79092673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376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1805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914400" y="2130423"/>
            <a:ext cx="10363196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396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38283-0AF1-51CC-815F-7E867A654C4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4C168-C0E2-436C-99F9-083DFF470C7A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65D1-7BC9-8050-2ED2-D4E385C30678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409F3-DD9C-C6D6-9616-4C9B2BF975B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B125E-C2BB-4A25-877D-517E37AFB47D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063815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60FC1-3D8F-5F7A-C768-507890E8A7C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457B4-D8D9-4D9A-B0AE-B3A123D3921E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7ED1B-6538-CAB3-486F-46AA1C0E667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FCB02-2B52-15B7-4E94-AD79C7D6E34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27A93-F934-4CD2-9C94-6151DA322CED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849009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63082" y="4406905"/>
            <a:ext cx="10363196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963082" y="2906713"/>
            <a:ext cx="10363196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89616-EB65-F8DF-BEBD-5794ECC1593A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CE839-6D3F-4BDE-828D-4078A7BB93EA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CB848-CAB9-B382-3090-A39E7D81057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0B40E-7B2D-45A2-72DF-66DCAF97FCD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147D1-FBB7-4CA5-AEC9-7CD377C57646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873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09603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97602" y="1600200"/>
            <a:ext cx="5384801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0A84C7-EE2A-87FC-15B5-35BE4A479398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123F-5586-4324-9077-3201CB8DBBAB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5AEE44-4A8F-E9DE-7FB9-127FFD0236A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CEF1A-060B-0E73-9729-B024F43F6B54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75B3F-ED45-4176-81FE-31A04353D0F0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79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467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3" y="1535113"/>
            <a:ext cx="5386913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09603" y="2174872"/>
            <a:ext cx="5386913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93368" y="2174872"/>
            <a:ext cx="538903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6E12A5-329B-2F83-82F0-CF2E0DEABE9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843B4-74DF-4B80-ABAA-3F25B7B918AF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2D4FA1-3D70-2FC4-C229-6A284817511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6DC881-0726-7346-2885-09E463DB18C6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DD095-5D18-4BC2-AC91-6385E7DC6126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485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DB197C-ED3E-66F3-A627-D646B4C4614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8B142-ACD4-4872-901F-B40F6540EA25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C6C614-82CD-FB35-FF47-4E4BC8501C8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A6D7A-99F6-3B14-4E47-5605CB1C5895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084B8-55C4-4FC2-BCF1-19B16803F143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0566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3C59BA5-A2F5-4075-22CB-329439C00C7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ECCD7-4318-47A5-9BA2-0CB2CDC4E3C9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E1D6A9-45DB-FD98-23DE-14763F52766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2E9931-9149-5F48-998A-918C887996A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2381-1AC8-4E76-8BC1-DB57070DC05B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4889625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4011079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6730" y="273048"/>
            <a:ext cx="6815663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79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F8002F-C991-B421-1820-45236855541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9E01-A364-4F6D-BD1B-AEA495628C86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B57F08-21AF-83E7-1996-5159978B8F9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0985DF-8098-71A5-076F-BC3CA1B3AD5D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82B2B-78E6-41FA-A7E1-CFBA894BF381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52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389720" y="4800600"/>
            <a:ext cx="73152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2389720" y="612776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2389720" y="5367335"/>
            <a:ext cx="73152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D31674-A624-E54A-7649-9A8D5F8E284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EB97-069C-47A2-B36B-584BDFB8F145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5556B3-F556-49FB-75BB-7578AF861CB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57CD82-CB85-82AF-2CA6-97B0399C49C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EA67A-93C8-4B07-B67E-8AB1F50DC869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581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0AAB2-9FF7-3F3C-9444-C1BC7F862FAB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193E-8F73-4E1C-9582-880243F3359A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5798F-A9D7-F551-2056-9E13A5D53B6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E9A73-F206-CDDF-AC61-2140DE9BA182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8322D-45B5-4729-90AD-A2D2ADEC607F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3237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3" y="274640"/>
            <a:ext cx="27432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09603" y="274640"/>
            <a:ext cx="8026402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7D6CB-CE47-0E47-2735-08027E7D38D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5C777-CDBD-48C2-8939-D71007CF5CEA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858EC-2341-03A8-5BE3-93F60D01475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45714-7710-A663-C211-9D5A335DBAA0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674ED-8DDD-49E9-8FF5-0C2C7973FED4}" type="slidenum">
              <a:rPr/>
              <a:pPr>
                <a:defRPr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1138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79088" y="366183"/>
            <a:ext cx="6177915" cy="97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8400" y="4645423"/>
            <a:ext cx="3362324" cy="22097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6249" y="4642649"/>
            <a:ext cx="3303784" cy="220525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18136" y="4643279"/>
            <a:ext cx="3427095" cy="220903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74473" y="4641646"/>
            <a:ext cx="3117526" cy="22041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05.xml"/><Relationship Id="rId9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1" r:id="rId2"/>
    <p:sldLayoutId id="2147483675" r:id="rId3"/>
    <p:sldLayoutId id="2147483789" r:id="rId4"/>
    <p:sldLayoutId id="2147483790" r:id="rId5"/>
    <p:sldLayoutId id="2147483782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0563" y="322948"/>
            <a:ext cx="7950834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9451" y="2614668"/>
            <a:ext cx="7772400" cy="258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2355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02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F99A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85455" y="918608"/>
            <a:ext cx="456149" cy="10360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797101" y="946165"/>
            <a:ext cx="243059" cy="1014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061251" y="948366"/>
            <a:ext cx="42545" cy="71120"/>
          </a:xfrm>
          <a:custGeom>
            <a:avLst/>
            <a:gdLst/>
            <a:ahLst/>
            <a:cxnLst/>
            <a:rect l="l" t="t" r="r" b="b"/>
            <a:pathLst>
              <a:path w="42545" h="71119">
                <a:moveTo>
                  <a:pt x="15540" y="0"/>
                </a:moveTo>
                <a:lnTo>
                  <a:pt x="0" y="0"/>
                </a:lnTo>
                <a:lnTo>
                  <a:pt x="0" y="70541"/>
                </a:lnTo>
                <a:lnTo>
                  <a:pt x="15541" y="70541"/>
                </a:lnTo>
                <a:lnTo>
                  <a:pt x="15540" y="19840"/>
                </a:lnTo>
                <a:lnTo>
                  <a:pt x="21090" y="14329"/>
                </a:lnTo>
                <a:lnTo>
                  <a:pt x="42172" y="14329"/>
                </a:lnTo>
                <a:lnTo>
                  <a:pt x="42172" y="11022"/>
                </a:lnTo>
                <a:lnTo>
                  <a:pt x="15540" y="11022"/>
                </a:lnTo>
                <a:lnTo>
                  <a:pt x="15540" y="0"/>
                </a:lnTo>
                <a:close/>
              </a:path>
              <a:path w="42545" h="71119">
                <a:moveTo>
                  <a:pt x="42171" y="0"/>
                </a:moveTo>
                <a:lnTo>
                  <a:pt x="25522" y="0"/>
                </a:lnTo>
                <a:lnTo>
                  <a:pt x="18865" y="3310"/>
                </a:lnTo>
                <a:lnTo>
                  <a:pt x="16649" y="11022"/>
                </a:lnTo>
                <a:lnTo>
                  <a:pt x="42172" y="11022"/>
                </a:lnTo>
                <a:lnTo>
                  <a:pt x="42171" y="0"/>
                </a:lnTo>
                <a:close/>
              </a:path>
            </a:pathLst>
          </a:custGeom>
          <a:solidFill>
            <a:srgbClr val="0D3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160024" y="916419"/>
            <a:ext cx="511809" cy="131445"/>
          </a:xfrm>
          <a:custGeom>
            <a:avLst/>
            <a:gdLst/>
            <a:ahLst/>
            <a:cxnLst/>
            <a:rect l="l" t="t" r="r" b="b"/>
            <a:pathLst>
              <a:path w="511809" h="131444">
                <a:moveTo>
                  <a:pt x="15532" y="2197"/>
                </a:moveTo>
                <a:lnTo>
                  <a:pt x="0" y="2197"/>
                </a:lnTo>
                <a:lnTo>
                  <a:pt x="0" y="102501"/>
                </a:lnTo>
                <a:lnTo>
                  <a:pt x="15532" y="102501"/>
                </a:lnTo>
                <a:lnTo>
                  <a:pt x="15532" y="2197"/>
                </a:lnTo>
                <a:close/>
              </a:path>
              <a:path w="511809" h="131444">
                <a:moveTo>
                  <a:pt x="58801" y="5511"/>
                </a:moveTo>
                <a:lnTo>
                  <a:pt x="53263" y="0"/>
                </a:lnTo>
                <a:lnTo>
                  <a:pt x="39954" y="0"/>
                </a:lnTo>
                <a:lnTo>
                  <a:pt x="34404" y="4394"/>
                </a:lnTo>
                <a:lnTo>
                  <a:pt x="34404" y="19824"/>
                </a:lnTo>
                <a:lnTo>
                  <a:pt x="39954" y="24244"/>
                </a:lnTo>
                <a:lnTo>
                  <a:pt x="48831" y="24244"/>
                </a:lnTo>
                <a:lnTo>
                  <a:pt x="48831" y="31953"/>
                </a:lnTo>
                <a:lnTo>
                  <a:pt x="47713" y="33058"/>
                </a:lnTo>
                <a:lnTo>
                  <a:pt x="34404" y="33058"/>
                </a:lnTo>
                <a:lnTo>
                  <a:pt x="34404" y="41871"/>
                </a:lnTo>
                <a:lnTo>
                  <a:pt x="53263" y="41871"/>
                </a:lnTo>
                <a:lnTo>
                  <a:pt x="58801" y="36360"/>
                </a:lnTo>
                <a:lnTo>
                  <a:pt x="58801" y="5511"/>
                </a:lnTo>
                <a:close/>
              </a:path>
              <a:path w="511809" h="131444">
                <a:moveTo>
                  <a:pt x="142087" y="65024"/>
                </a:moveTo>
                <a:lnTo>
                  <a:pt x="141528" y="61709"/>
                </a:lnTo>
                <a:lnTo>
                  <a:pt x="139674" y="50673"/>
                </a:lnTo>
                <a:lnTo>
                  <a:pt x="135585" y="44081"/>
                </a:lnTo>
                <a:lnTo>
                  <a:pt x="132765" y="39535"/>
                </a:lnTo>
                <a:lnTo>
                  <a:pt x="126492" y="35369"/>
                </a:lnTo>
                <a:lnTo>
                  <a:pt x="126492" y="61709"/>
                </a:lnTo>
                <a:lnTo>
                  <a:pt x="88811" y="61709"/>
                </a:lnTo>
                <a:lnTo>
                  <a:pt x="90665" y="54305"/>
                </a:lnTo>
                <a:lnTo>
                  <a:pt x="94488" y="48768"/>
                </a:lnTo>
                <a:lnTo>
                  <a:pt x="100190" y="45288"/>
                </a:lnTo>
                <a:lnTo>
                  <a:pt x="107645" y="44081"/>
                </a:lnTo>
                <a:lnTo>
                  <a:pt x="115265" y="45288"/>
                </a:lnTo>
                <a:lnTo>
                  <a:pt x="121221" y="48768"/>
                </a:lnTo>
                <a:lnTo>
                  <a:pt x="125107" y="54305"/>
                </a:lnTo>
                <a:lnTo>
                  <a:pt x="126492" y="61709"/>
                </a:lnTo>
                <a:lnTo>
                  <a:pt x="126492" y="35369"/>
                </a:lnTo>
                <a:lnTo>
                  <a:pt x="121907" y="32321"/>
                </a:lnTo>
                <a:lnTo>
                  <a:pt x="107645" y="29756"/>
                </a:lnTo>
                <a:lnTo>
                  <a:pt x="106540" y="29756"/>
                </a:lnTo>
                <a:lnTo>
                  <a:pt x="92100" y="32486"/>
                </a:lnTo>
                <a:lnTo>
                  <a:pt x="80873" y="40081"/>
                </a:lnTo>
                <a:lnTo>
                  <a:pt x="73583" y="51600"/>
                </a:lnTo>
                <a:lnTo>
                  <a:pt x="70993" y="66128"/>
                </a:lnTo>
                <a:lnTo>
                  <a:pt x="74066" y="80810"/>
                </a:lnTo>
                <a:lnTo>
                  <a:pt x="82257" y="92710"/>
                </a:lnTo>
                <a:lnTo>
                  <a:pt x="93980" y="100685"/>
                </a:lnTo>
                <a:lnTo>
                  <a:pt x="107645" y="103593"/>
                </a:lnTo>
                <a:lnTo>
                  <a:pt x="119849" y="101930"/>
                </a:lnTo>
                <a:lnTo>
                  <a:pt x="128752" y="97675"/>
                </a:lnTo>
                <a:lnTo>
                  <a:pt x="135153" y="91973"/>
                </a:lnTo>
                <a:lnTo>
                  <a:pt x="136410" y="90373"/>
                </a:lnTo>
                <a:lnTo>
                  <a:pt x="139877" y="85966"/>
                </a:lnTo>
                <a:lnTo>
                  <a:pt x="126492" y="78244"/>
                </a:lnTo>
                <a:lnTo>
                  <a:pt x="123164" y="84861"/>
                </a:lnTo>
                <a:lnTo>
                  <a:pt x="118732" y="90373"/>
                </a:lnTo>
                <a:lnTo>
                  <a:pt x="107645" y="90373"/>
                </a:lnTo>
                <a:lnTo>
                  <a:pt x="99860" y="88988"/>
                </a:lnTo>
                <a:lnTo>
                  <a:pt x="93522" y="85140"/>
                </a:lnTo>
                <a:lnTo>
                  <a:pt x="89255" y="79209"/>
                </a:lnTo>
                <a:lnTo>
                  <a:pt x="87706" y="71640"/>
                </a:lnTo>
                <a:lnTo>
                  <a:pt x="142087" y="71640"/>
                </a:lnTo>
                <a:lnTo>
                  <a:pt x="142087" y="65024"/>
                </a:lnTo>
                <a:close/>
              </a:path>
              <a:path w="511809" h="131444">
                <a:moveTo>
                  <a:pt x="174231" y="34163"/>
                </a:moveTo>
                <a:lnTo>
                  <a:pt x="173113" y="31953"/>
                </a:lnTo>
                <a:lnTo>
                  <a:pt x="173113" y="34163"/>
                </a:lnTo>
                <a:lnTo>
                  <a:pt x="174231" y="34163"/>
                </a:lnTo>
                <a:close/>
              </a:path>
              <a:path w="511809" h="131444">
                <a:moveTo>
                  <a:pt x="260845" y="55105"/>
                </a:moveTo>
                <a:lnTo>
                  <a:pt x="236372" y="30848"/>
                </a:lnTo>
                <a:lnTo>
                  <a:pt x="225285" y="30848"/>
                </a:lnTo>
                <a:lnTo>
                  <a:pt x="219748" y="36360"/>
                </a:lnTo>
                <a:lnTo>
                  <a:pt x="216420" y="42976"/>
                </a:lnTo>
                <a:lnTo>
                  <a:pt x="214210" y="42976"/>
                </a:lnTo>
                <a:lnTo>
                  <a:pt x="213474" y="41871"/>
                </a:lnTo>
                <a:lnTo>
                  <a:pt x="209778" y="36360"/>
                </a:lnTo>
                <a:lnTo>
                  <a:pt x="203123" y="30848"/>
                </a:lnTo>
                <a:lnTo>
                  <a:pt x="185305" y="30848"/>
                </a:lnTo>
                <a:lnTo>
                  <a:pt x="178663" y="35267"/>
                </a:lnTo>
                <a:lnTo>
                  <a:pt x="175336" y="41871"/>
                </a:lnTo>
                <a:lnTo>
                  <a:pt x="173113" y="41871"/>
                </a:lnTo>
                <a:lnTo>
                  <a:pt x="173113" y="34163"/>
                </a:lnTo>
                <a:lnTo>
                  <a:pt x="158711" y="34163"/>
                </a:lnTo>
                <a:lnTo>
                  <a:pt x="158711" y="104698"/>
                </a:lnTo>
                <a:lnTo>
                  <a:pt x="174231" y="104698"/>
                </a:lnTo>
                <a:lnTo>
                  <a:pt x="174231" y="50698"/>
                </a:lnTo>
                <a:lnTo>
                  <a:pt x="180873" y="46278"/>
                </a:lnTo>
                <a:lnTo>
                  <a:pt x="196481" y="46278"/>
                </a:lnTo>
                <a:lnTo>
                  <a:pt x="202018" y="49593"/>
                </a:lnTo>
                <a:lnTo>
                  <a:pt x="202018" y="103593"/>
                </a:lnTo>
                <a:lnTo>
                  <a:pt x="217538" y="103593"/>
                </a:lnTo>
                <a:lnTo>
                  <a:pt x="217538" y="49593"/>
                </a:lnTo>
                <a:lnTo>
                  <a:pt x="222516" y="46278"/>
                </a:lnTo>
                <a:lnTo>
                  <a:pt x="224180" y="45173"/>
                </a:lnTo>
                <a:lnTo>
                  <a:pt x="239699" y="45173"/>
                </a:lnTo>
                <a:lnTo>
                  <a:pt x="245237" y="48488"/>
                </a:lnTo>
                <a:lnTo>
                  <a:pt x="245237" y="102501"/>
                </a:lnTo>
                <a:lnTo>
                  <a:pt x="260845" y="102501"/>
                </a:lnTo>
                <a:lnTo>
                  <a:pt x="260845" y="55105"/>
                </a:lnTo>
                <a:close/>
              </a:path>
              <a:path w="511809" h="131444">
                <a:moveTo>
                  <a:pt x="354012" y="67221"/>
                </a:moveTo>
                <a:lnTo>
                  <a:pt x="350685" y="52070"/>
                </a:lnTo>
                <a:lnTo>
                  <a:pt x="345859" y="45173"/>
                </a:lnTo>
                <a:lnTo>
                  <a:pt x="343535" y="41871"/>
                </a:lnTo>
                <a:lnTo>
                  <a:pt x="342379" y="40220"/>
                </a:lnTo>
                <a:lnTo>
                  <a:pt x="338505" y="37465"/>
                </a:lnTo>
                <a:lnTo>
                  <a:pt x="338505" y="68326"/>
                </a:lnTo>
                <a:lnTo>
                  <a:pt x="336931" y="77990"/>
                </a:lnTo>
                <a:lnTo>
                  <a:pt x="332549" y="85267"/>
                </a:lnTo>
                <a:lnTo>
                  <a:pt x="325882" y="89877"/>
                </a:lnTo>
                <a:lnTo>
                  <a:pt x="317449" y="91478"/>
                </a:lnTo>
                <a:lnTo>
                  <a:pt x="308965" y="89877"/>
                </a:lnTo>
                <a:lnTo>
                  <a:pt x="302272" y="85267"/>
                </a:lnTo>
                <a:lnTo>
                  <a:pt x="297878" y="77990"/>
                </a:lnTo>
                <a:lnTo>
                  <a:pt x="296303" y="68326"/>
                </a:lnTo>
                <a:lnTo>
                  <a:pt x="297878" y="58661"/>
                </a:lnTo>
                <a:lnTo>
                  <a:pt x="302272" y="51384"/>
                </a:lnTo>
                <a:lnTo>
                  <a:pt x="308965" y="46774"/>
                </a:lnTo>
                <a:lnTo>
                  <a:pt x="317449" y="45173"/>
                </a:lnTo>
                <a:lnTo>
                  <a:pt x="325882" y="46774"/>
                </a:lnTo>
                <a:lnTo>
                  <a:pt x="332549" y="51384"/>
                </a:lnTo>
                <a:lnTo>
                  <a:pt x="336931" y="58661"/>
                </a:lnTo>
                <a:lnTo>
                  <a:pt x="338505" y="68326"/>
                </a:lnTo>
                <a:lnTo>
                  <a:pt x="338505" y="37465"/>
                </a:lnTo>
                <a:lnTo>
                  <a:pt x="331571" y="32512"/>
                </a:lnTo>
                <a:lnTo>
                  <a:pt x="320776" y="29756"/>
                </a:lnTo>
                <a:lnTo>
                  <a:pt x="311975" y="30721"/>
                </a:lnTo>
                <a:lnTo>
                  <a:pt x="305346" y="33337"/>
                </a:lnTo>
                <a:lnTo>
                  <a:pt x="300596" y="37198"/>
                </a:lnTo>
                <a:lnTo>
                  <a:pt x="297408" y="41871"/>
                </a:lnTo>
                <a:lnTo>
                  <a:pt x="295198" y="41871"/>
                </a:lnTo>
                <a:lnTo>
                  <a:pt x="295198" y="31953"/>
                </a:lnTo>
                <a:lnTo>
                  <a:pt x="279679" y="31953"/>
                </a:lnTo>
                <a:lnTo>
                  <a:pt x="279679" y="131152"/>
                </a:lnTo>
                <a:lnTo>
                  <a:pt x="295198" y="131152"/>
                </a:lnTo>
                <a:lnTo>
                  <a:pt x="295198" y="91478"/>
                </a:lnTo>
                <a:lnTo>
                  <a:pt x="297408" y="91478"/>
                </a:lnTo>
                <a:lnTo>
                  <a:pt x="299796" y="96329"/>
                </a:lnTo>
                <a:lnTo>
                  <a:pt x="303237" y="100571"/>
                </a:lnTo>
                <a:lnTo>
                  <a:pt x="309600" y="103568"/>
                </a:lnTo>
                <a:lnTo>
                  <a:pt x="320776" y="104698"/>
                </a:lnTo>
                <a:lnTo>
                  <a:pt x="333908" y="101942"/>
                </a:lnTo>
                <a:lnTo>
                  <a:pt x="344462" y="94234"/>
                </a:lnTo>
                <a:lnTo>
                  <a:pt x="351472" y="82384"/>
                </a:lnTo>
                <a:lnTo>
                  <a:pt x="354012" y="67221"/>
                </a:lnTo>
                <a:close/>
              </a:path>
              <a:path w="511809" h="131444">
                <a:moveTo>
                  <a:pt x="385152" y="2197"/>
                </a:moveTo>
                <a:lnTo>
                  <a:pt x="369620" y="2197"/>
                </a:lnTo>
                <a:lnTo>
                  <a:pt x="369620" y="102501"/>
                </a:lnTo>
                <a:lnTo>
                  <a:pt x="385152" y="102501"/>
                </a:lnTo>
                <a:lnTo>
                  <a:pt x="385152" y="2197"/>
                </a:lnTo>
                <a:close/>
              </a:path>
              <a:path w="511809" h="131444">
                <a:moveTo>
                  <a:pt x="474980" y="68326"/>
                </a:moveTo>
                <a:lnTo>
                  <a:pt x="472224" y="53174"/>
                </a:lnTo>
                <a:lnTo>
                  <a:pt x="467080" y="45173"/>
                </a:lnTo>
                <a:lnTo>
                  <a:pt x="464591" y="41325"/>
                </a:lnTo>
                <a:lnTo>
                  <a:pt x="459473" y="37922"/>
                </a:lnTo>
                <a:lnTo>
                  <a:pt x="459473" y="68326"/>
                </a:lnTo>
                <a:lnTo>
                  <a:pt x="457885" y="77990"/>
                </a:lnTo>
                <a:lnTo>
                  <a:pt x="453517" y="85267"/>
                </a:lnTo>
                <a:lnTo>
                  <a:pt x="446849" y="89877"/>
                </a:lnTo>
                <a:lnTo>
                  <a:pt x="438416" y="91478"/>
                </a:lnTo>
                <a:lnTo>
                  <a:pt x="429971" y="89877"/>
                </a:lnTo>
                <a:lnTo>
                  <a:pt x="423265" y="85267"/>
                </a:lnTo>
                <a:lnTo>
                  <a:pt x="418858" y="77990"/>
                </a:lnTo>
                <a:lnTo>
                  <a:pt x="417271" y="68326"/>
                </a:lnTo>
                <a:lnTo>
                  <a:pt x="418858" y="58661"/>
                </a:lnTo>
                <a:lnTo>
                  <a:pt x="423265" y="51384"/>
                </a:lnTo>
                <a:lnTo>
                  <a:pt x="429971" y="46774"/>
                </a:lnTo>
                <a:lnTo>
                  <a:pt x="438416" y="45173"/>
                </a:lnTo>
                <a:lnTo>
                  <a:pt x="446849" y="46774"/>
                </a:lnTo>
                <a:lnTo>
                  <a:pt x="453517" y="51384"/>
                </a:lnTo>
                <a:lnTo>
                  <a:pt x="457885" y="58661"/>
                </a:lnTo>
                <a:lnTo>
                  <a:pt x="459473" y="68326"/>
                </a:lnTo>
                <a:lnTo>
                  <a:pt x="459473" y="37922"/>
                </a:lnTo>
                <a:lnTo>
                  <a:pt x="453009" y="33604"/>
                </a:lnTo>
                <a:lnTo>
                  <a:pt x="438416" y="30848"/>
                </a:lnTo>
                <a:lnTo>
                  <a:pt x="423760" y="33604"/>
                </a:lnTo>
                <a:lnTo>
                  <a:pt x="412153" y="41325"/>
                </a:lnTo>
                <a:lnTo>
                  <a:pt x="404507" y="53174"/>
                </a:lnTo>
                <a:lnTo>
                  <a:pt x="401751" y="68326"/>
                </a:lnTo>
                <a:lnTo>
                  <a:pt x="404507" y="83477"/>
                </a:lnTo>
                <a:lnTo>
                  <a:pt x="412153" y="95326"/>
                </a:lnTo>
                <a:lnTo>
                  <a:pt x="423760" y="103047"/>
                </a:lnTo>
                <a:lnTo>
                  <a:pt x="438416" y="105803"/>
                </a:lnTo>
                <a:lnTo>
                  <a:pt x="453009" y="103047"/>
                </a:lnTo>
                <a:lnTo>
                  <a:pt x="464591" y="95326"/>
                </a:lnTo>
                <a:lnTo>
                  <a:pt x="467080" y="91478"/>
                </a:lnTo>
                <a:lnTo>
                  <a:pt x="472224" y="83477"/>
                </a:lnTo>
                <a:lnTo>
                  <a:pt x="474980" y="68326"/>
                </a:lnTo>
                <a:close/>
              </a:path>
              <a:path w="511809" h="131444">
                <a:moveTo>
                  <a:pt x="507212" y="33058"/>
                </a:moveTo>
                <a:lnTo>
                  <a:pt x="491693" y="33058"/>
                </a:lnTo>
                <a:lnTo>
                  <a:pt x="491693" y="103593"/>
                </a:lnTo>
                <a:lnTo>
                  <a:pt x="507212" y="103593"/>
                </a:lnTo>
                <a:lnTo>
                  <a:pt x="507212" y="33058"/>
                </a:lnTo>
                <a:close/>
              </a:path>
              <a:path w="511809" h="131444">
                <a:moveTo>
                  <a:pt x="511644" y="4394"/>
                </a:moveTo>
                <a:lnTo>
                  <a:pt x="506095" y="0"/>
                </a:lnTo>
                <a:lnTo>
                  <a:pt x="492798" y="0"/>
                </a:lnTo>
                <a:lnTo>
                  <a:pt x="487260" y="4394"/>
                </a:lnTo>
                <a:lnTo>
                  <a:pt x="487260" y="17627"/>
                </a:lnTo>
                <a:lnTo>
                  <a:pt x="492798" y="22034"/>
                </a:lnTo>
                <a:lnTo>
                  <a:pt x="506095" y="22034"/>
                </a:lnTo>
                <a:lnTo>
                  <a:pt x="511644" y="17627"/>
                </a:lnTo>
                <a:lnTo>
                  <a:pt x="511644" y="4394"/>
                </a:lnTo>
                <a:close/>
              </a:path>
            </a:pathLst>
          </a:custGeom>
          <a:solidFill>
            <a:srgbClr val="0D3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5989" y="596646"/>
            <a:ext cx="377319" cy="23504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688471" y="659261"/>
            <a:ext cx="125730" cy="153035"/>
          </a:xfrm>
          <a:custGeom>
            <a:avLst/>
            <a:gdLst/>
            <a:ahLst/>
            <a:cxnLst/>
            <a:rect l="l" t="t" r="r" b="b"/>
            <a:pathLst>
              <a:path w="125729" h="153034">
                <a:moveTo>
                  <a:pt x="81610" y="0"/>
                </a:moveTo>
                <a:lnTo>
                  <a:pt x="0" y="124790"/>
                </a:lnTo>
                <a:lnTo>
                  <a:pt x="43751" y="153007"/>
                </a:lnTo>
                <a:lnTo>
                  <a:pt x="125352" y="28208"/>
                </a:lnTo>
                <a:lnTo>
                  <a:pt x="81610" y="0"/>
                </a:lnTo>
                <a:close/>
              </a:path>
            </a:pathLst>
          </a:custGeom>
          <a:solidFill>
            <a:srgbClr val="3E85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843253" y="601809"/>
            <a:ext cx="112395" cy="156845"/>
          </a:xfrm>
          <a:custGeom>
            <a:avLst/>
            <a:gdLst/>
            <a:ahLst/>
            <a:cxnLst/>
            <a:rect l="l" t="t" r="r" b="b"/>
            <a:pathLst>
              <a:path w="112395" h="156845">
                <a:moveTo>
                  <a:pt x="64739" y="0"/>
                </a:moveTo>
                <a:lnTo>
                  <a:pt x="0" y="134189"/>
                </a:lnTo>
                <a:lnTo>
                  <a:pt x="47047" y="156574"/>
                </a:lnTo>
                <a:lnTo>
                  <a:pt x="111787" y="22384"/>
                </a:lnTo>
                <a:lnTo>
                  <a:pt x="64739" y="0"/>
                </a:lnTo>
                <a:close/>
              </a:path>
            </a:pathLst>
          </a:custGeom>
          <a:solidFill>
            <a:srgbClr val="5051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996852" y="551033"/>
            <a:ext cx="96520" cy="158115"/>
          </a:xfrm>
          <a:custGeom>
            <a:avLst/>
            <a:gdLst/>
            <a:ahLst/>
            <a:cxnLst/>
            <a:rect l="l" t="t" r="r" b="b"/>
            <a:pathLst>
              <a:path w="96520" h="158115">
                <a:moveTo>
                  <a:pt x="46548" y="0"/>
                </a:moveTo>
                <a:lnTo>
                  <a:pt x="0" y="141434"/>
                </a:lnTo>
                <a:lnTo>
                  <a:pt x="49577" y="157528"/>
                </a:lnTo>
                <a:lnTo>
                  <a:pt x="96126" y="16093"/>
                </a:lnTo>
                <a:lnTo>
                  <a:pt x="46548" y="0"/>
                </a:lnTo>
                <a:close/>
              </a:path>
            </a:pathLst>
          </a:custGeom>
          <a:solidFill>
            <a:srgbClr val="8856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137173" y="530290"/>
            <a:ext cx="80010" cy="156210"/>
          </a:xfrm>
          <a:custGeom>
            <a:avLst/>
            <a:gdLst/>
            <a:ahLst/>
            <a:cxnLst/>
            <a:rect l="l" t="t" r="r" b="b"/>
            <a:pathLst>
              <a:path w="80009" h="156209">
                <a:moveTo>
                  <a:pt x="28588" y="0"/>
                </a:moveTo>
                <a:lnTo>
                  <a:pt x="0" y="146065"/>
                </a:lnTo>
                <a:lnTo>
                  <a:pt x="51202" y="155941"/>
                </a:lnTo>
                <a:lnTo>
                  <a:pt x="79809" y="9885"/>
                </a:lnTo>
                <a:lnTo>
                  <a:pt x="28588" y="0"/>
                </a:lnTo>
                <a:close/>
              </a:path>
            </a:pathLst>
          </a:custGeom>
          <a:solidFill>
            <a:srgbClr val="B535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269709" y="566403"/>
            <a:ext cx="88900" cy="157480"/>
          </a:xfrm>
          <a:custGeom>
            <a:avLst/>
            <a:gdLst/>
            <a:ahLst/>
            <a:cxnLst/>
            <a:rect l="l" t="t" r="r" b="b"/>
            <a:pathLst>
              <a:path w="88900" h="157479">
                <a:moveTo>
                  <a:pt x="50510" y="0"/>
                </a:moveTo>
                <a:lnTo>
                  <a:pt x="0" y="13150"/>
                </a:lnTo>
                <a:lnTo>
                  <a:pt x="38044" y="157078"/>
                </a:lnTo>
                <a:lnTo>
                  <a:pt x="88554" y="143928"/>
                </a:lnTo>
                <a:lnTo>
                  <a:pt x="50510" y="0"/>
                </a:lnTo>
                <a:close/>
              </a:path>
            </a:pathLst>
          </a:custGeom>
          <a:solidFill>
            <a:srgbClr val="EE4F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387444" y="610888"/>
            <a:ext cx="279700" cy="1526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0909" y="148209"/>
            <a:ext cx="9547656" cy="1797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8833" y="1380871"/>
            <a:ext cx="4879975" cy="4304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771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A9C83ED-26F1-6C49-8F47-77F27D4B7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Apprendre à pos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182FE4-E35D-B046-802D-BA365573A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F572E3-F1EA-994B-A174-0381476FB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9127E2-AB4D-4945-AA58-F21F63396C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36B5EF-3BE8-364B-8D27-3AAA31807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188" y="6356350"/>
            <a:ext cx="7653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3A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12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801" r:id="rId2"/>
    <p:sldLayoutId id="2147483796" r:id="rId3"/>
    <p:sldLayoutId id="2147483797" r:id="rId4"/>
    <p:sldLayoutId id="2147483795" r:id="rId5"/>
    <p:sldLayoutId id="2147483794" r:id="rId6"/>
    <p:sldLayoutId id="2147483787" r:id="rId7"/>
    <p:sldLayoutId id="2147483798" r:id="rId8"/>
    <p:sldLayoutId id="2147483781" r:id="rId9"/>
    <p:sldLayoutId id="2147483800" r:id="rId10"/>
    <p:sldLayoutId id="2147483803" r:id="rId11"/>
    <p:sldLayoutId id="214748380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3A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A68E-D719-44DB-A2DE-B50CD2A4076E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1AD78-9CBA-4A7E-AC8B-EC2628C5E20D}" type="slidenum">
              <a:rPr lang="nl-BE" smtClean="0"/>
              <a:pPr/>
              <a:t>‹N°›</a:t>
            </a:fld>
            <a:endParaRPr lang="nl-BE"/>
          </a:p>
        </p:txBody>
      </p:sp>
      <p:pic>
        <p:nvPicPr>
          <p:cNvPr id="7" name="Picture 8" descr="CM-button-quadri_zwartebaselin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69784" y="2040293"/>
            <a:ext cx="4652432" cy="323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CMPowerpoint_balk_254x20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5" y="-24"/>
            <a:ext cx="12190477" cy="955877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-24"/>
            <a:ext cx="11201440" cy="94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cut thruBlk="1"/>
  </p:transition>
  <p:txStyles>
    <p:titleStyle>
      <a:lvl1pPr marL="0" indent="0"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CMPowerpoint_balk_254x30mm_metlogo_150dp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8" y="-24"/>
            <a:ext cx="12190993" cy="1373519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6112E-F606-4F27-9DED-3EA5467DBDEF}" type="datetimeFigureOut">
              <a:rPr lang="nl-BE" smtClean="0"/>
              <a:pPr/>
              <a:t>16/10/2025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81E29-D73A-49F9-BDEB-49FA69110F38}" type="slidenum">
              <a:rPr lang="nl-BE" smtClean="0"/>
              <a:pPr/>
              <a:t>‹N°›</a:t>
            </a:fld>
            <a:endParaRPr lang="nl-BE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-24"/>
            <a:ext cx="11201440" cy="944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  <p:sldLayoutId id="2147483670" r:id="rId3"/>
    <p:sldLayoutId id="2147483672" r:id="rId4"/>
    <p:sldLayoutId id="2147483673" r:id="rId5"/>
    <p:sldLayoutId id="2147483676" r:id="rId6"/>
    <p:sldLayoutId id="2147483677" r:id="rId7"/>
    <p:sldLayoutId id="2147483674" r:id="rId8"/>
  </p:sldLayoutIdLst>
  <p:transition>
    <p:cut thruBlk="1"/>
  </p:transition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FE5F6-DFE3-4235-8210-394AF43F45C6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D0667-3A7E-4A40-91DF-C8E787EDBF2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971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5281-283B-4A51-8A24-2E4B8CBEEB3A}" type="datetimeFigureOut">
              <a:rPr lang="fr-BE" smtClean="0"/>
              <a:t>16/10/2025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8ACE-F612-47B0-8C52-0F9458A05C5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065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5993AC64-288F-4A20-CF72-034BA0F612B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BE" altLang="fr-FR"/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0228AD71-AA6D-C03D-9A6B-9743B975609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276A5E-FDC4-215E-D9AB-D4CFE35AB8D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DE2C9C65-1C5A-45E7-8804-98C9635AB0A0}" type="datetime1">
              <a:rPr/>
              <a:pPr>
                <a:defRPr/>
              </a:pPr>
              <a:t>16/10/2025</a:t>
            </a:fld>
            <a:endParaRPr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8D126-3270-FCDE-C3DF-7F46AA3D61C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60CCAA-6F84-64B7-CDF8-D800631FD08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B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88C5AEF6-B578-48AB-A78D-9E78769F380C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56" r:id="rId12"/>
    <p:sldLayoutId id="2147483757" r:id="rId13"/>
    <p:sldLayoutId id="2147483758" r:id="rId14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fr-FR" sz="4400" kern="1200">
          <a:solidFill>
            <a:srgbClr val="000000"/>
          </a:solidFill>
          <a:latin typeface="Calibri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fr-FR" sz="2800" kern="1200">
          <a:solidFill>
            <a:srgbClr val="000000"/>
          </a:solidFill>
          <a:latin typeface="Calibri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fr-FR" sz="2400" kern="1200">
          <a:solidFill>
            <a:srgbClr val="000000"/>
          </a:solidFill>
          <a:latin typeface="Calibri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fr-FR" sz="2000" kern="1200">
          <a:solidFill>
            <a:srgbClr val="000000"/>
          </a:solidFill>
          <a:latin typeface="Calibri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fr-FR" kern="1200">
          <a:solidFill>
            <a:srgbClr val="000000"/>
          </a:solidFill>
          <a:latin typeface="Calibri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fr-FR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722ED16-EB4E-4AF5-FF67-772C9FAEA7E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4A363D8-10EB-A0A9-14E0-B0DCF586AD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Click to edit Master text styles</a:t>
            </a:r>
          </a:p>
          <a:p>
            <a:pPr lvl="1"/>
            <a:r>
              <a:rPr lang="en-US" altLang="fr-FR"/>
              <a:t>Second level</a:t>
            </a:r>
          </a:p>
          <a:p>
            <a:pPr lvl="2"/>
            <a:r>
              <a:rPr lang="en-US" altLang="fr-FR"/>
              <a:t>Third level</a:t>
            </a:r>
          </a:p>
          <a:p>
            <a:pPr lvl="3"/>
            <a:r>
              <a:rPr lang="en-US" altLang="fr-FR"/>
              <a:t>Fourth level</a:t>
            </a:r>
          </a:p>
          <a:p>
            <a:pPr lvl="4"/>
            <a:r>
              <a:rPr lang="en-US" altLang="fr-F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2CC9D-E4C3-DB71-C254-7CBBF62FAFD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148A3BEC-59DD-427E-B20E-5BDE463CF00E}" type="datetime1">
              <a:rPr lang="fr-FR"/>
              <a:pPr>
                <a:defRPr/>
              </a:pPr>
              <a:t>16/10/2025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8CAD9-5312-AFEB-069C-52EB5EE0361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8CBB2-E603-6222-2B0F-4D945ED1EA8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D380FBC2-206B-4B6A-9DC6-70ACEA8AAD8D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lang="en-US" sz="4400" kern="1200">
          <a:solidFill>
            <a:srgbClr val="000000"/>
          </a:solidFill>
          <a:latin typeface="Calibri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5pPr>
      <a:lvl6pPr marL="457200" algn="ctr" defTabSz="457200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6pPr>
      <a:lvl7pPr marL="914400" algn="ctr" defTabSz="457200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7pPr>
      <a:lvl8pPr marL="1371600" algn="ctr" defTabSz="457200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8pPr>
      <a:lvl9pPr marL="1828800" algn="ctr" defTabSz="457200" rtl="0" eaLnBrk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3200" kern="1200">
          <a:solidFill>
            <a:srgbClr val="000000"/>
          </a:solidFill>
          <a:latin typeface="Calibri"/>
        </a:defRPr>
      </a:lvl1pPr>
      <a:lvl2pPr marL="742950" lvl="1" indent="-285750" algn="l" defTabSz="457200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en-US" sz="2800" kern="1200">
          <a:solidFill>
            <a:srgbClr val="000000"/>
          </a:solidFill>
          <a:latin typeface="Calibri"/>
        </a:defRPr>
      </a:lvl2pPr>
      <a:lvl3pPr marL="1143000" lvl="2" indent="-228600" algn="l" defTabSz="457200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lang="en-US" sz="2400" kern="1200">
          <a:solidFill>
            <a:srgbClr val="000000"/>
          </a:solidFill>
          <a:latin typeface="Calibri"/>
        </a:defRPr>
      </a:lvl3pPr>
      <a:lvl4pPr marL="1600200" lvl="3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lang="en-US" sz="2000" kern="1200">
          <a:solidFill>
            <a:srgbClr val="000000"/>
          </a:solidFill>
          <a:latin typeface="Calibri"/>
        </a:defRPr>
      </a:lvl4pPr>
      <a:lvl5pPr marL="2057400" lvl="4" indent="-228600" algn="l" defTabSz="457200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lang="en-US" sz="2000" kern="1200">
          <a:solidFill>
            <a:srgbClr val="000000"/>
          </a:solidFill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jpeg"/><Relationship Id="rId14" Type="http://schemas.openxmlformats.org/officeDocument/2006/relationships/image" Target="../media/image39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actiris.brussels/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4" Type="http://schemas.openxmlformats.org/officeDocument/2006/relationships/hyperlink" Target="https://www.onem.be/citoyens/chomage-complet/pouvez-vous-etre-dispensee-de-certaines-obligations-/vous-etes-un-chomeur-indemnise-et-vous-souhaitez-suivre-des-etudes-une-formation-ou-un-stage-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m.be/citoyens/chomage-complet/pouvez-vous-etre-dispensee-de-certaines-obligations-/vous-etes-un-chomeur-indemnise-et-vous-souhaitez-suivre-des-etudes-une-formation-ou-un-stage-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6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8.png"/><Relationship Id="rId4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0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3" Type="http://schemas.openxmlformats.org/officeDocument/2006/relationships/image" Target="../media/image80.png"/><Relationship Id="rId21" Type="http://schemas.openxmlformats.org/officeDocument/2006/relationships/image" Target="../media/image9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hyperlink" Target="mailto:info@cdm-bp.brussels" TargetMode="External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uxellesformation.brussels/catalogue-dorifor/" TargetMode="External"/><Relationship Id="rId1" Type="http://schemas.openxmlformats.org/officeDocument/2006/relationships/slideLayout" Target="../slideLayouts/slideLayout10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0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0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bruxellesformation.brussels/catalogue-de-formations/?page=1" TargetMode="External"/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0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0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0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0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0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4.png"/><Relationship Id="rId7" Type="http://schemas.openxmlformats.org/officeDocument/2006/relationships/image" Target="../media/image1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0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3.png"/><Relationship Id="rId18" Type="http://schemas.openxmlformats.org/officeDocument/2006/relationships/image" Target="../media/image127.png"/><Relationship Id="rId3" Type="http://schemas.openxmlformats.org/officeDocument/2006/relationships/image" Target="../media/image114.png"/><Relationship Id="rId21" Type="http://schemas.openxmlformats.org/officeDocument/2006/relationships/image" Target="../media/image130.png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17" Type="http://schemas.openxmlformats.org/officeDocument/2006/relationships/image" Target="../media/image126.png"/><Relationship Id="rId2" Type="http://schemas.openxmlformats.org/officeDocument/2006/relationships/image" Target="../media/image113.png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17.png"/><Relationship Id="rId11" Type="http://schemas.openxmlformats.org/officeDocument/2006/relationships/image" Target="../media/image88.png"/><Relationship Id="rId5" Type="http://schemas.openxmlformats.org/officeDocument/2006/relationships/image" Target="../media/image116.png"/><Relationship Id="rId15" Type="http://schemas.openxmlformats.org/officeDocument/2006/relationships/image" Target="../media/image124.png"/><Relationship Id="rId23" Type="http://schemas.openxmlformats.org/officeDocument/2006/relationships/hyperlink" Target="mailto:info@cdm-bp.brussels" TargetMode="External"/><Relationship Id="rId10" Type="http://schemas.openxmlformats.org/officeDocument/2006/relationships/image" Target="../media/image121.png"/><Relationship Id="rId19" Type="http://schemas.openxmlformats.org/officeDocument/2006/relationships/image" Target="../media/image128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91.png"/><Relationship Id="rId22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>
            <a:extLst>
              <a:ext uri="{FF2B5EF4-FFF2-40B4-BE49-F238E27FC236}">
                <a16:creationId xmlns:a16="http://schemas.microsoft.com/office/drawing/2014/main" id="{788DE15B-7B99-FBC2-DAD7-1679B49B6402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>
          <a:xfrm>
            <a:off x="190500" y="2220913"/>
            <a:ext cx="7397750" cy="2387600"/>
          </a:xfrm>
        </p:spPr>
        <p:txBody>
          <a:bodyPr anchor="ctr" anchorCtr="0"/>
          <a:lstStyle/>
          <a:p>
            <a:pPr algn="l" eaLnBrk="1" hangingPunct="1"/>
            <a:r>
              <a:rPr lang="fr-BE" altLang="fr-FR" sz="5400">
                <a:latin typeface="Calibri" panose="020F0502020204030204" pitchFamily="34" charset="0"/>
              </a:rPr>
              <a:t>Réforme des allocations de chômage</a:t>
            </a:r>
          </a:p>
        </p:txBody>
      </p:sp>
      <p:sp>
        <p:nvSpPr>
          <p:cNvPr id="7171" name="Espace réservé du numéro de diapositive 2">
            <a:extLst>
              <a:ext uri="{FF2B5EF4-FFF2-40B4-BE49-F238E27FC236}">
                <a16:creationId xmlns:a16="http://schemas.microsoft.com/office/drawing/2014/main" id="{0EE1789D-87B8-F7CC-6AA4-CAC9689E4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D4B4D739-84CA-4C5C-9D43-433AAFFCE35E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fr-BE" altLang="fr-FR" sz="1200">
              <a:solidFill>
                <a:srgbClr val="898989"/>
              </a:solidFill>
            </a:endParaRPr>
          </a:p>
        </p:txBody>
      </p:sp>
      <p:pic>
        <p:nvPicPr>
          <p:cNvPr id="7172" name="Image 16" descr="Une image contenant illustration, conception, créativité">
            <a:extLst>
              <a:ext uri="{FF2B5EF4-FFF2-40B4-BE49-F238E27FC236}">
                <a16:creationId xmlns:a16="http://schemas.microsoft.com/office/drawing/2014/main" id="{51414C20-15A0-E2F4-3B26-5446F119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441325"/>
            <a:ext cx="434975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 19" descr="Une image contenant texte, logo, cercle, Marque&#10;&#10;Description générée automatiquement">
            <a:extLst>
              <a:ext uri="{FF2B5EF4-FFF2-40B4-BE49-F238E27FC236}">
                <a16:creationId xmlns:a16="http://schemas.microsoft.com/office/drawing/2014/main" id="{511CBC84-F7A9-D305-DD3B-059F5DEC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4989513"/>
            <a:ext cx="14398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11163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9A682D4F-D6AE-2210-1590-E2813A2B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>
            <a:extLst>
              <a:ext uri="{FF2B5EF4-FFF2-40B4-BE49-F238E27FC236}">
                <a16:creationId xmlns:a16="http://schemas.microsoft.com/office/drawing/2014/main" id="{880917FF-A064-2531-5ECE-588D3CF6EDD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-169863"/>
            <a:ext cx="10961687" cy="1325563"/>
          </a:xfrm>
        </p:spPr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La CSC est contre cette réforme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353EF01-FF0E-DB1D-19D5-1D3FBAA592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3550" y="977900"/>
            <a:ext cx="11160125" cy="5667375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b="1" dirty="0">
                <a:solidFill>
                  <a:schemeClr val="tx1"/>
                </a:solidFill>
              </a:rPr>
              <a:t>= une erreur historique majeure pour plusieurs raisons :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9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b="1" dirty="0">
                <a:solidFill>
                  <a:srgbClr val="C00000"/>
                </a:solidFill>
              </a:rPr>
              <a:t>1/ la quadruple peine pour les chômeurs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Perdre son emploi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Appauvrissement direct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Devoir accepter n’importe quel emploi (logique d’activation + dégressivité), peu importe les compétences, l’expérience professionnelle, la formation, les aspirations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Forte pénalisation au niveau de la pension (156 jours+ périodes assimilées + salaire fictif)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400" b="1" dirty="0">
                <a:solidFill>
                  <a:srgbClr val="C00000"/>
                </a:solidFill>
              </a:rPr>
              <a:t>2</a:t>
            </a:r>
            <a:r>
              <a:rPr lang="fr-BE" sz="2600" b="1" dirty="0">
                <a:solidFill>
                  <a:srgbClr val="C00000"/>
                </a:solidFill>
              </a:rPr>
              <a:t>/ une responsabilité individuelle sur le dos des chômeurs plutôt qu’une responsabilité collective de créer de l’emploi, de lutter contre les discriminations et les pièges à l’emploi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600" dirty="0">
                <a:solidFill>
                  <a:schemeClr val="tx1"/>
                </a:solidFill>
              </a:rPr>
              <a:t>Approche sanction plutôt qu’un accompagnement public à la recherche d’emploi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600" dirty="0">
                <a:solidFill>
                  <a:schemeClr val="tx1"/>
                </a:solidFill>
              </a:rPr>
              <a:t>Pas de solutions visant à lutter contre les pièges à l’emploi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Pas de revalorisation des salaires pour augmenter l’écart entre les allocations de chômage et les revenus du travail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Pas de développement des places en crèche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Pas assez d’emplois permettant une bonne conciliation vie privée et vie professionnelle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Pas de soutien offert pour ls problèmes </a:t>
            </a:r>
            <a:r>
              <a:rPr lang="fr-BE" sz="2200">
                <a:solidFill>
                  <a:schemeClr val="tx1"/>
                </a:solidFill>
              </a:rPr>
              <a:t>de mobilité</a:t>
            </a:r>
            <a:endParaRPr lang="fr-BE" sz="2200" dirty="0">
              <a:solidFill>
                <a:schemeClr val="tx1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fr-BE" sz="22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</p:txBody>
      </p:sp>
      <p:sp>
        <p:nvSpPr>
          <p:cNvPr id="17413" name="Espace réservé du numéro de diapositive 2">
            <a:extLst>
              <a:ext uri="{FF2B5EF4-FFF2-40B4-BE49-F238E27FC236}">
                <a16:creationId xmlns:a16="http://schemas.microsoft.com/office/drawing/2014/main" id="{01AFC23F-52E9-19A1-F417-A18B74A3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13542248-0112-4145-9FEB-D60DB99967D5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66577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495829"/>
            <a:ext cx="9144000" cy="989214"/>
          </a:xfrm>
        </p:spPr>
        <p:txBody>
          <a:bodyPr/>
          <a:lstStyle/>
          <a:p>
            <a:r>
              <a:rPr lang="fr-BE" dirty="0">
                <a:latin typeface="+mn-lt"/>
              </a:rPr>
              <a:t>Les devoirs des bénéficiaires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044594"/>
            <a:ext cx="9144000" cy="554326"/>
          </a:xfrm>
        </p:spPr>
        <p:txBody>
          <a:bodyPr>
            <a:normAutofit/>
          </a:bodyPr>
          <a:lstStyle/>
          <a:p>
            <a:r>
              <a:rPr lang="fr-BE" sz="2800" dirty="0"/>
              <a:t>Quels sont vos engagements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12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5716" y="756603"/>
            <a:ext cx="10080567" cy="964132"/>
          </a:xfrm>
        </p:spPr>
        <p:txBody>
          <a:bodyPr/>
          <a:lstStyle/>
          <a:p>
            <a:r>
              <a:rPr lang="fr-BE" dirty="0">
                <a:latin typeface="+mn-lt"/>
              </a:rPr>
              <a:t>Quels sont vos engagements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1523999" y="2030656"/>
            <a:ext cx="9144000" cy="31338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Fournir des informations exactes et complètes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Collaborer activement à l’enquête sociale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Respecter les obligations du PIIS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Signaler tout changement de situation dans les délais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9694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072341"/>
            <a:ext cx="9144000" cy="1820488"/>
          </a:xfrm>
        </p:spPr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Documents à apporter pour l’enquête sociale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456073"/>
            <a:ext cx="9144000" cy="554326"/>
          </a:xfrm>
        </p:spPr>
        <p:txBody>
          <a:bodyPr/>
          <a:lstStyle/>
          <a:p>
            <a:r>
              <a:rPr lang="fr-BE" dirty="0"/>
              <a:t>Préparer son rendez-vous au CPAS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3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8159" y="754105"/>
            <a:ext cx="11155680" cy="916751"/>
          </a:xfrm>
        </p:spPr>
        <p:txBody>
          <a:bodyPr>
            <a:noAutofit/>
          </a:bodyPr>
          <a:lstStyle/>
          <a:p>
            <a:r>
              <a:rPr lang="fr-BE" dirty="0">
                <a:latin typeface="+mn-lt"/>
              </a:rPr>
              <a:t>Préparer son rendez-vous au CPAS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1523999" y="1762299"/>
            <a:ext cx="9144000" cy="3919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Carte d’identité / composition de ménage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Justificatifs de revenus (fiches de paie, allocations, etc.)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Preuves de dépenses (loyer, factures, charges)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Contrat de bail / documents bancaires récents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Tout document utile à l’évaluation de la situation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8429105" y="3649287"/>
            <a:ext cx="3491346" cy="1246909"/>
          </a:xfrm>
          <a:prstGeom prst="wedgeRoundRectCallout">
            <a:avLst>
              <a:gd name="adj1" fmla="val 44838"/>
              <a:gd name="adj2" fmla="val 9018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Objectif : permettre à l’</a:t>
            </a:r>
            <a:r>
              <a:rPr lang="fr-BE" dirty="0" err="1"/>
              <a:t>assistant·e</a:t>
            </a:r>
            <a:r>
              <a:rPr lang="fr-BE" dirty="0"/>
              <a:t> </a:t>
            </a:r>
            <a:r>
              <a:rPr lang="fr-BE" dirty="0" err="1"/>
              <a:t>social·e</a:t>
            </a:r>
            <a:r>
              <a:rPr lang="fr-BE" dirty="0"/>
              <a:t> de comprendre votre situation pour ouvrir le droit.</a:t>
            </a:r>
          </a:p>
        </p:txBody>
      </p:sp>
    </p:spTree>
    <p:extLst>
      <p:ext uri="{BB962C8B-B14F-4D97-AF65-F5344CB8AC3E}">
        <p14:creationId xmlns:p14="http://schemas.microsoft.com/office/powerpoint/2010/main" val="13456164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5692" y="1679169"/>
            <a:ext cx="11197242" cy="813407"/>
          </a:xfrm>
        </p:spPr>
        <p:txBody>
          <a:bodyPr>
            <a:noAutofit/>
          </a:bodyPr>
          <a:lstStyle/>
          <a:p>
            <a:r>
              <a:rPr lang="fr-BE" sz="5700" dirty="0">
                <a:latin typeface="+mn-lt"/>
              </a:rPr>
              <a:t>Quel accompagnement est proposé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10742" y="2991280"/>
            <a:ext cx="5170516" cy="459222"/>
          </a:xfrm>
        </p:spPr>
        <p:txBody>
          <a:bodyPr>
            <a:normAutofit/>
          </a:bodyPr>
          <a:lstStyle/>
          <a:p>
            <a:r>
              <a:rPr lang="fr-BE" dirty="0"/>
              <a:t>Un accompagnement personnalisé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9236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35923" y="507075"/>
            <a:ext cx="10920153" cy="955963"/>
          </a:xfrm>
        </p:spPr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Un accompagnement personnalisé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843122" y="1835306"/>
            <a:ext cx="8505753" cy="3474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Un·e </a:t>
            </a:r>
            <a:r>
              <a:rPr lang="fr-BE" dirty="0" err="1"/>
              <a:t>assistant·e</a:t>
            </a:r>
            <a:r>
              <a:rPr lang="fr-BE" dirty="0"/>
              <a:t> </a:t>
            </a:r>
            <a:r>
              <a:rPr lang="fr-BE" dirty="0" err="1"/>
              <a:t>social·e</a:t>
            </a:r>
            <a:r>
              <a:rPr lang="fr-BE" dirty="0"/>
              <a:t> </a:t>
            </a:r>
            <a:r>
              <a:rPr lang="fr-BE" dirty="0" err="1"/>
              <a:t>référent·e</a:t>
            </a:r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Aide dans les démarches administratives, juridiques, ou sociales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Soutien à la recherche de formation ou d’emploi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Mise en place de projets de vie ou de réinsertion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330439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97033"/>
            <a:ext cx="9144000" cy="939338"/>
          </a:xfrm>
        </p:spPr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Conclusion &amp; message clé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03567" y="2815993"/>
            <a:ext cx="4984865" cy="467534"/>
          </a:xfrm>
        </p:spPr>
        <p:txBody>
          <a:bodyPr/>
          <a:lstStyle/>
          <a:p>
            <a:r>
              <a:rPr lang="fr-BE" dirty="0"/>
              <a:t>Le CPAS, un soutien vers l’autonomie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601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5442" y="507075"/>
            <a:ext cx="10981112" cy="955963"/>
          </a:xfrm>
        </p:spPr>
        <p:txBody>
          <a:bodyPr>
            <a:noAutofit/>
          </a:bodyPr>
          <a:lstStyle/>
          <a:p>
            <a:r>
              <a:rPr lang="fr-BE" sz="5700" dirty="0">
                <a:latin typeface="+mn-lt"/>
              </a:rPr>
              <a:t>Le CPAS, un soutien vers l’autonomie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1843121" y="1768803"/>
            <a:ext cx="8505753" cy="214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Le CPAS est là pour vous accompagner, pas pour vous juger.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C’est un droit, mais aussi un engagement mutuel.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Ensemble, nous construisons des solutions durables.</a:t>
            </a:r>
          </a:p>
        </p:txBody>
      </p:sp>
    </p:spTree>
    <p:extLst>
      <p:ext uri="{BB962C8B-B14F-4D97-AF65-F5344CB8AC3E}">
        <p14:creationId xmlns:p14="http://schemas.microsoft.com/office/powerpoint/2010/main" val="12973987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03713" y="1255222"/>
            <a:ext cx="9717578" cy="2169622"/>
          </a:xfrm>
        </p:spPr>
        <p:txBody>
          <a:bodyPr>
            <a:noAutofit/>
          </a:bodyPr>
          <a:lstStyle/>
          <a:p>
            <a:r>
              <a:rPr lang="fr-FR" sz="7200" dirty="0">
                <a:latin typeface="+mn-lt"/>
              </a:rPr>
              <a:t>Que faire en fin de droit au chômage ?</a:t>
            </a:r>
            <a:endParaRPr lang="fr-BE" sz="7200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418849"/>
          </a:xfrm>
        </p:spPr>
        <p:txBody>
          <a:bodyPr>
            <a:normAutofit/>
          </a:bodyPr>
          <a:lstStyle/>
          <a:p>
            <a:r>
              <a:rPr lang="fr-FR" sz="3200" dirty="0"/>
              <a:t>La loi sur les allocations de chômage a changé,</a:t>
            </a:r>
          </a:p>
          <a:p>
            <a:r>
              <a:rPr lang="fr-FR" sz="3200" dirty="0"/>
              <a:t>qu’est-ce que cela implique pour vous?</a:t>
            </a:r>
            <a:endParaRPr lang="fr-BE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87" y="5499903"/>
            <a:ext cx="1863026" cy="9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286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65513"/>
            <a:ext cx="10515600" cy="1067233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+mn-lt"/>
              </a:rPr>
              <a:t>Vous êtes au chômage depuis 2 ans ou plus, 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et vous touchez une allocation via : </a:t>
            </a:r>
            <a:endParaRPr lang="fr-BE" sz="2800" dirty="0">
              <a:latin typeface="+mn-l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615528"/>
            <a:ext cx="2752897" cy="2025101"/>
          </a:xfrm>
        </p:spPr>
        <p:txBody>
          <a:bodyPr>
            <a:normAutofit/>
          </a:bodyPr>
          <a:lstStyle/>
          <a:p>
            <a:r>
              <a:rPr lang="fr-FR" dirty="0"/>
              <a:t>La FGTB</a:t>
            </a:r>
          </a:p>
          <a:p>
            <a:r>
              <a:rPr lang="fr-FR" dirty="0"/>
              <a:t>La CSC</a:t>
            </a:r>
          </a:p>
          <a:p>
            <a:r>
              <a:rPr lang="fr-FR" dirty="0"/>
              <a:t>La CGSLB</a:t>
            </a:r>
          </a:p>
          <a:p>
            <a:r>
              <a:rPr lang="fr-FR" dirty="0"/>
              <a:t>La CAPAC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7" y="5737338"/>
            <a:ext cx="1470325" cy="744772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838200" y="3750252"/>
            <a:ext cx="10515600" cy="1877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+mn-lt"/>
              </a:rPr>
              <a:t>Oui?</a:t>
            </a:r>
          </a:p>
          <a:p>
            <a:endParaRPr lang="fr-FR" sz="1100" dirty="0">
              <a:latin typeface="+mn-lt"/>
            </a:endParaRPr>
          </a:p>
          <a:p>
            <a:r>
              <a:rPr lang="fr-FR" sz="2800" dirty="0">
                <a:latin typeface="+mn-lt"/>
              </a:rPr>
              <a:t>Alors vous avez ou allez recevoir une lettre de l’ONEM qui précise la date de fin des allocations. </a:t>
            </a:r>
          </a:p>
          <a:p>
            <a:r>
              <a:rPr lang="fr-FR" sz="2800" dirty="0">
                <a:latin typeface="+mn-lt"/>
              </a:rPr>
              <a:t>Gardez précieusement cette lettre.</a:t>
            </a:r>
            <a:endParaRPr lang="fr-B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48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Espace réservé du contenu 4">
            <a:extLst>
              <a:ext uri="{FF2B5EF4-FFF2-40B4-BE49-F238E27FC236}">
                <a16:creationId xmlns:a16="http://schemas.microsoft.com/office/drawing/2014/main" id="{8046983F-E3DD-5B8D-4312-FDAF611DD3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5100" y="1350963"/>
            <a:ext cx="6143625" cy="5210175"/>
          </a:xfrm>
        </p:spPr>
      </p:pic>
      <p:pic>
        <p:nvPicPr>
          <p:cNvPr id="18435" name="Image 2">
            <a:extLst>
              <a:ext uri="{FF2B5EF4-FFF2-40B4-BE49-F238E27FC236}">
                <a16:creationId xmlns:a16="http://schemas.microsoft.com/office/drawing/2014/main" id="{01B82422-9FE2-2413-C393-D59C4800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638" y="5699125"/>
            <a:ext cx="11033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ZoneTexte 1">
            <a:extLst>
              <a:ext uri="{FF2B5EF4-FFF2-40B4-BE49-F238E27FC236}">
                <a16:creationId xmlns:a16="http://schemas.microsoft.com/office/drawing/2014/main" id="{D269A138-9CFB-ABA2-4C1B-60C698C61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63525"/>
            <a:ext cx="10942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fr-BE" altLang="fr-FR" sz="2000">
                <a:solidFill>
                  <a:schemeClr val="tx1"/>
                </a:solidFill>
                <a:latin typeface="Aptos" panose="020B0004020202020204" pitchFamily="34" charset="0"/>
              </a:rPr>
              <a:t>Absence de responsabilité mise sur les entreprises et les politiques publiques de créer de l’emploi et de l’emploi de qualité</a:t>
            </a:r>
          </a:p>
        </p:txBody>
      </p:sp>
    </p:spTree>
    <p:extLst>
      <p:ext uri="{BB962C8B-B14F-4D97-AF65-F5344CB8AC3E}">
        <p14:creationId xmlns:p14="http://schemas.microsoft.com/office/powerpoint/2010/main" val="1218966219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0803" y="1986742"/>
            <a:ext cx="3700731" cy="1463040"/>
          </a:xfrm>
        </p:spPr>
        <p:txBody>
          <a:bodyPr>
            <a:normAutofit/>
          </a:bodyPr>
          <a:lstStyle/>
          <a:p>
            <a:r>
              <a:rPr lang="fr-FR" sz="6000" dirty="0">
                <a:latin typeface="+mn-lt"/>
              </a:rPr>
              <a:t>Que faire?</a:t>
            </a:r>
            <a:endParaRPr lang="fr-BE" sz="600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61" y="5326902"/>
            <a:ext cx="1865538" cy="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596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7057504" y="3722973"/>
            <a:ext cx="4139739" cy="1896431"/>
          </a:xfrm>
          <a:prstGeom prst="wedgeRoundRectCallout">
            <a:avLst>
              <a:gd name="adj1" fmla="val 47386"/>
              <a:gd name="adj2" fmla="val 8329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665019"/>
            <a:ext cx="10515600" cy="821619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Soit vous ne faites rien</a:t>
            </a:r>
            <a:endParaRPr lang="fr-BE" sz="3200" b="1" dirty="0">
              <a:latin typeface="+mn-l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199" y="1493859"/>
            <a:ext cx="9378142" cy="202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Dans ce cas, vous ne toucherez plus d’allocation de chômage à la date indiquée par l’ONEM sur son courrier. Si vous n’avez pas d’autres revenus, vous risquez donc de vous retrouver sans ressources.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7" y="5748075"/>
            <a:ext cx="1470325" cy="7447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48944" y="3830518"/>
            <a:ext cx="3956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Attention!</a:t>
            </a:r>
          </a:p>
          <a:p>
            <a:r>
              <a:rPr lang="fr-FR" b="1" dirty="0">
                <a:solidFill>
                  <a:schemeClr val="bg1"/>
                </a:solidFill>
              </a:rPr>
              <a:t>Si vous voulez avoir un revenu, il faut intervenir tout de suite sans attendre la fin des allocations parce que certaines solutions doivent se décider très vite.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958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52599" y="2340967"/>
            <a:ext cx="8686799" cy="1067233"/>
          </a:xfrm>
        </p:spPr>
        <p:txBody>
          <a:bodyPr>
            <a:noAutofit/>
          </a:bodyPr>
          <a:lstStyle/>
          <a:p>
            <a:pPr algn="ctr"/>
            <a:r>
              <a:rPr lang="fr-FR" sz="4800" dirty="0">
                <a:latin typeface="+mn-lt"/>
              </a:rPr>
              <a:t>Soit vous pouvez travailler. </a:t>
            </a:r>
            <a:br>
              <a:rPr lang="fr-FR" sz="4800" dirty="0">
                <a:latin typeface="+mn-lt"/>
              </a:rPr>
            </a:br>
            <a:r>
              <a:rPr lang="fr-FR" sz="4800" dirty="0">
                <a:latin typeface="+mn-lt"/>
              </a:rPr>
              <a:t>Alors:</a:t>
            </a:r>
            <a:endParaRPr lang="fr-BE" sz="480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9" y="5354893"/>
            <a:ext cx="1865538" cy="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078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533859"/>
            <a:ext cx="10515600" cy="766128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Soit vous continuez à chercher un emploi;</a:t>
            </a:r>
            <a:endParaRPr lang="fr-BE" sz="3200" b="1" dirty="0">
              <a:latin typeface="+mn-l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198" y="1449336"/>
            <a:ext cx="8846977" cy="19860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Demandez conseil à Actiris, à votre mission locale ou à la maison d’emploi de votre commune. </a:t>
            </a:r>
          </a:p>
          <a:p>
            <a:pPr marL="0" indent="0">
              <a:buNone/>
            </a:pPr>
            <a:r>
              <a:rPr lang="fr-FR" dirty="0"/>
              <a:t>Si vous trouvez un emploi à au moins mi-temps, vous conservez le complément chômage.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7" y="5570794"/>
            <a:ext cx="1470325" cy="7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61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533859"/>
            <a:ext cx="10515600" cy="766128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Soit vous entamez une formation dans un métier critique</a:t>
            </a:r>
            <a:endParaRPr lang="fr-BE" sz="3200" b="1" dirty="0">
              <a:latin typeface="+mn-lt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199" y="1410289"/>
            <a:ext cx="7578012" cy="2025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Inscrivez-vous avant le 31/12/2025 dans une des formations reprises sur la liste d’Actiris et demandez à Actiris la maintien de vos allocations de chômage ainsi qu’une « dispense de disponibilité ».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6" y="5729415"/>
            <a:ext cx="1470325" cy="744772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7057504" y="3746124"/>
            <a:ext cx="4296295" cy="1513935"/>
          </a:xfrm>
          <a:prstGeom prst="wedgeRoundRectCallout">
            <a:avLst>
              <a:gd name="adj1" fmla="val 47386"/>
              <a:gd name="adj2" fmla="val 83296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/>
              <a:t>Un métier critique est un métier pour lequel les employeurs éprouvent des difficultés à trouver du personnel. </a:t>
            </a:r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872975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6932" y="1923338"/>
            <a:ext cx="97952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Si vous ne pouvez pas travailler parce que:  </a:t>
            </a:r>
            <a:endParaRPr lang="fr-BE" dirty="0"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31" y="5358020"/>
            <a:ext cx="1865538" cy="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21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8320" y="5738125"/>
            <a:ext cx="1475360" cy="743776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599706" y="765109"/>
            <a:ext cx="5060301" cy="1567544"/>
          </a:xfrm>
          <a:prstGeom prst="wedgeRoundRectCallout">
            <a:avLst>
              <a:gd name="adj1" fmla="val -20440"/>
              <a:gd name="adj2" fmla="val 35079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bg1"/>
                </a:solidFill>
              </a:rPr>
              <a:t>Vous êtes malades</a:t>
            </a:r>
          </a:p>
          <a:p>
            <a:pPr lvl="0"/>
            <a:r>
              <a:rPr lang="fr-FR" dirty="0">
                <a:solidFill>
                  <a:schemeClr val="bg1"/>
                </a:solidFill>
              </a:rPr>
              <a:t>Demandez un certificat médical à votre médicine et contactez votre mutualité pour demander une indemnité d’incapacité de travail.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99706" y="3668586"/>
            <a:ext cx="5060301" cy="1817947"/>
          </a:xfrm>
          <a:prstGeom prst="wedgeRoundRectCallout">
            <a:avLst>
              <a:gd name="adj1" fmla="val 17562"/>
              <a:gd name="adj2" fmla="val 3947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FR" sz="2400" b="1" dirty="0">
                <a:solidFill>
                  <a:schemeClr val="bg1"/>
                </a:solidFill>
              </a:rPr>
              <a:t>Vous avez un handicap </a:t>
            </a:r>
          </a:p>
          <a:p>
            <a:pPr lvl="0"/>
            <a:r>
              <a:rPr lang="fr-FR" dirty="0">
                <a:solidFill>
                  <a:schemeClr val="bg1"/>
                </a:solidFill>
              </a:rPr>
              <a:t>Demandez une reconnaissance d’handicap via My Handicap – Contactez votre mutualité ou l’administration communale de votre lieu de résidence pour vous aider à introduire votre demande.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6096000" y="1915684"/>
            <a:ext cx="5471413" cy="2119705"/>
          </a:xfrm>
          <a:prstGeom prst="wedgeRoundRectCallout">
            <a:avLst>
              <a:gd name="adj1" fmla="val -21009"/>
              <a:gd name="adj2" fmla="val 45462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fr-BE" sz="2400" b="1" dirty="0">
                <a:solidFill>
                  <a:schemeClr val="bg1"/>
                </a:solidFill>
              </a:rPr>
              <a:t>Vous êtes trop âgé.e et vous voulez accéder à la pension </a:t>
            </a:r>
            <a:endParaRPr lang="fr-FR" sz="2400" b="1" dirty="0">
              <a:solidFill>
                <a:schemeClr val="bg1"/>
              </a:solidFill>
            </a:endParaRPr>
          </a:p>
          <a:p>
            <a:pPr lvl="0"/>
            <a:r>
              <a:rPr lang="fr-FR" dirty="0">
                <a:solidFill>
                  <a:schemeClr val="bg1"/>
                </a:solidFill>
              </a:rPr>
              <a:t>Appelez le numéro spécial pension (le 1765) avec votre numéro de registre national sous la main pour savoir si vous êtes dans les conditions et comment faire.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37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515" y="2091287"/>
            <a:ext cx="1037719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+mn-lt"/>
              </a:rPr>
              <a:t>Si aucune de ces solutions n’a fonctionné avant le retrait de vos allocations de chômage: </a:t>
            </a:r>
            <a:endParaRPr lang="fr-BE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44" y="5354893"/>
            <a:ext cx="1865538" cy="9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422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37810"/>
            <a:ext cx="10515600" cy="1461578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+mn-lt"/>
              </a:rPr>
              <a:t>Si vous avez plus droit aux allocations et que vous n’avez pas d’autre ressources suffisantes, allez rapidement au CPAS du lieu ou vous résidez habituellement:</a:t>
            </a:r>
            <a:endParaRPr lang="fr-BE" sz="320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92693"/>
            <a:ext cx="10515600" cy="2789853"/>
          </a:xfrm>
        </p:spPr>
        <p:txBody>
          <a:bodyPr/>
          <a:lstStyle/>
          <a:p>
            <a:r>
              <a:rPr lang="fr-FR" dirty="0"/>
              <a:t>Avec votre carte d’identité et le descriptif des revenus des membres de votre famille vivant sous le même toit.</a:t>
            </a:r>
          </a:p>
          <a:p>
            <a:r>
              <a:rPr lang="fr-FR" dirty="0"/>
              <a:t>Apres une enquête sur les besoins de votre ménage, le CPAS décidera s’il vous octroie une aide, éventuellement financière. </a:t>
            </a:r>
          </a:p>
          <a:p>
            <a:r>
              <a:rPr lang="fr-FR" dirty="0"/>
              <a:t>Cette demande ne peut être introduite qu’après la fin de vos allocations chômage.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320" y="5734998"/>
            <a:ext cx="147536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296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9098" y="585005"/>
            <a:ext cx="6678997" cy="1166333"/>
          </a:xfrm>
        </p:spPr>
        <p:txBody>
          <a:bodyPr>
            <a:normAutofit/>
          </a:bodyPr>
          <a:lstStyle/>
          <a:p>
            <a:pPr>
              <a:defRPr sz="4000">
                <a:solidFill>
                  <a:srgbClr val="009900"/>
                </a:solidFill>
              </a:defRPr>
            </a:pPr>
            <a:r>
              <a:rPr sz="2800" err="1"/>
              <a:t>Infosession</a:t>
            </a:r>
            <a:r>
              <a:rPr sz="2800"/>
              <a:t> CSC Bruxelles – Brabant Flamand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2104" y="2546708"/>
            <a:ext cx="8351933" cy="2101774"/>
          </a:xfrm>
        </p:spPr>
        <p:txBody>
          <a:bodyPr>
            <a:noAutofit/>
          </a:bodyPr>
          <a:lstStyle/>
          <a:p>
            <a:pPr algn="l"/>
            <a:r>
              <a:rPr lang="fr-BE" sz="3800" b="1" i="1"/>
              <a:t>Défendre vos droits</a:t>
            </a:r>
            <a:br>
              <a:rPr lang="fr-BE" sz="3800" b="1" i="1"/>
            </a:br>
            <a:r>
              <a:rPr lang="fr-BE" sz="3800" b="1" i="1"/>
              <a:t>                    </a:t>
            </a:r>
            <a:r>
              <a:rPr lang="fr-BE" sz="3000" b="1">
                <a:solidFill>
                  <a:schemeClr val="accent5"/>
                </a:solidFill>
              </a:rPr>
              <a:t>si vous êtes confrontés </a:t>
            </a:r>
          </a:p>
          <a:p>
            <a:pPr algn="l"/>
            <a:r>
              <a:rPr lang="fr-BE" sz="3000" b="1">
                <a:solidFill>
                  <a:schemeClr val="accent5"/>
                </a:solidFill>
              </a:rPr>
              <a:t>                                         </a:t>
            </a:r>
            <a:r>
              <a:rPr lang="fr-BE" sz="3800" b="1" i="1">
                <a:solidFill>
                  <a:schemeClr val="accent5"/>
                </a:solidFill>
              </a:rPr>
              <a:t>à une situation illégale</a:t>
            </a:r>
          </a:p>
          <a:p>
            <a:pPr algn="l"/>
            <a:endParaRPr lang="fr-BE" sz="3800" b="1" i="1"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420" y="4770262"/>
            <a:ext cx="2363675" cy="1502734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C89F036D-8CAA-A4DE-CBAA-831243058914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C2B34C-7485-21C0-935F-F985EC7F0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103" y="398486"/>
            <a:ext cx="1546994" cy="15393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3580DA-3D99-42F0-9C6F-A9194CAC656E}"/>
              </a:ext>
            </a:extLst>
          </p:cNvPr>
          <p:cNvSpPr txBox="1"/>
          <p:nvPr/>
        </p:nvSpPr>
        <p:spPr>
          <a:xfrm>
            <a:off x="2122103" y="5257334"/>
            <a:ext cx="3291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spc="600">
                <a:latin typeface="Mistral" panose="03090702030407020403" pitchFamily="66" charset="0"/>
              </a:rPr>
              <a:t>Alain Vermote</a:t>
            </a:r>
          </a:p>
          <a:p>
            <a:r>
              <a:rPr lang="fr-BE" sz="1800">
                <a:latin typeface="Amasis MT Pro Light" panose="02040304050005020304" pitchFamily="18" charset="0"/>
              </a:rPr>
              <a:t>Responsable service juridique </a:t>
            </a:r>
          </a:p>
          <a:p>
            <a:r>
              <a:rPr lang="fr-BE" sz="1800">
                <a:latin typeface="Amasis MT Pro Light" panose="02040304050005020304" pitchFamily="18" charset="0"/>
              </a:rPr>
              <a:t>CSC Bruxelles-Brabant Flamand</a:t>
            </a:r>
          </a:p>
        </p:txBody>
      </p:sp>
    </p:spTree>
    <p:extLst>
      <p:ext uri="{BB962C8B-B14F-4D97-AF65-F5344CB8AC3E}">
        <p14:creationId xmlns:p14="http://schemas.microsoft.com/office/powerpoint/2010/main" val="426068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BD827F82-FEB9-5D03-6051-30697830BF0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Equation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2768C6-9F15-597E-0630-B968EDBC0E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6550" y="1825625"/>
            <a:ext cx="11372850" cy="43513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400" b="1"/>
              <a:t>Si l’on pose</a:t>
            </a:r>
            <a:r>
              <a:rPr lang="fr-BE" sz="2400"/>
              <a:t> 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/>
              <a:buChar char="Ø"/>
              <a:defRPr/>
            </a:pPr>
            <a:r>
              <a:rPr lang="fr-BE" sz="2000" b="1">
                <a:effectLst>
                  <a:outerShdw dist="38096" dir="2700000">
                    <a:srgbClr val="000000"/>
                  </a:outerShdw>
                </a:effectLst>
              </a:rPr>
              <a:t>O</a:t>
            </a:r>
            <a:r>
              <a:rPr lang="fr-BE" sz="2000"/>
              <a:t>ffre de postes de travail: </a:t>
            </a:r>
            <a:r>
              <a:rPr lang="fr-BE" sz="2000" b="1"/>
              <a:t>O </a:t>
            </a:r>
            <a:r>
              <a:rPr lang="fr-BE" sz="2000"/>
              <a:t>= 180.000 (emplois vacants)+253.000 (création d’emploi?)= </a:t>
            </a:r>
            <a:r>
              <a:rPr lang="fr-BE" sz="2000" b="1"/>
              <a:t>433.000</a:t>
            </a:r>
          </a:p>
          <a:p>
            <a:pPr lvl="1" eaLnBrk="1" fontAlgn="auto" hangingPunct="1">
              <a:spcAft>
                <a:spcPts val="0"/>
              </a:spcAft>
              <a:buFont typeface="Wingdings" pitchFamily="2"/>
              <a:buChar char="Ø"/>
              <a:defRPr/>
            </a:pPr>
            <a:r>
              <a:rPr lang="fr-BE" sz="2000" b="1">
                <a:effectLst>
                  <a:outerShdw dist="38096" dir="2700000">
                    <a:srgbClr val="000000"/>
                  </a:outerShdw>
                </a:effectLst>
              </a:rPr>
              <a:t>D</a:t>
            </a:r>
            <a:r>
              <a:rPr lang="fr-BE" sz="2000"/>
              <a:t>emande de postes de travail: </a:t>
            </a:r>
            <a:r>
              <a:rPr lang="fr-BE" sz="2000" b="1"/>
              <a:t>D</a:t>
            </a:r>
            <a:r>
              <a:rPr lang="fr-BE" sz="2000"/>
              <a:t>=300.000 (chômeurs) +300.000​ (malades) = </a:t>
            </a:r>
            <a:r>
              <a:rPr lang="fr-BE" sz="2000" b="1"/>
              <a:t>600.000</a:t>
            </a:r>
          </a:p>
          <a:p>
            <a:pPr eaLnBrk="1" fontAlgn="auto" hangingPunct="1"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400" b="1"/>
              <a:t>Alors :</a:t>
            </a:r>
          </a:p>
          <a:p>
            <a:pPr lvl="1" eaLnBrk="1" fontAlgn="auto" hangingPunct="1">
              <a:spcAft>
                <a:spcPts val="0"/>
              </a:spcAft>
              <a:buFont typeface="Wingdings" pitchFamily="2"/>
              <a:buChar char="Ø"/>
              <a:defRPr/>
            </a:pPr>
            <a:r>
              <a:rPr lang="fr-BE" sz="2000"/>
              <a:t>Déficit d’emplois=</a:t>
            </a:r>
            <a:r>
              <a:rPr lang="fr-BE" sz="2000" b="1"/>
              <a:t>D</a:t>
            </a:r>
            <a:r>
              <a:rPr lang="fr-BE" sz="2000"/>
              <a:t>−</a:t>
            </a:r>
            <a:r>
              <a:rPr lang="fr-BE" sz="2000" b="1"/>
              <a:t>O</a:t>
            </a:r>
            <a:r>
              <a:rPr lang="fr-BE" sz="2000"/>
              <a:t>=600.000−433.000 = </a:t>
            </a:r>
            <a:r>
              <a:rPr lang="fr-BE" b="1">
                <a:solidFill>
                  <a:srgbClr val="FF0000"/>
                </a:solidFill>
              </a:rPr>
              <a:t>167.000</a:t>
            </a:r>
            <a:endParaRPr lang="fr-BE" sz="2000" b="1">
              <a:solidFill>
                <a:srgbClr val="FF0000"/>
              </a:solidFill>
            </a:endParaRPr>
          </a:p>
        </p:txBody>
      </p:sp>
      <p:pic>
        <p:nvPicPr>
          <p:cNvPr id="20484" name="Image 3">
            <a:extLst>
              <a:ext uri="{FF2B5EF4-FFF2-40B4-BE49-F238E27FC236}">
                <a16:creationId xmlns:a16="http://schemas.microsoft.com/office/drawing/2014/main" id="{C7963F97-737A-65D8-8C03-BD929D04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075" y="5138738"/>
            <a:ext cx="1431925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85685"/>
      </p:ext>
    </p:extLst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AC40D-E660-1C1C-7689-F158F9155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4C92B-A376-CF8A-13BF-58C94632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>
                <a:solidFill>
                  <a:srgbClr val="009900"/>
                </a:solidFill>
              </a:defRPr>
            </a:pPr>
            <a:r>
              <a:t>Vo</a:t>
            </a:r>
            <a:r>
              <a:rPr lang="fr-BE"/>
              <a:t>us avez des</a:t>
            </a:r>
            <a:r>
              <a:t> droits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1C731-2F3B-431A-439D-A42678BF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1" y="1514475"/>
            <a:ext cx="2219325" cy="26860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 sz="2000"/>
            </a:pPr>
            <a:r>
              <a:rPr lang="fr-BE" sz="3800" i="1">
                <a:solidFill>
                  <a:schemeClr val="tx1">
                    <a:tint val="75000"/>
                  </a:schemeClr>
                </a:solidFill>
              </a:rPr>
              <a:t>Les nouvelles règles dites "Arizona" </a:t>
            </a:r>
          </a:p>
          <a:p>
            <a:pPr marL="0" indent="0">
              <a:buNone/>
              <a:defRPr sz="2000"/>
            </a:pPr>
            <a:endParaRPr lang="fr-BE" sz="3800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r>
              <a:rPr lang="fr-BE" sz="3800" i="1">
                <a:solidFill>
                  <a:schemeClr val="tx1">
                    <a:tint val="75000"/>
                  </a:schemeClr>
                </a:solidFill>
              </a:rPr>
              <a:t>vont entraîner de nombreuses</a:t>
            </a:r>
          </a:p>
          <a:p>
            <a:pPr marL="0" indent="0">
              <a:buNone/>
              <a:defRPr sz="2000"/>
            </a:pPr>
            <a:endParaRPr lang="fr-BE" sz="3800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r>
              <a:rPr lang="fr-BE" sz="3800" i="1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fr-BE" sz="3800" b="1" i="1">
                <a:solidFill>
                  <a:schemeClr val="tx1">
                    <a:tint val="75000"/>
                  </a:schemeClr>
                </a:solidFill>
              </a:rPr>
              <a:t>exclusions</a:t>
            </a:r>
            <a:r>
              <a:rPr lang="fr-BE" sz="3800" i="1">
                <a:solidFill>
                  <a:schemeClr val="tx1">
                    <a:tint val="75000"/>
                  </a:schemeClr>
                </a:solidFill>
              </a:rPr>
              <a:t> ou des </a:t>
            </a:r>
            <a:r>
              <a:rPr lang="fr-BE" sz="3800" b="1" i="1">
                <a:solidFill>
                  <a:schemeClr val="tx1">
                    <a:tint val="75000"/>
                  </a:schemeClr>
                </a:solidFill>
              </a:rPr>
              <a:t>refus d’allocations</a:t>
            </a:r>
          </a:p>
          <a:p>
            <a:pPr>
              <a:defRPr sz="2000"/>
            </a:pPr>
            <a:endParaRPr lang="fr-BE"/>
          </a:p>
          <a:p>
            <a:pPr marL="0" indent="0">
              <a:buNone/>
              <a:defRPr sz="2000"/>
            </a:pPr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9E782E-8225-559B-2FEC-D9D4C771B6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61837" y="1514475"/>
            <a:ext cx="3418976" cy="2686050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CD45394-9E18-472A-5794-0A93313F5899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5B9E83-4D90-AF2C-7650-FD9C83AF7506}"/>
              </a:ext>
            </a:extLst>
          </p:cNvPr>
          <p:cNvSpPr txBox="1">
            <a:spLocks/>
          </p:cNvSpPr>
          <p:nvPr/>
        </p:nvSpPr>
        <p:spPr>
          <a:xfrm>
            <a:off x="7715252" y="1514475"/>
            <a:ext cx="249555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400" b="1" i="1">
                <a:solidFill>
                  <a:schemeClr val="tx1">
                    <a:tint val="75000"/>
                  </a:schemeClr>
                </a:solidFill>
              </a:rPr>
              <a:t>Vous avez des droits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endParaRPr lang="fr-BE" sz="2400" b="1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400" b="1" i="1">
                <a:solidFill>
                  <a:schemeClr val="tx1">
                    <a:tint val="75000"/>
                  </a:schemeClr>
                </a:solidFill>
              </a:rPr>
              <a:t>et vous pouvez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endParaRPr lang="fr-BE" sz="2400" b="1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400" b="1" i="1">
                <a:solidFill>
                  <a:schemeClr val="tx1">
                    <a:tint val="75000"/>
                  </a:schemeClr>
                </a:solidFill>
              </a:rPr>
              <a:t>contester une décision illégale</a:t>
            </a:r>
          </a:p>
          <a:p>
            <a:pPr>
              <a:defRPr sz="2000"/>
            </a:pPr>
            <a:endParaRPr lang="fr-BE" sz="20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1D15DB-116F-5F57-6B2A-CE3A5E1F6595}"/>
              </a:ext>
            </a:extLst>
          </p:cNvPr>
          <p:cNvSpPr txBox="1">
            <a:spLocks/>
          </p:cNvSpPr>
          <p:nvPr/>
        </p:nvSpPr>
        <p:spPr>
          <a:xfrm>
            <a:off x="4270862" y="4714875"/>
            <a:ext cx="3444390" cy="1868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MAIS </a:t>
            </a:r>
          </a:p>
          <a:p>
            <a:pPr marL="0" indent="0" algn="ctr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cela ne veut </a:t>
            </a: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pas 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dire</a:t>
            </a: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 </a:t>
            </a:r>
          </a:p>
          <a:p>
            <a:pPr marL="0" indent="0" algn="ctr">
              <a:lnSpc>
                <a:spcPct val="80000"/>
              </a:lnSpc>
              <a:buNone/>
              <a:defRPr sz="2000"/>
            </a:pPr>
            <a:endParaRPr lang="fr-BE" sz="2100" i="1">
              <a:solidFill>
                <a:schemeClr val="tx1">
                  <a:tint val="75000"/>
                </a:schemeClr>
              </a:solidFill>
            </a:endParaRPr>
          </a:p>
          <a:p>
            <a:pPr marL="0" indent="0" algn="ctr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que tout est </a:t>
            </a: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automatique ou légal</a:t>
            </a:r>
          </a:p>
          <a:p>
            <a:pPr marL="0" indent="0">
              <a:buFont typeface="Arial"/>
              <a:buNone/>
              <a:defRPr sz="2000"/>
            </a:pPr>
            <a:endParaRPr lang="fr-BE" sz="2000"/>
          </a:p>
        </p:txBody>
      </p:sp>
      <p:sp>
        <p:nvSpPr>
          <p:cNvPr id="9" name="Flèche : angle droit 8">
            <a:extLst>
              <a:ext uri="{FF2B5EF4-FFF2-40B4-BE49-F238E27FC236}">
                <a16:creationId xmlns:a16="http://schemas.microsoft.com/office/drawing/2014/main" id="{29FDDB01-1163-E8A1-7672-6A62B7DD957D}"/>
              </a:ext>
            </a:extLst>
          </p:cNvPr>
          <p:cNvSpPr/>
          <p:nvPr/>
        </p:nvSpPr>
        <p:spPr>
          <a:xfrm rot="5400000">
            <a:off x="2581275" y="4486276"/>
            <a:ext cx="1362075" cy="138112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0" name="Flèche : angle droit 9">
            <a:extLst>
              <a:ext uri="{FF2B5EF4-FFF2-40B4-BE49-F238E27FC236}">
                <a16:creationId xmlns:a16="http://schemas.microsoft.com/office/drawing/2014/main" id="{3CCAA114-04E3-830F-3894-C7B27C42FC6E}"/>
              </a:ext>
            </a:extLst>
          </p:cNvPr>
          <p:cNvSpPr/>
          <p:nvPr/>
        </p:nvSpPr>
        <p:spPr>
          <a:xfrm>
            <a:off x="8033241" y="4297363"/>
            <a:ext cx="1362075" cy="138112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</p:spTree>
    <p:extLst>
      <p:ext uri="{BB962C8B-B14F-4D97-AF65-F5344CB8AC3E}">
        <p14:creationId xmlns:p14="http://schemas.microsoft.com/office/powerpoint/2010/main" val="4304495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EAA48-6AA9-9FB1-2A7E-19A97AB5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50C64-2531-6FD6-4A01-15FCB3514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>
                <a:solidFill>
                  <a:srgbClr val="009900"/>
                </a:solidFill>
              </a:defRPr>
            </a:pPr>
            <a:r>
              <a:rPr lang="fr-BE"/>
              <a:t>Exemples de situations concrètes 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C52B8-2397-65BC-BD0A-14B28435D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1" y="1657959"/>
            <a:ext cx="2295525" cy="35420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L’ONEM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vous </a:t>
            </a: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exclut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 alors que vous remplissez les nouvelles conditions</a:t>
            </a:r>
          </a:p>
          <a:p>
            <a:pPr marL="0" indent="0">
              <a:buNone/>
              <a:defRPr sz="2000"/>
            </a:pPr>
            <a:endParaRPr lang="fr-BE"/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Le CPAS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rejette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 votre demande de revenu d’intégration ou d’aide sociale sans justification valable</a:t>
            </a:r>
          </a:p>
          <a:p>
            <a:pPr marL="0" indent="0">
              <a:buNone/>
              <a:defRPr sz="2000"/>
            </a:pPr>
            <a:endParaRPr lang="fr-BE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116F0AE-DBCE-4FE2-0495-3346B9F8EDA8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A8C6381C-5EC8-567E-941C-AA9FD6524C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5158" y="1639517"/>
            <a:ext cx="3627434" cy="354208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A603AA1-7BAC-A972-247E-8A1F0920FD2C}"/>
              </a:ext>
            </a:extLst>
          </p:cNvPr>
          <p:cNvSpPr txBox="1">
            <a:spLocks/>
          </p:cNvSpPr>
          <p:nvPr/>
        </p:nvSpPr>
        <p:spPr>
          <a:xfrm>
            <a:off x="8277226" y="1657959"/>
            <a:ext cx="2295525" cy="3542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Votre mutualité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refuse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 de vous indemniser alors que votre médecin traitant atteste une incapacité de travail</a:t>
            </a:r>
          </a:p>
          <a:p>
            <a:pPr marL="0" indent="0">
              <a:buFont typeface="Arial"/>
              <a:buNone/>
              <a:defRPr sz="2000"/>
            </a:pPr>
            <a:endParaRPr lang="fr-BE" sz="2000"/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Le SPF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rejette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 votre demande d’allocation pour personne handicapée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42456E-A9D6-E624-7773-9F49DA350EB2}"/>
              </a:ext>
            </a:extLst>
          </p:cNvPr>
          <p:cNvSpPr txBox="1">
            <a:spLocks/>
          </p:cNvSpPr>
          <p:nvPr/>
        </p:nvSpPr>
        <p:spPr>
          <a:xfrm>
            <a:off x="4425159" y="5403478"/>
            <a:ext cx="3627434" cy="127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Votre employeur </a:t>
            </a:r>
          </a:p>
          <a:p>
            <a:pPr marL="0" indent="0">
              <a:lnSpc>
                <a:spcPct val="80000"/>
              </a:lnSpc>
              <a:buNone/>
              <a:defRPr sz="2000"/>
            </a:pPr>
            <a:r>
              <a:rPr lang="fr-BE" sz="2100" b="1" i="1">
                <a:solidFill>
                  <a:schemeClr val="tx1">
                    <a:tint val="75000"/>
                  </a:schemeClr>
                </a:solidFill>
              </a:rPr>
              <a:t>ne respecte pas 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vos droits en matière de salaire ou de conditions de travail</a:t>
            </a:r>
          </a:p>
        </p:txBody>
      </p:sp>
    </p:spTree>
    <p:extLst>
      <p:ext uri="{BB962C8B-B14F-4D97-AF65-F5344CB8AC3E}">
        <p14:creationId xmlns:p14="http://schemas.microsoft.com/office/powerpoint/2010/main" val="28098150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>
                <a:solidFill>
                  <a:srgbClr val="009900"/>
                </a:solidFill>
              </a:defRPr>
            </a:pPr>
            <a:r>
              <a:t>L’assistance juridique CSC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1258" y="1600200"/>
            <a:ext cx="2416153" cy="1419226"/>
          </a:xfrm>
        </p:spPr>
        <p:txBody>
          <a:bodyPr>
            <a:normAutofit/>
          </a:bodyPr>
          <a:lstStyle/>
          <a:p>
            <a:pPr marL="0" indent="0"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Vous devez être affilié.e depuis </a:t>
            </a:r>
            <a:r>
              <a:rPr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minimum </a:t>
            </a:r>
            <a:r>
              <a:rPr sz="2100" b="1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6 mois 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au moment du litige</a:t>
            </a:r>
          </a:p>
          <a:p>
            <a:pPr marL="0" indent="0">
              <a:buNone/>
              <a:defRPr sz="2000"/>
            </a:pPr>
            <a:endParaRPr lang="fr-BE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DFCC70CE-0BFD-129D-C394-05EBFDCFBAF6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FE29BF-6CCE-034B-FEE7-5056E44D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93" y="1600201"/>
            <a:ext cx="3086632" cy="24228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65BE72-3DFA-5A1E-C952-B0F932AA03F6}"/>
              </a:ext>
            </a:extLst>
          </p:cNvPr>
          <p:cNvSpPr txBox="1">
            <a:spLocks/>
          </p:cNvSpPr>
          <p:nvPr/>
        </p:nvSpPr>
        <p:spPr>
          <a:xfrm>
            <a:off x="4313362" y="4429125"/>
            <a:ext cx="3276598" cy="19526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2000"/>
            </a:pPr>
            <a:endParaRPr lang="fr-BE" sz="2000"/>
          </a:p>
          <a:p>
            <a:pPr marL="0" indent="0" algn="ctr">
              <a:buNone/>
              <a:defRPr sz="2000"/>
            </a:pPr>
            <a:r>
              <a:rPr lang="fr-BE" sz="2000" b="1" i="1">
                <a:solidFill>
                  <a:schemeClr val="accent5"/>
                </a:solidFill>
              </a:rPr>
              <a:t>La CSC est là </a:t>
            </a:r>
          </a:p>
          <a:p>
            <a:pPr marL="0" indent="0" algn="ctr">
              <a:buNone/>
              <a:defRPr sz="2000"/>
            </a:pPr>
            <a:r>
              <a:rPr lang="fr-BE" sz="2000" b="1" i="1">
                <a:solidFill>
                  <a:schemeClr val="accent5"/>
                </a:solidFill>
              </a:rPr>
              <a:t>pour vous informer </a:t>
            </a:r>
          </a:p>
          <a:p>
            <a:pPr marL="0" indent="0" algn="ctr">
              <a:buNone/>
              <a:defRPr sz="2000"/>
            </a:pPr>
            <a:r>
              <a:rPr lang="fr-BE" sz="2000" b="1" i="1">
                <a:solidFill>
                  <a:schemeClr val="accent5"/>
                </a:solidFill>
              </a:rPr>
              <a:t>et vous défendre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7BBFB2-BC10-6FFC-3A96-077A4DD49A8C}"/>
              </a:ext>
            </a:extLst>
          </p:cNvPr>
          <p:cNvSpPr txBox="1">
            <a:spLocks/>
          </p:cNvSpPr>
          <p:nvPr/>
        </p:nvSpPr>
        <p:spPr>
          <a:xfrm>
            <a:off x="7740895" y="1600201"/>
            <a:ext cx="2469905" cy="47815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Nous rassemblons, avec votre aide, tous les </a:t>
            </a:r>
            <a:r>
              <a:rPr lang="fr-BE" sz="2300" b="1" i="1">
                <a:solidFill>
                  <a:schemeClr val="tx1">
                    <a:tint val="75000"/>
                  </a:schemeClr>
                </a:solidFill>
              </a:rPr>
              <a:t>documents</a:t>
            </a: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Nous </a:t>
            </a:r>
            <a:r>
              <a:rPr lang="fr-BE" sz="2300" b="1" i="1">
                <a:solidFill>
                  <a:schemeClr val="tx1">
                    <a:tint val="75000"/>
                  </a:schemeClr>
                </a:solidFill>
              </a:rPr>
              <a:t>analysons</a:t>
            </a: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 votre dossier</a:t>
            </a: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Nous </a:t>
            </a:r>
            <a:r>
              <a:rPr lang="fr-BE" sz="2300" b="1" i="1">
                <a:solidFill>
                  <a:schemeClr val="tx1">
                    <a:tint val="75000"/>
                  </a:schemeClr>
                </a:solidFill>
              </a:rPr>
              <a:t>introduisons</a:t>
            </a: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 le recours en justice</a:t>
            </a: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endParaRPr lang="fr-BE" sz="2300" i="1">
              <a:solidFill>
                <a:schemeClr val="tx1">
                  <a:tint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Nous vous </a:t>
            </a:r>
            <a:r>
              <a:rPr lang="fr-BE" sz="2300" b="1" i="1">
                <a:solidFill>
                  <a:schemeClr val="tx1">
                    <a:tint val="75000"/>
                  </a:schemeClr>
                </a:solidFill>
              </a:rPr>
              <a:t>représentons</a:t>
            </a:r>
            <a:r>
              <a:rPr lang="fr-BE" sz="2300" i="1">
                <a:solidFill>
                  <a:schemeClr val="tx1">
                    <a:tint val="75000"/>
                  </a:schemeClr>
                </a:solidFill>
              </a:rPr>
              <a:t> devant les juridictions du travail au moyen d’une procuration</a:t>
            </a:r>
          </a:p>
          <a:p>
            <a:pPr marL="0" indent="0">
              <a:buFont typeface="Arial"/>
              <a:buNone/>
              <a:defRPr sz="2000"/>
            </a:pPr>
            <a:endParaRPr lang="fr-BE" sz="20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16335B-1989-CC4B-6D6C-1668899CF71F}"/>
              </a:ext>
            </a:extLst>
          </p:cNvPr>
          <p:cNvSpPr txBox="1">
            <a:spLocks/>
          </p:cNvSpPr>
          <p:nvPr/>
        </p:nvSpPr>
        <p:spPr>
          <a:xfrm>
            <a:off x="1841256" y="4429124"/>
            <a:ext cx="2365130" cy="16573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 sz="2000"/>
            </a:pPr>
            <a:r>
              <a:rPr lang="fr-BE" sz="2100" i="1">
                <a:solidFill>
                  <a:schemeClr val="tx1">
                    <a:tint val="75000"/>
                  </a:schemeClr>
                </a:solidFill>
              </a:rPr>
              <a:t>Si c’est le cas, vous avez droit à une assistance juridique complète </a:t>
            </a:r>
            <a:r>
              <a:rPr lang="fr-BE" sz="2100" i="1">
                <a:solidFill>
                  <a:schemeClr val="tx1">
                    <a:tint val="75000"/>
                  </a:schemeClr>
                </a:solidFill>
                <a:highlight>
                  <a:srgbClr val="FFFF00"/>
                </a:highlight>
              </a:rPr>
              <a:t>sans frais supplémentaire</a:t>
            </a:r>
          </a:p>
        </p:txBody>
      </p:sp>
    </p:spTree>
    <p:extLst>
      <p:ext uri="{BB962C8B-B14F-4D97-AF65-F5344CB8AC3E}">
        <p14:creationId xmlns:p14="http://schemas.microsoft.com/office/powerpoint/2010/main" val="145298709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>
                <a:solidFill>
                  <a:srgbClr val="009900"/>
                </a:solidFill>
              </a:defRPr>
            </a:pPr>
            <a:r>
              <a:t>Que faire</a:t>
            </a:r>
            <a:r>
              <a:rPr lang="fr-BE"/>
              <a:t> si vous êtes </a:t>
            </a:r>
            <a:r>
              <a:rPr lang="fr-BE" err="1"/>
              <a:t>concerné.e.s</a:t>
            </a:r>
            <a:r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987" y="1417639"/>
            <a:ext cx="2508868" cy="2011361"/>
          </a:xfrm>
        </p:spPr>
        <p:txBody>
          <a:bodyPr>
            <a:noAutofit/>
          </a:bodyPr>
          <a:lstStyle/>
          <a:p>
            <a:pPr marL="0" indent="0">
              <a:buNone/>
              <a:defRPr sz="2000"/>
            </a:pP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Dès réception d’une décision problématique </a:t>
            </a:r>
          </a:p>
          <a:p>
            <a:pPr marL="0" indent="0">
              <a:buNone/>
              <a:defRPr sz="2000"/>
            </a:pPr>
            <a:endParaRPr lang="fr-BE" sz="240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Prenez c</a:t>
            </a:r>
            <a:r>
              <a:rPr sz="2400" err="1">
                <a:solidFill>
                  <a:schemeClr val="tx1">
                    <a:tint val="75000"/>
                  </a:schemeClr>
                </a:solidFill>
              </a:rPr>
              <a:t>ontact</a:t>
            </a: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  via</a:t>
            </a:r>
          </a:p>
          <a:p>
            <a:pPr marL="0" indent="0">
              <a:buNone/>
              <a:defRPr sz="2000"/>
            </a:pPr>
            <a:endParaRPr lang="fr-BE" sz="240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  <a:defRPr sz="2000"/>
            </a:pP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15B85484-3791-095F-E8E8-E8AC905FF461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6FF1BD-6A58-2C12-2E86-9E52B435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144" y="1417638"/>
            <a:ext cx="3139712" cy="30665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CEA5CC-37F2-2BD1-0767-FEC4240F2616}"/>
              </a:ext>
            </a:extLst>
          </p:cNvPr>
          <p:cNvSpPr txBox="1">
            <a:spLocks/>
          </p:cNvSpPr>
          <p:nvPr/>
        </p:nvSpPr>
        <p:spPr>
          <a:xfrm>
            <a:off x="7071088" y="4678991"/>
            <a:ext cx="3139712" cy="1488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2000"/>
            </a:pPr>
            <a:endParaRPr lang="fr-BE" sz="2400" b="1" i="1">
              <a:solidFill>
                <a:schemeClr val="accent5"/>
              </a:solidFill>
            </a:endParaRPr>
          </a:p>
          <a:p>
            <a:pPr marL="0" indent="0">
              <a:buNone/>
              <a:defRPr sz="2000"/>
            </a:pPr>
            <a:r>
              <a:rPr lang="fr-BE" sz="2400" b="1" i="1">
                <a:solidFill>
                  <a:schemeClr val="accent5"/>
                </a:solidFill>
              </a:rPr>
              <a:t>Les</a:t>
            </a:r>
            <a:r>
              <a:rPr lang="fr-BE" sz="2400"/>
              <a:t> </a:t>
            </a:r>
            <a:r>
              <a:rPr lang="fr-BE" sz="2400" b="1" i="1">
                <a:solidFill>
                  <a:schemeClr val="accent5"/>
                </a:solidFill>
              </a:rPr>
              <a:t>délais</a:t>
            </a:r>
            <a:r>
              <a:rPr lang="fr-BE" sz="2400"/>
              <a:t> </a:t>
            </a:r>
            <a:r>
              <a:rPr lang="fr-BE" sz="2400" b="1" i="1">
                <a:solidFill>
                  <a:schemeClr val="accent5"/>
                </a:solidFill>
              </a:rPr>
              <a:t>sont</a:t>
            </a:r>
            <a:r>
              <a:rPr lang="fr-BE" sz="2400"/>
              <a:t> </a:t>
            </a:r>
            <a:r>
              <a:rPr lang="fr-BE" sz="2400" b="1" i="1">
                <a:solidFill>
                  <a:schemeClr val="accent5"/>
                </a:solidFill>
              </a:rPr>
              <a:t>courts</a:t>
            </a:r>
            <a:r>
              <a:rPr lang="fr-BE" sz="2400"/>
              <a:t> </a:t>
            </a:r>
            <a:r>
              <a:rPr lang="fr-BE" sz="2400" b="1" i="1">
                <a:solidFill>
                  <a:schemeClr val="accent5"/>
                </a:solidFill>
              </a:rPr>
              <a:t>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8F97A5-DD00-11A2-BB2A-2A2319DFF500}"/>
              </a:ext>
            </a:extLst>
          </p:cNvPr>
          <p:cNvSpPr txBox="1">
            <a:spLocks/>
          </p:cNvSpPr>
          <p:nvPr/>
        </p:nvSpPr>
        <p:spPr>
          <a:xfrm>
            <a:off x="8014138" y="1434773"/>
            <a:ext cx="2261876" cy="2979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Remettez-nous tous les </a:t>
            </a:r>
            <a:r>
              <a:rPr lang="fr-BE" sz="2400" b="1">
                <a:solidFill>
                  <a:schemeClr val="tx1">
                    <a:tint val="75000"/>
                  </a:schemeClr>
                </a:solidFill>
              </a:rPr>
              <a:t>documents</a:t>
            </a: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 utiles</a:t>
            </a:r>
          </a:p>
          <a:p>
            <a:pPr marL="0" indent="0">
              <a:buNone/>
              <a:defRPr sz="2000"/>
            </a:pPr>
            <a:endParaRPr lang="fr-BE" sz="2400">
              <a:solidFill>
                <a:schemeClr val="tx1">
                  <a:tint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 sz="2000"/>
            </a:pP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Suivez nos </a:t>
            </a:r>
            <a:r>
              <a:rPr lang="fr-BE" sz="2400" b="1">
                <a:solidFill>
                  <a:schemeClr val="tx1">
                    <a:tint val="75000"/>
                  </a:schemeClr>
                </a:solidFill>
              </a:rPr>
              <a:t>conseils</a:t>
            </a:r>
            <a:r>
              <a:rPr lang="fr-BE" sz="2400">
                <a:solidFill>
                  <a:schemeClr val="tx1">
                    <a:tint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  <a:defRPr sz="2000"/>
            </a:pPr>
            <a:endParaRPr lang="fr-BE" sz="24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35015A-C076-BC6B-AC32-ADA4F4BEA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707" y="3683518"/>
            <a:ext cx="2313296" cy="8006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BE31B0-E9B1-D984-F08A-74B4B947E5D2}"/>
              </a:ext>
            </a:extLst>
          </p:cNvPr>
          <p:cNvGrpSpPr/>
          <p:nvPr/>
        </p:nvGrpSpPr>
        <p:grpSpPr>
          <a:xfrm>
            <a:off x="2041533" y="5047898"/>
            <a:ext cx="4832625" cy="1011708"/>
            <a:chOff x="517532" y="5047898"/>
            <a:chExt cx="4832625" cy="101170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DF0C899-F414-720E-52A7-62120FB29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532" y="5047898"/>
              <a:ext cx="4832625" cy="10117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CECB067-4F9F-E783-528C-ABBB1A785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3123" y="5720209"/>
              <a:ext cx="327688" cy="26672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99FE17F-227B-DFCF-B13F-2ADC3290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883291" y="5156503"/>
              <a:ext cx="327688" cy="266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51961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763712"/>
          </a:xfrm>
        </p:spPr>
        <p:txBody>
          <a:bodyPr>
            <a:normAutofit fontScale="90000"/>
          </a:bodyPr>
          <a:lstStyle/>
          <a:p>
            <a:pPr>
              <a:defRPr sz="3200" b="1">
                <a:solidFill>
                  <a:srgbClr val="009900"/>
                </a:solidFill>
              </a:defRPr>
            </a:pPr>
            <a:r>
              <a:rPr lang="fr-BE"/>
              <a:t>Sans attendre, la CSC va à la Cour Constitutionnelle </a:t>
            </a:r>
            <a:br>
              <a:rPr lang="fr-BE"/>
            </a:br>
            <a:br>
              <a:rPr lang="fr-BE"/>
            </a:br>
            <a:r>
              <a:rPr lang="fr-BE" sz="280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Pour DEMANDER 2 CHOSES </a:t>
            </a:r>
            <a:br>
              <a:rPr lang="fr-BE" sz="2800">
                <a:solidFill>
                  <a:schemeClr val="accent5"/>
                </a:solidFill>
                <a:latin typeface="+mn-lt"/>
                <a:ea typeface="+mn-ea"/>
                <a:cs typeface="+mn-cs"/>
              </a:rPr>
            </a:br>
            <a:endParaRPr sz="28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2CEF142C-2DE0-2E0F-CEE5-96005CF3A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1025" y="2038351"/>
            <a:ext cx="2009775" cy="885825"/>
          </a:xfrm>
        </p:spPr>
        <p:txBody>
          <a:bodyPr/>
          <a:lstStyle/>
          <a:p>
            <a:pPr marL="0" indent="0">
              <a:buNone/>
              <a:defRPr sz="2000"/>
            </a:pPr>
            <a:r>
              <a:rPr lang="fr-BE" sz="2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2. ANNULER </a:t>
            </a:r>
          </a:p>
          <a:p>
            <a:pPr marL="0" indent="0">
              <a:buNone/>
              <a:defRPr sz="2000"/>
            </a:pPr>
            <a:r>
              <a:rPr lang="fr-BE" sz="1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la réforme</a:t>
            </a:r>
          </a:p>
          <a:p>
            <a:pPr marL="0" indent="0">
              <a:buNone/>
            </a:pPr>
            <a:endParaRPr lang="fr-BE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A626350B-02B1-0EE5-112E-2DAFFE9F6FDA}"/>
              </a:ext>
            </a:extLst>
          </p:cNvPr>
          <p:cNvSpPr/>
          <p:nvPr/>
        </p:nvSpPr>
        <p:spPr>
          <a:xfrm>
            <a:off x="1519844" y="0"/>
            <a:ext cx="238620" cy="6858000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defTabSz="10316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03094C-008E-9987-EB29-8C7B049B2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734" y="2038350"/>
            <a:ext cx="3928532" cy="2946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9515A4-7030-BA8C-FD7C-476E25F6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798" y="5080000"/>
            <a:ext cx="3514725" cy="129540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3" name="Espace réservé du contenu 7">
            <a:extLst>
              <a:ext uri="{FF2B5EF4-FFF2-40B4-BE49-F238E27FC236}">
                <a16:creationId xmlns:a16="http://schemas.microsoft.com/office/drawing/2014/main" id="{4E32CDEE-EE5C-419D-EC8B-86DF3DD15BE2}"/>
              </a:ext>
            </a:extLst>
          </p:cNvPr>
          <p:cNvSpPr txBox="1">
            <a:spLocks/>
          </p:cNvSpPr>
          <p:nvPr/>
        </p:nvSpPr>
        <p:spPr>
          <a:xfrm>
            <a:off x="1967521" y="2038351"/>
            <a:ext cx="2009775" cy="88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2000"/>
            </a:pPr>
            <a:r>
              <a:rPr lang="fr-BE" sz="2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1.suspendre</a:t>
            </a:r>
            <a:r>
              <a:rPr lang="fr-BE" sz="1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 </a:t>
            </a:r>
          </a:p>
          <a:p>
            <a:pPr marL="0" indent="0">
              <a:buNone/>
              <a:defRPr sz="2000"/>
            </a:pPr>
            <a:r>
              <a:rPr lang="fr-BE" sz="1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la réforme </a:t>
            </a:r>
          </a:p>
          <a:p>
            <a:pPr marL="0" indent="0">
              <a:buNone/>
              <a:defRPr sz="2000"/>
            </a:pPr>
            <a:endParaRPr lang="fr-BE" sz="1400" b="1" u="sng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0" indent="0">
              <a:buNone/>
              <a:defRPr sz="2000"/>
            </a:pPr>
            <a:endParaRPr lang="fr-BE" sz="1400" b="1" u="sng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0" indent="0">
              <a:buNone/>
              <a:defRPr sz="2000"/>
            </a:pPr>
            <a:endParaRPr lang="fr-BE" sz="1400" b="1" u="sng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0" indent="0">
              <a:buNone/>
              <a:defRPr sz="2000"/>
            </a:pPr>
            <a:endParaRPr lang="fr-BE" sz="1400" b="1" u="sng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0" indent="0">
              <a:buNone/>
              <a:defRPr sz="2000"/>
            </a:pPr>
            <a:endParaRPr lang="fr-BE" sz="1400" b="1" u="sng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lvl="1">
              <a:defRPr sz="2000"/>
            </a:pPr>
            <a:endParaRPr lang="fr-BE" sz="1000" b="1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lvl="1">
              <a:defRPr sz="2000"/>
            </a:pPr>
            <a:endParaRPr lang="fr-BE" sz="1000" b="1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lvl="1">
              <a:defRPr sz="2000"/>
            </a:pPr>
            <a:endParaRPr lang="fr-BE" sz="1000" b="1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lvl="1">
              <a:defRPr sz="2000"/>
            </a:pPr>
            <a:endParaRPr lang="fr-BE" sz="1000" b="1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457200" lvl="1" indent="0">
              <a:buFont typeface="Arial"/>
              <a:buNone/>
              <a:defRPr sz="2000"/>
            </a:pPr>
            <a:endParaRPr lang="fr-BE" sz="1000" b="1" cap="all">
              <a:solidFill>
                <a:schemeClr val="tx1">
                  <a:lumMod val="50000"/>
                  <a:lumOff val="50000"/>
                </a:schemeClr>
              </a:solidFill>
              <a:latin typeface="Roboto Condensed"/>
              <a:ea typeface="+mj-ea"/>
              <a:cs typeface="+mj-cs"/>
            </a:endParaRPr>
          </a:p>
          <a:p>
            <a:pPr marL="0" indent="0">
              <a:buFont typeface="Arial"/>
              <a:buNone/>
            </a:pPr>
            <a:endParaRPr lang="fr-BE" sz="2800"/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C8872AF3-5F05-6476-96CD-BF6FA506D4D2}"/>
              </a:ext>
            </a:extLst>
          </p:cNvPr>
          <p:cNvSpPr/>
          <p:nvPr/>
        </p:nvSpPr>
        <p:spPr>
          <a:xfrm>
            <a:off x="2205082" y="3133726"/>
            <a:ext cx="1480035" cy="1851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8F6D27CF-2B43-9990-0066-86DAE489AE79}"/>
              </a:ext>
            </a:extLst>
          </p:cNvPr>
          <p:cNvSpPr/>
          <p:nvPr/>
        </p:nvSpPr>
        <p:spPr>
          <a:xfrm>
            <a:off x="8329657" y="3133725"/>
            <a:ext cx="1480035" cy="18510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DAEA61-954C-0338-2F4F-CB33E59BCDA6}"/>
              </a:ext>
            </a:extLst>
          </p:cNvPr>
          <p:cNvSpPr txBox="1"/>
          <p:nvPr/>
        </p:nvSpPr>
        <p:spPr>
          <a:xfrm>
            <a:off x="1885950" y="5194301"/>
            <a:ext cx="2245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VERDICT AVANT FIN DECEMBRE </a:t>
            </a:r>
            <a:r>
              <a:rPr lang="fr-BE" sz="2400" b="1" u="sng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A07FCF-2D5B-838D-B1FC-8A3237DE2B5C}"/>
              </a:ext>
            </a:extLst>
          </p:cNvPr>
          <p:cNvSpPr txBox="1"/>
          <p:nvPr/>
        </p:nvSpPr>
        <p:spPr>
          <a:xfrm>
            <a:off x="8296785" y="5121276"/>
            <a:ext cx="219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VERDICT APRès JANVIER </a:t>
            </a:r>
          </a:p>
          <a:p>
            <a:r>
              <a:rPr lang="fr-BE" sz="2400" b="1" u="sng" cap="all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  <a:ea typeface="+mj-ea"/>
                <a:cs typeface="+mj-cs"/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40239377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5EBA2399-8EB6-406D-850D-842648F85244}"/>
              </a:ext>
            </a:extLst>
          </p:cNvPr>
          <p:cNvSpPr/>
          <p:nvPr/>
        </p:nvSpPr>
        <p:spPr>
          <a:xfrm>
            <a:off x="1524000" y="0"/>
            <a:ext cx="244366" cy="6765378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</p:spPr>
        <p:txBody>
          <a:bodyPr lIns="14288" tIns="14288" rIns="14288" bIns="14288" anchor="ctr"/>
          <a:lstStyle/>
          <a:p>
            <a:pPr defTabSz="773720">
              <a:defRPr sz="3200">
                <a:solidFill>
                  <a:srgbClr val="FFFFFF"/>
                </a:solidFill>
              </a:defRPr>
            </a:pPr>
            <a:endParaRPr sz="900" kern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D432FC9-8143-4931-ADEF-6423CE3BB5F6}"/>
              </a:ext>
            </a:extLst>
          </p:cNvPr>
          <p:cNvSpPr txBox="1">
            <a:spLocks/>
          </p:cNvSpPr>
          <p:nvPr/>
        </p:nvSpPr>
        <p:spPr>
          <a:xfrm>
            <a:off x="2122103" y="2683363"/>
            <a:ext cx="7653268" cy="699326"/>
          </a:xfrm>
          <a:prstGeom prst="rect">
            <a:avLst/>
          </a:prstGeom>
          <a:noFill/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b="1" kern="1200" baseline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76490"/>
                </a:solidFill>
                <a:latin typeface="Roboto Condensed"/>
              </a:rPr>
              <a:t>,</a:t>
            </a:r>
          </a:p>
          <a:p>
            <a:r>
              <a:rPr lang="en-US" sz="2400">
                <a:solidFill>
                  <a:srgbClr val="176490"/>
                </a:solidFill>
                <a:latin typeface="Roboto Condensed"/>
              </a:rPr>
              <a:t>Merci pour </a:t>
            </a:r>
            <a:r>
              <a:rPr lang="en-US" sz="2400" err="1">
                <a:solidFill>
                  <a:srgbClr val="176490"/>
                </a:solidFill>
                <a:latin typeface="Roboto Condensed"/>
              </a:rPr>
              <a:t>votre</a:t>
            </a:r>
            <a:r>
              <a:rPr lang="en-US" sz="2400">
                <a:solidFill>
                  <a:srgbClr val="176490"/>
                </a:solidFill>
                <a:latin typeface="Roboto Condensed"/>
              </a:rPr>
              <a:t> attention –</a:t>
            </a:r>
            <a:r>
              <a:rPr lang="en-US" sz="2400" i="1">
                <a:solidFill>
                  <a:srgbClr val="176490"/>
                </a:solidFill>
                <a:latin typeface="Roboto Condensed"/>
              </a:rPr>
              <a:t> Met dank </a:t>
            </a:r>
            <a:r>
              <a:rPr lang="en-US" sz="2400" i="1" err="1">
                <a:solidFill>
                  <a:srgbClr val="176490"/>
                </a:solidFill>
                <a:latin typeface="Roboto Condensed"/>
              </a:rPr>
              <a:t>voor</a:t>
            </a:r>
            <a:r>
              <a:rPr lang="en-US" sz="2400" i="1">
                <a:solidFill>
                  <a:srgbClr val="176490"/>
                </a:solidFill>
                <a:latin typeface="Roboto Condensed"/>
              </a:rPr>
              <a:t> </a:t>
            </a:r>
            <a:r>
              <a:rPr lang="en-US" sz="2400" i="1" err="1">
                <a:solidFill>
                  <a:srgbClr val="176490"/>
                </a:solidFill>
                <a:latin typeface="Roboto Condensed"/>
              </a:rPr>
              <a:t>jullie</a:t>
            </a:r>
            <a:r>
              <a:rPr lang="en-US" sz="2400" i="1">
                <a:solidFill>
                  <a:srgbClr val="176490"/>
                </a:solidFill>
                <a:latin typeface="Roboto Condensed"/>
              </a:rPr>
              <a:t> </a:t>
            </a:r>
            <a:r>
              <a:rPr lang="en-US" sz="2400" i="1" err="1">
                <a:solidFill>
                  <a:srgbClr val="176490"/>
                </a:solidFill>
                <a:latin typeface="Roboto Condensed"/>
              </a:rPr>
              <a:t>aandacht</a:t>
            </a:r>
            <a:r>
              <a:rPr lang="en-US" sz="2400">
                <a:solidFill>
                  <a:srgbClr val="176490"/>
                </a:solidFill>
                <a:latin typeface="Roboto Condensed"/>
              </a:rPr>
              <a:t> </a:t>
            </a:r>
            <a:endParaRPr lang="en-US" sz="2400" i="1">
              <a:solidFill>
                <a:srgbClr val="176490"/>
              </a:solidFill>
              <a:latin typeface="Roboto Condensed"/>
            </a:endParaRPr>
          </a:p>
          <a:p>
            <a:endParaRPr lang="en-US" sz="2400">
              <a:solidFill>
                <a:srgbClr val="176490"/>
              </a:solidFill>
              <a:latin typeface="Roboto Condensed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34F779-F203-163D-382C-77B79505D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867" y="4124614"/>
            <a:ext cx="3129616" cy="2148383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98ADFB-5202-6C36-7F41-4E13E121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03" y="398486"/>
            <a:ext cx="1546994" cy="15393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DD2C7AF-25CB-5767-2D09-D51A9C1BF249}"/>
              </a:ext>
            </a:extLst>
          </p:cNvPr>
          <p:cNvSpPr txBox="1">
            <a:spLocks/>
          </p:cNvSpPr>
          <p:nvPr/>
        </p:nvSpPr>
        <p:spPr>
          <a:xfrm>
            <a:off x="3669098" y="585005"/>
            <a:ext cx="6678997" cy="1166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4000">
                <a:solidFill>
                  <a:srgbClr val="009900"/>
                </a:solidFill>
              </a:defRPr>
            </a:pPr>
            <a:r>
              <a:rPr lang="fr-BE" sz="2800">
                <a:solidFill>
                  <a:srgbClr val="009900"/>
                </a:solidFill>
              </a:rPr>
              <a:t>Infosession CSC Bruxelles – Brabant Flamand</a:t>
            </a:r>
          </a:p>
        </p:txBody>
      </p:sp>
    </p:spTree>
    <p:extLst>
      <p:ext uri="{BB962C8B-B14F-4D97-AF65-F5344CB8AC3E}">
        <p14:creationId xmlns:p14="http://schemas.microsoft.com/office/powerpoint/2010/main" val="1050774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0AF23A47-EA7B-1E01-7780-4E7FF537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AC1CC0DF-00C5-94E1-7418-26634E9EA8C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-169863"/>
            <a:ext cx="10961687" cy="1325563"/>
          </a:xfrm>
        </p:spPr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La CSC est contre cette réforme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9F2A6E17-87A3-9BFA-3724-B2677DF77B3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3550" y="977900"/>
            <a:ext cx="11160125" cy="5667375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b="1" dirty="0">
                <a:solidFill>
                  <a:schemeClr val="tx1"/>
                </a:solidFill>
              </a:rPr>
              <a:t>= une erreur historique majeure pour plusieurs raisons :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9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b="1" dirty="0">
                <a:solidFill>
                  <a:srgbClr val="C00000"/>
                </a:solidFill>
              </a:rPr>
              <a:t>3/ Régression sociale sans précédent des droits des travailleurs et problème de dignité humaine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Allocation de chômage = droit social constitué par le travail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Q</a:t>
            </a:r>
            <a:r>
              <a:rPr lang="fr-BE" dirty="0"/>
              <a:t>uelles opportunités concrètes offerte aux personnes exclues ?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4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2400" b="1" dirty="0">
                <a:solidFill>
                  <a:srgbClr val="C00000"/>
                </a:solidFill>
              </a:rPr>
              <a:t>4/ problèmes opérationnels</a:t>
            </a:r>
            <a:endParaRPr lang="fr-BE" sz="26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fr-BE" sz="22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</p:txBody>
      </p:sp>
      <p:sp>
        <p:nvSpPr>
          <p:cNvPr id="21509" name="Espace réservé du numéro de diapositive 2">
            <a:extLst>
              <a:ext uri="{FF2B5EF4-FFF2-40B4-BE49-F238E27FC236}">
                <a16:creationId xmlns:a16="http://schemas.microsoft.com/office/drawing/2014/main" id="{4B0F1974-0142-7214-59D0-F09120B2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49E3DB8B-B215-42BF-AB4A-CD8A589FEACB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0125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08C891C2-8222-2B94-244B-1EBB07A58D7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b="1">
                <a:latin typeface="Calibri Light" panose="020F0302020204030204" pitchFamily="34" charset="0"/>
              </a:rPr>
              <a:t>Que faisons aux TSE de Bruxelles? </a:t>
            </a:r>
          </a:p>
        </p:txBody>
      </p:sp>
      <p:sp>
        <p:nvSpPr>
          <p:cNvPr id="22531" name="Espace réservé du contenu 2">
            <a:extLst>
              <a:ext uri="{FF2B5EF4-FFF2-40B4-BE49-F238E27FC236}">
                <a16:creationId xmlns:a16="http://schemas.microsoft.com/office/drawing/2014/main" id="{85D2F1B3-4B4C-F533-BC23-7A866E1C5769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fr-BE" altLang="fr-FR">
              <a:latin typeface="Calibri" panose="020F0502020204030204" pitchFamily="34" charset="0"/>
            </a:endParaRPr>
          </a:p>
          <a:p>
            <a:r>
              <a:rPr lang="fr-BE" altLang="fr-FR">
                <a:latin typeface="Calibri" panose="020F0502020204030204" pitchFamily="34" charset="0"/>
              </a:rPr>
              <a:t>Rejoignez nous!</a:t>
            </a:r>
          </a:p>
        </p:txBody>
      </p:sp>
      <p:pic>
        <p:nvPicPr>
          <p:cNvPr id="3" name="Image 2" descr="Une image contenant logo, mégaphone, haut-parleur&#10;&#10;Le contenu généré par l’IA peut être incorrect.">
            <a:extLst>
              <a:ext uri="{FF2B5EF4-FFF2-40B4-BE49-F238E27FC236}">
                <a16:creationId xmlns:a16="http://schemas.microsoft.com/office/drawing/2014/main" id="{282C84B7-CAA6-425C-7AE8-3C589C162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78" y="1825625"/>
            <a:ext cx="4184374" cy="418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9165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2">
            <a:extLst>
              <a:ext uri="{FF2B5EF4-FFF2-40B4-BE49-F238E27FC236}">
                <a16:creationId xmlns:a16="http://schemas.microsoft.com/office/drawing/2014/main" id="{3CE58D8D-9334-D1FF-FADF-C986C5626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r="16259" b="9093"/>
          <a:stretch>
            <a:fillRect/>
          </a:stretch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A9070B-55B4-C554-4665-6EDE9E67A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563" y="1678665"/>
            <a:ext cx="3887839" cy="2372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BE" dirty="0"/>
              <a:t>Fin du </a:t>
            </a:r>
            <a:r>
              <a:rPr lang="nl-BE" dirty="0" err="1"/>
              <a:t>chômage</a:t>
            </a:r>
            <a:r>
              <a:rPr lang="nl-BE" dirty="0"/>
              <a:t> </a:t>
            </a:r>
            <a:r>
              <a:rPr lang="nl-BE" dirty="0" err="1"/>
              <a:t>illimité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F3A539-8A4D-C8C1-1C86-425CD43AC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850" y="4082436"/>
            <a:ext cx="3893440" cy="1096899"/>
          </a:xfrm>
        </p:spPr>
        <p:txBody>
          <a:bodyPr>
            <a:normAutofit/>
          </a:bodyPr>
          <a:lstStyle/>
          <a:p>
            <a:r>
              <a:rPr lang="nl-BE" b="1" dirty="0" err="1"/>
              <a:t>Modification</a:t>
            </a:r>
            <a:r>
              <a:rPr lang="nl-BE" b="1" dirty="0"/>
              <a:t> de la </a:t>
            </a:r>
            <a:r>
              <a:rPr lang="nl-BE" b="1" dirty="0" err="1"/>
              <a:t>réglementation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99870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Vérification des faits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2E13E8F-283F-A74D-E833-18549E35F5D4}"/>
              </a:ext>
            </a:extLst>
          </p:cNvPr>
          <p:cNvSpPr txBox="1"/>
          <p:nvPr/>
        </p:nvSpPr>
        <p:spPr>
          <a:xfrm>
            <a:off x="856862" y="2054681"/>
            <a:ext cx="6186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1. Allocations de chômage limitées à 2 ans et pas pour les</a:t>
            </a:r>
            <a:r>
              <a:rPr lang="fr-FR" sz="1800" b="0" i="0" u="none" strike="noStrike" cap="none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chefs de ménage</a:t>
            </a: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4D41391-E4B8-EBD1-E078-E0A10B25862C}"/>
              </a:ext>
            </a:extLst>
          </p:cNvPr>
          <p:cNvSpPr txBox="1"/>
          <p:nvPr/>
        </p:nvSpPr>
        <p:spPr>
          <a:xfrm>
            <a:off x="2020078" y="2645429"/>
            <a:ext cx="61861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PAR DEFAUT : limitées à 1 an = 12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Durée maximale : 2 ans = 24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Pour </a:t>
            </a:r>
            <a:r>
              <a:rPr lang="fr-FR" b="1" dirty="0">
                <a:solidFill>
                  <a:srgbClr val="000000"/>
                </a:solidFill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tout le monde</a:t>
            </a:r>
            <a:endParaRPr lang="fr-FR" sz="1800" b="1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647D80E-7025-6951-5986-C5E2CB2E89CB}"/>
              </a:ext>
            </a:extLst>
          </p:cNvPr>
          <p:cNvSpPr txBox="1"/>
          <p:nvPr/>
        </p:nvSpPr>
        <p:spPr>
          <a:xfrm>
            <a:off x="856862" y="3610948"/>
            <a:ext cx="6186196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2. Exception pour la plupart des plus de 55 ans ?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90790C3-7302-CD0D-6DE9-E960EA1BA0C2}"/>
              </a:ext>
            </a:extLst>
          </p:cNvPr>
          <p:cNvSpPr txBox="1"/>
          <p:nvPr/>
        </p:nvSpPr>
        <p:spPr>
          <a:xfrm>
            <a:off x="2020078" y="4148231"/>
            <a:ext cx="8010330" cy="1188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Les plus de 55 ans doivent aussi avoir travaillé au moins 30 ans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Le passé professionnel requis sera relevé progressivement. En 2030, il sera de 35 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Seuls 2 chômeurs âgés sur 10 remplissent cette condition.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E2D4F95C-E27F-7033-F458-9DB66EA953E4}"/>
              </a:ext>
            </a:extLst>
          </p:cNvPr>
          <p:cNvSpPr>
            <a:spLocks noGrp="1"/>
          </p:cNvSpPr>
          <p:nvPr/>
        </p:nvSpPr>
        <p:spPr>
          <a:xfrm rot="593778">
            <a:off x="7004411" y="2132627"/>
            <a:ext cx="2432380" cy="690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b="1" i="0" u="none" strike="noStrike" cap="none" baseline="0" dirty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Fira Sans"/>
                <a:ea typeface="Fira Sans"/>
                <a:cs typeface="Fira Sans"/>
              </a:rPr>
              <a:t>FAUX</a:t>
            </a:r>
            <a:endParaRPr lang="nl-BE" sz="4400" b="1" dirty="0">
              <a:solidFill>
                <a:srgbClr val="FF0000"/>
              </a:solidFill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ABF57CD6-9FCC-1F4C-B3FD-1DC40082F565}"/>
              </a:ext>
            </a:extLst>
          </p:cNvPr>
          <p:cNvSpPr>
            <a:spLocks noGrp="1"/>
          </p:cNvSpPr>
          <p:nvPr/>
        </p:nvSpPr>
        <p:spPr>
          <a:xfrm rot="593778">
            <a:off x="6121826" y="3528371"/>
            <a:ext cx="1842464" cy="690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b="1" i="0" u="none" strike="noStrike" cap="none" baseline="0">
                <a:solidFill>
                  <a:srgbClr val="FF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Fira Sans"/>
                <a:ea typeface="Fira Sans"/>
                <a:cs typeface="Fira Sans"/>
              </a:rPr>
              <a:t>FAUX</a:t>
            </a:r>
            <a:endParaRPr lang="nl-BE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>
            <a:extLst>
              <a:ext uri="{FF2B5EF4-FFF2-40B4-BE49-F238E27FC236}">
                <a16:creationId xmlns:a16="http://schemas.microsoft.com/office/drawing/2014/main" id="{D6B5EB9F-46D5-0CC8-D37E-90A42F1D0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0864" y="4838299"/>
            <a:ext cx="7897091" cy="722746"/>
          </a:xfrm>
        </p:spPr>
        <p:txBody>
          <a:bodyPr/>
          <a:lstStyle/>
          <a:p>
            <a:r>
              <a:rPr lang="fr-FR" sz="32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Modification de la réglementation</a:t>
            </a:r>
          </a:p>
        </p:txBody>
      </p:sp>
    </p:spTree>
    <p:extLst>
      <p:ext uri="{BB962C8B-B14F-4D97-AF65-F5344CB8AC3E}">
        <p14:creationId xmlns:p14="http://schemas.microsoft.com/office/powerpoint/2010/main" val="270486918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6B0BF86-F0BC-4478-7A5F-F30E1C3C2AE4}"/>
              </a:ext>
            </a:extLst>
          </p:cNvPr>
          <p:cNvSpPr txBox="1"/>
          <p:nvPr/>
        </p:nvSpPr>
        <p:spPr>
          <a:xfrm>
            <a:off x="2724539" y="2782669"/>
            <a:ext cx="7651102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u="none" strike="noStrike" cap="none" baseline="0">
                <a:solidFill>
                  <a:srgbClr val="00B05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Chômage complet</a:t>
            </a:r>
          </a:p>
        </p:txBody>
      </p:sp>
    </p:spTree>
    <p:extLst>
      <p:ext uri="{BB962C8B-B14F-4D97-AF65-F5344CB8AC3E}">
        <p14:creationId xmlns:p14="http://schemas.microsoft.com/office/powerpoint/2010/main" val="1080238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Fin du droit aux allocations ?</a:t>
            </a:r>
            <a:endParaRPr lang="nl-BE"/>
          </a:p>
        </p:txBody>
      </p:sp>
      <p:sp>
        <p:nvSpPr>
          <p:cNvPr id="3" name="Vermenigvuldigingsteken 2">
            <a:extLst>
              <a:ext uri="{FF2B5EF4-FFF2-40B4-BE49-F238E27FC236}">
                <a16:creationId xmlns:a16="http://schemas.microsoft.com/office/drawing/2014/main" id="{1D6142B4-62F1-29AE-458E-271955A28033}"/>
              </a:ext>
            </a:extLst>
          </p:cNvPr>
          <p:cNvSpPr/>
          <p:nvPr/>
        </p:nvSpPr>
        <p:spPr>
          <a:xfrm>
            <a:off x="6606977" y="364386"/>
            <a:ext cx="1296379" cy="111476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0553E15-3CF2-9837-278A-F87A7135E887}"/>
              </a:ext>
            </a:extLst>
          </p:cNvPr>
          <p:cNvSpPr/>
          <p:nvPr/>
        </p:nvSpPr>
        <p:spPr>
          <a:xfrm>
            <a:off x="987087" y="1690688"/>
            <a:ext cx="2230821" cy="2377459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01/01/2026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Qui ?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la plus basse au 30/06/2025</a:t>
            </a:r>
          </a:p>
          <a:p>
            <a:pPr algn="ctr"/>
            <a:r>
              <a:rPr lang="nl-BE">
                <a:solidFill>
                  <a:sysClr val="windowText" lastClr="000000"/>
                </a:solidFill>
                <a:ea typeface="Fira Sans" panose="020B0503050000020004" pitchFamily="34" charset="0"/>
              </a:rPr>
              <a:t>+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≥ 20 ans de chômage</a:t>
            </a:r>
          </a:p>
          <a:p>
            <a:pPr algn="ctr"/>
            <a:endParaRPr lang="nl-BE">
              <a:ea typeface="Fira Sans" panose="020B0503050000020004" pitchFamily="34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50E19AEC-96BA-DFAE-41AF-E63811745370}"/>
              </a:ext>
            </a:extLst>
          </p:cNvPr>
          <p:cNvSpPr/>
          <p:nvPr/>
        </p:nvSpPr>
        <p:spPr>
          <a:xfrm>
            <a:off x="8414228" y="1691427"/>
            <a:ext cx="2230821" cy="23767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b="1">
              <a:solidFill>
                <a:sysClr val="windowText" lastClr="000000"/>
              </a:solidFill>
            </a:endParaRPr>
          </a:p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01/04/2026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Qui ?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la plus basse au 30/06/2025</a:t>
            </a:r>
          </a:p>
          <a:p>
            <a:pPr algn="ctr"/>
            <a:r>
              <a:rPr lang="nl-BE">
                <a:solidFill>
                  <a:sysClr val="windowText" lastClr="000000"/>
                </a:solidFill>
                <a:ea typeface="Fira Sans" panose="020B0503050000020004" pitchFamily="34" charset="0"/>
              </a:rPr>
              <a:t>+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&lt; 8 ans de chômage</a:t>
            </a:r>
          </a:p>
          <a:p>
            <a:pPr algn="ctr"/>
            <a:endParaRPr lang="nl-BE">
              <a:ea typeface="Fira Sans" panose="020B0503050000020004" pitchFamily="34" charset="0"/>
            </a:endParaRPr>
          </a:p>
          <a:p>
            <a:pPr algn="ctr"/>
            <a:endParaRPr lang="nl-BE">
              <a:ea typeface="Fira Sans" panose="020B0503050000020004" pitchFamily="34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8BA187F-904A-BBA5-5945-E57C39E43C1E}"/>
              </a:ext>
            </a:extLst>
          </p:cNvPr>
          <p:cNvSpPr/>
          <p:nvPr/>
        </p:nvSpPr>
        <p:spPr>
          <a:xfrm>
            <a:off x="987087" y="4220951"/>
            <a:ext cx="2230821" cy="240286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sz="1800"/>
            </a:br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01/07/2026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Qui ?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2</a:t>
            </a:r>
            <a:r>
              <a:rPr lang="fr-FR" sz="1800" b="0" i="0" u="none" strike="noStrike" cap="none" baseline="3000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ème</a:t>
            </a:r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période de chômage au 30/6/2025</a:t>
            </a:r>
          </a:p>
          <a:p>
            <a:pPr algn="ctr"/>
            <a:endParaRPr lang="nl-BE">
              <a:solidFill>
                <a:sysClr val="windowText" lastClr="000000"/>
              </a:solidFill>
              <a:ea typeface="Fira Sans" panose="020B0503050000020004" pitchFamily="34" charset="0"/>
            </a:endParaRPr>
          </a:p>
          <a:p>
            <a:pPr algn="ctr"/>
            <a:endParaRPr lang="nl-BE">
              <a:ea typeface="Fira Sans" panose="020B05030500000200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944F2CD-E151-23EE-4933-5088D1D8A3EF}"/>
              </a:ext>
            </a:extLst>
          </p:cNvPr>
          <p:cNvSpPr/>
          <p:nvPr/>
        </p:nvSpPr>
        <p:spPr>
          <a:xfrm>
            <a:off x="4798629" y="1691427"/>
            <a:ext cx="2230821" cy="23767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b="1">
              <a:solidFill>
                <a:sysClr val="windowText" lastClr="000000"/>
              </a:solidFill>
            </a:endParaRPr>
          </a:p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01/03/2026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Qui ?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la plus basse au 30/06/2025</a:t>
            </a:r>
          </a:p>
          <a:p>
            <a:pPr algn="ctr"/>
            <a:r>
              <a:rPr lang="nl-BE">
                <a:solidFill>
                  <a:sysClr val="windowText" lastClr="000000"/>
                </a:solidFill>
                <a:ea typeface="Fira Sans" panose="020B0503050000020004" pitchFamily="34" charset="0"/>
              </a:rPr>
              <a:t>+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≥ 8 &lt; 20 ans de chômage</a:t>
            </a:r>
            <a:endParaRPr lang="nl-BE">
              <a:ea typeface="Fira Sans" panose="020B0503050000020004" pitchFamily="34" charset="0"/>
            </a:endParaRPr>
          </a:p>
          <a:p>
            <a:pPr algn="ctr"/>
            <a:endParaRPr lang="nl-BE">
              <a:ea typeface="Fira Sans" panose="020B05030500000200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66BD600-ACAE-7B63-1009-97FC4F5CD457}"/>
              </a:ext>
            </a:extLst>
          </p:cNvPr>
          <p:cNvSpPr txBox="1"/>
          <p:nvPr/>
        </p:nvSpPr>
        <p:spPr>
          <a:xfrm>
            <a:off x="4516016" y="4786604"/>
            <a:ext cx="58480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Open Sans" pitchFamily="2" charset="0"/>
                <a:ea typeface="Open Sans" pitchFamily="2" charset="0"/>
                <a:cs typeface="Open Sans" pitchFamily="2" charset="0"/>
              </a:rPr>
              <a:t>Chômage = </a:t>
            </a:r>
            <a:r>
              <a:rPr lang="nl-BE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chaque</a:t>
            </a:r>
            <a:r>
              <a:rPr lang="nl-BE" dirty="0">
                <a:latin typeface="Open Sans" pitchFamily="2" charset="0"/>
                <a:ea typeface="Open Sans" pitchFamily="2" charset="0"/>
                <a:cs typeface="Open Sans" pitchFamily="2" charset="0"/>
              </a:rPr>
              <a:t> jour </a:t>
            </a:r>
            <a:r>
              <a:rPr lang="nl-BE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indemnisé</a:t>
            </a:r>
            <a:r>
              <a:rPr lang="nl-BE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nl-BE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jusqu’au</a:t>
            </a:r>
            <a:r>
              <a:rPr lang="nl-BE" dirty="0">
                <a:latin typeface="Open Sans" pitchFamily="2" charset="0"/>
                <a:ea typeface="Open Sans" pitchFamily="2" charset="0"/>
                <a:cs typeface="Open Sans" pitchFamily="2" charset="0"/>
              </a:rPr>
              <a:t> 31 12 24</a:t>
            </a:r>
          </a:p>
          <a:p>
            <a:endParaRPr lang="fr-FR" sz="1800" b="0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Open Sans"/>
              <a:ea typeface="Open Sans"/>
              <a:cs typeface="Open Sans"/>
            </a:endParaRPr>
          </a:p>
          <a:p>
            <a:endParaRPr lang="fr-FR" dirty="0">
              <a:solidFill>
                <a:srgbClr val="000000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Open Sans"/>
              <a:ea typeface="Open Sans"/>
              <a:cs typeface="Open Sans"/>
            </a:endParaRP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! Entre le 01/07/2026 et le 01/07/2027 : </a:t>
            </a: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</a:t>
            </a:r>
            <a:r>
              <a:rPr lang="fr-FR" sz="1800" b="0" i="0" u="none" strike="noStrike" cap="none" baseline="3000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ère</a:t>
            </a: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période de chômage au 30/06/2025 </a:t>
            </a: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En attente du passé professionnel </a:t>
            </a:r>
          </a:p>
        </p:txBody>
      </p:sp>
    </p:spTree>
    <p:extLst>
      <p:ext uri="{BB962C8B-B14F-4D97-AF65-F5344CB8AC3E}">
        <p14:creationId xmlns:p14="http://schemas.microsoft.com/office/powerpoint/2010/main" val="7029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5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5BC4D2A0-A7A7-8ECE-0F8E-3A43DC50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Espace réservé du contenu 4">
            <a:extLst>
              <a:ext uri="{FF2B5EF4-FFF2-40B4-BE49-F238E27FC236}">
                <a16:creationId xmlns:a16="http://schemas.microsoft.com/office/drawing/2014/main" id="{12F98B0B-E4BB-C2B5-AAEC-CDCC55AE7DDD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328613" y="331788"/>
            <a:ext cx="11623675" cy="52800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BE" altLang="fr-FR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affiché de la réforme :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BE" altLang="fr-F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BE" altLang="fr-FR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Réduire les dépenses pour réduire le déficit budgétaire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fr-BE" altLang="fr-FR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BE" alt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attendu : 1,9 milliards d’économies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fr-BE" altLang="fr-FR" sz="105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fr-BE" altLang="fr-FR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6" name="Espace réservé du numéro de diapositive 1">
            <a:extLst>
              <a:ext uri="{FF2B5EF4-FFF2-40B4-BE49-F238E27FC236}">
                <a16:creationId xmlns:a16="http://schemas.microsoft.com/office/drawing/2014/main" id="{5175C1AB-2226-C54D-5EC6-151B0BEE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B8704008-F82B-4F84-8518-47A8AC96B5AB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9671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Exception : formation à un métier en pénurie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6A4F1CD-FCCF-117B-1A45-75BC6530BA88}"/>
              </a:ext>
            </a:extLst>
          </p:cNvPr>
          <p:cNvSpPr txBox="1"/>
          <p:nvPr/>
        </p:nvSpPr>
        <p:spPr>
          <a:xfrm>
            <a:off x="856861" y="1833094"/>
            <a:ext cx="10778411" cy="17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Formation </a:t>
            </a:r>
            <a:r>
              <a:rPr lang="fr-FR" b="1" dirty="0">
                <a:solidFill>
                  <a:srgbClr val="000000"/>
                </a:solidFill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à </a:t>
            </a:r>
            <a:r>
              <a:rPr lang="fr-FR" sz="1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un métier en pénurie</a:t>
            </a: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(enseignant, construction, transport, logistique, etc.) : maintien de l’allocation si :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Approuvée par le VDAB/</a:t>
            </a:r>
            <a:r>
              <a:rPr lang="fr-FR" sz="18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Actiris</a:t>
            </a: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/Forem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Commencée avant le 01/01/2026 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Pendant la durée de la formation, jusqu’au 30/06/2030 max</a:t>
            </a:r>
          </a:p>
        </p:txBody>
      </p:sp>
    </p:spTree>
    <p:extLst>
      <p:ext uri="{BB962C8B-B14F-4D97-AF65-F5344CB8AC3E}">
        <p14:creationId xmlns:p14="http://schemas.microsoft.com/office/powerpoint/2010/main" val="101763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2028B34-5BC6-A348-6669-0B89204F6650}"/>
              </a:ext>
            </a:extLst>
          </p:cNvPr>
          <p:cNvSpPr txBox="1"/>
          <p:nvPr/>
        </p:nvSpPr>
        <p:spPr>
          <a:xfrm>
            <a:off x="2998237" y="4003033"/>
            <a:ext cx="6195526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L’allocation diminuera pendant la formation.</a:t>
            </a:r>
          </a:p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 partir du 01/03/2026, plus de gel du montant.</a:t>
            </a:r>
          </a:p>
        </p:txBody>
      </p:sp>
      <p:pic>
        <p:nvPicPr>
          <p:cNvPr id="5" name="Graphic 6" descr="Waarschuwing met effen opvulling">
            <a:extLst>
              <a:ext uri="{FF2B5EF4-FFF2-40B4-BE49-F238E27FC236}">
                <a16:creationId xmlns:a16="http://schemas.microsoft.com/office/drawing/2014/main" id="{D9691CB9-56DE-BCB1-6BB1-869D349D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72" y="574314"/>
            <a:ext cx="3358055" cy="33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Exception : allocation de garantie de revenus (AGR)</a:t>
            </a:r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8B1D1A9-0984-5297-6DC9-1A4704B356CC}"/>
              </a:ext>
            </a:extLst>
          </p:cNvPr>
          <p:cNvSpPr/>
          <p:nvPr/>
        </p:nvSpPr>
        <p:spPr>
          <a:xfrm>
            <a:off x="989260" y="2076870"/>
            <a:ext cx="2230821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&lt; mi-temps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Voir les règles de fin de droit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E0B4AA0-8111-FF69-989E-537426F4EDF9}"/>
              </a:ext>
            </a:extLst>
          </p:cNvPr>
          <p:cNvSpPr/>
          <p:nvPr/>
        </p:nvSpPr>
        <p:spPr>
          <a:xfrm>
            <a:off x="3606819" y="2076870"/>
            <a:ext cx="2230821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&gt; mi-temps ou 19h/semaine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Droit tant que l’emploi se poursuit sans interruption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14AA2BF-4CCE-5838-417B-7E5C699C5D96}"/>
              </a:ext>
            </a:extLst>
          </p:cNvPr>
          <p:cNvSpPr txBox="1"/>
          <p:nvPr/>
        </p:nvSpPr>
        <p:spPr>
          <a:xfrm>
            <a:off x="6005804" y="2423160"/>
            <a:ext cx="6186196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jusqu'au 30/06/2026 :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l’AGR est calculée selon les règles en vigueur avant le 01/03/2026</a:t>
            </a:r>
          </a:p>
          <a:p>
            <a:endParaRPr lang="nl-BE"/>
          </a:p>
          <a:p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à partir du 01/07/2026 :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l’AGR est calculée selon les règles applicables à partir du 01/03/2026</a:t>
            </a:r>
          </a:p>
        </p:txBody>
      </p:sp>
    </p:spTree>
    <p:extLst>
      <p:ext uri="{BB962C8B-B14F-4D97-AF65-F5344CB8AC3E}">
        <p14:creationId xmlns:p14="http://schemas.microsoft.com/office/powerpoint/2010/main" val="222708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Exception : +55</a:t>
            </a:r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3AD4C90-51F3-66F8-8523-CFF38F820C36}"/>
              </a:ext>
            </a:extLst>
          </p:cNvPr>
          <p:cNvSpPr/>
          <p:nvPr/>
        </p:nvSpPr>
        <p:spPr>
          <a:xfrm>
            <a:off x="1018561" y="2108474"/>
            <a:ext cx="2181839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+55</a:t>
            </a:r>
          </a:p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&amp; &lt; 30 ans de passé professionnel</a:t>
            </a:r>
          </a:p>
          <a:p>
            <a:pPr algn="ctr"/>
            <a:endParaRPr lang="nl-BE" b="1">
              <a:solidFill>
                <a:sysClr val="windowText" lastClr="000000"/>
              </a:solidFill>
            </a:endParaRP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Voir les règles de fin de droit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A81BA42-147C-6783-122B-3FA6538AF638}"/>
              </a:ext>
            </a:extLst>
          </p:cNvPr>
          <p:cNvSpPr/>
          <p:nvPr/>
        </p:nvSpPr>
        <p:spPr>
          <a:xfrm>
            <a:off x="3703265" y="2108474"/>
            <a:ext cx="2249666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+55</a:t>
            </a:r>
          </a:p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&amp; ≥ 30 ans de passé professionnel</a:t>
            </a:r>
            <a:br>
              <a:rPr sz="1800"/>
            </a:br>
            <a:endParaRPr lang="nl-BE" b="1">
              <a:solidFill>
                <a:sysClr val="windowText" lastClr="000000"/>
              </a:solidFill>
            </a:endParaRP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= pas de limitation dans le temps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97F1E0A-EED2-E433-0D62-887F2E3D05C6}"/>
              </a:ext>
            </a:extLst>
          </p:cNvPr>
          <p:cNvSpPr txBox="1"/>
          <p:nvPr/>
        </p:nvSpPr>
        <p:spPr>
          <a:xfrm>
            <a:off x="6367576" y="2828835"/>
            <a:ext cx="4968551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Le passé professionnel est augmenté d’un an chaque année : 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de 30 ans en 2025 à 35 ans en 2030.</a:t>
            </a:r>
          </a:p>
        </p:txBody>
      </p:sp>
    </p:spTree>
    <p:extLst>
      <p:ext uri="{BB962C8B-B14F-4D97-AF65-F5344CB8AC3E}">
        <p14:creationId xmlns:p14="http://schemas.microsoft.com/office/powerpoint/2010/main" val="2280951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Quand une personne a-t-elle à nouveau droit à une allocation ?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122FAB8-563E-216A-FEB6-4243A0C0FF8F}"/>
              </a:ext>
            </a:extLst>
          </p:cNvPr>
          <p:cNvSpPr txBox="1"/>
          <p:nvPr/>
        </p:nvSpPr>
        <p:spPr>
          <a:xfrm>
            <a:off x="856861" y="1506022"/>
            <a:ext cx="4517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(législation à partir du 1/3/2026)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5EA70D8-4A45-A401-859F-7CD0A0600C09}"/>
              </a:ext>
            </a:extLst>
          </p:cNvPr>
          <p:cNvSpPr txBox="1"/>
          <p:nvPr/>
        </p:nvSpPr>
        <p:spPr>
          <a:xfrm>
            <a:off x="856862" y="2180358"/>
            <a:ext cx="82069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 an de travail* au cours des trois dernières années (312 jours en 36 mois)</a:t>
            </a:r>
          </a:p>
          <a:p>
            <a:endParaRPr lang="nl-BE"/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	droit de base de 12 mois.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B5B651C4-B4D2-EF61-7C36-CC827F0DF3DF}"/>
              </a:ext>
            </a:extLst>
          </p:cNvPr>
          <p:cNvSpPr/>
          <p:nvPr/>
        </p:nvSpPr>
        <p:spPr>
          <a:xfrm>
            <a:off x="944723" y="2704418"/>
            <a:ext cx="839755" cy="3992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1A6D4F4-59FB-145F-FBC4-92D6D6A98720}"/>
              </a:ext>
            </a:extLst>
          </p:cNvPr>
          <p:cNvSpPr txBox="1"/>
          <p:nvPr/>
        </p:nvSpPr>
        <p:spPr>
          <a:xfrm>
            <a:off x="3111760" y="3301491"/>
            <a:ext cx="6186196" cy="106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 mois d’indemnité par période de 4 mois de travail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MAX 12 mois d'allocations supplémentaires (min. 5 ans de travail)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ATTENTION = donc max. 24 mois = 2 ans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A8009A-0BCA-AE24-E7B4-9B070141DBBA}"/>
              </a:ext>
            </a:extLst>
          </p:cNvPr>
          <p:cNvSpPr txBox="1"/>
          <p:nvPr/>
        </p:nvSpPr>
        <p:spPr>
          <a:xfrm>
            <a:off x="9207760" y="2034657"/>
            <a:ext cx="2385527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* travail = à temps plein OU à temps partiel (impact)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A2B458F-59FD-2860-F34D-C35E18FB965F}"/>
              </a:ext>
            </a:extLst>
          </p:cNvPr>
          <p:cNvSpPr txBox="1"/>
          <p:nvPr/>
        </p:nvSpPr>
        <p:spPr>
          <a:xfrm>
            <a:off x="3743459" y="4933095"/>
            <a:ext cx="6186196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1ère année = allocation maximale plus élevée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2ème année = allocation minimale pour tout le monde</a:t>
            </a:r>
            <a:endParaRPr lang="en-US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8" name="Graphic 17" descr="Munten silhouet">
            <a:extLst>
              <a:ext uri="{FF2B5EF4-FFF2-40B4-BE49-F238E27FC236}">
                <a16:creationId xmlns:a16="http://schemas.microsoft.com/office/drawing/2014/main" id="{2FEF5C06-A5E6-8C53-3346-F5DDEA97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72" y="4795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7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6B0BF86-F0BC-4478-7A5F-F30E1C3C2AE4}"/>
              </a:ext>
            </a:extLst>
          </p:cNvPr>
          <p:cNvSpPr txBox="1"/>
          <p:nvPr/>
        </p:nvSpPr>
        <p:spPr>
          <a:xfrm>
            <a:off x="2724539" y="2782669"/>
            <a:ext cx="7651102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u="none" strike="noStrike" cap="none" baseline="0" dirty="0">
                <a:solidFill>
                  <a:srgbClr val="00B05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d’insertion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06CAC41-C46B-C69B-78D1-77F496B52502}"/>
              </a:ext>
            </a:extLst>
          </p:cNvPr>
          <p:cNvSpPr txBox="1"/>
          <p:nvPr/>
        </p:nvSpPr>
        <p:spPr>
          <a:xfrm>
            <a:off x="3172407" y="3429000"/>
            <a:ext cx="6195526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= jeunes en fin de scolarité</a:t>
            </a:r>
          </a:p>
        </p:txBody>
      </p:sp>
    </p:spTree>
    <p:extLst>
      <p:ext uri="{BB962C8B-B14F-4D97-AF65-F5344CB8AC3E}">
        <p14:creationId xmlns:p14="http://schemas.microsoft.com/office/powerpoint/2010/main" val="347911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Fin du droit à l’allocation ?</a:t>
            </a:r>
            <a:endParaRPr lang="nl-BE"/>
          </a:p>
        </p:txBody>
      </p:sp>
      <p:sp>
        <p:nvSpPr>
          <p:cNvPr id="3" name="Vermenigvuldigingsteken 2">
            <a:extLst>
              <a:ext uri="{FF2B5EF4-FFF2-40B4-BE49-F238E27FC236}">
                <a16:creationId xmlns:a16="http://schemas.microsoft.com/office/drawing/2014/main" id="{B8BAFC18-ADDA-EC4C-ED63-3649DF25E599}"/>
              </a:ext>
            </a:extLst>
          </p:cNvPr>
          <p:cNvSpPr/>
          <p:nvPr/>
        </p:nvSpPr>
        <p:spPr>
          <a:xfrm>
            <a:off x="6348181" y="365125"/>
            <a:ext cx="1296379" cy="111476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8B1D1A9-0984-5297-6DC9-1A4704B356CC}"/>
              </a:ext>
            </a:extLst>
          </p:cNvPr>
          <p:cNvSpPr/>
          <p:nvPr/>
        </p:nvSpPr>
        <p:spPr>
          <a:xfrm>
            <a:off x="974155" y="2024499"/>
            <a:ext cx="2394195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d’insertion avant le 01/01/2025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Date de fin = 31/12/2025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E0B4AA0-8111-FF69-989E-537426F4EDF9}"/>
              </a:ext>
            </a:extLst>
          </p:cNvPr>
          <p:cNvSpPr/>
          <p:nvPr/>
        </p:nvSpPr>
        <p:spPr>
          <a:xfrm>
            <a:off x="3921902" y="2024499"/>
            <a:ext cx="2394195" cy="264105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Allocation d’insertion du 01/01/2025 au 28/02/2026</a:t>
            </a:r>
          </a:p>
          <a:p>
            <a:pPr algn="ctr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droit de 1 an</a:t>
            </a:r>
          </a:p>
          <a:p>
            <a:pPr algn="ctr"/>
            <a:endParaRPr lang="nl-BE">
              <a:solidFill>
                <a:schemeClr val="tx1"/>
              </a:solidFill>
              <a:ea typeface="Fira Sans" panose="020B05030500000200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51F1F9-36A8-77D9-CD17-1A8F6A521D5A}"/>
              </a:ext>
            </a:extLst>
          </p:cNvPr>
          <p:cNvSpPr txBox="1"/>
          <p:nvPr/>
        </p:nvSpPr>
        <p:spPr>
          <a:xfrm>
            <a:off x="6760028" y="2883360"/>
            <a:ext cx="6186196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Vous avez travaillé ?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La date de fin peut être reportée 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jusqu'à 12 mois maximum </a:t>
            </a:r>
          </a:p>
        </p:txBody>
      </p:sp>
    </p:spTree>
    <p:extLst>
      <p:ext uri="{BB962C8B-B14F-4D97-AF65-F5344CB8AC3E}">
        <p14:creationId xmlns:p14="http://schemas.microsoft.com/office/powerpoint/2010/main" val="2682141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Exception : allocation de sauvegarde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5C5AD08-00F5-9193-FF81-17ECFFCF4BEF}"/>
              </a:ext>
            </a:extLst>
          </p:cNvPr>
          <p:cNvSpPr txBox="1"/>
          <p:nvPr/>
        </p:nvSpPr>
        <p:spPr>
          <a:xfrm>
            <a:off x="856862" y="2027576"/>
            <a:ext cx="8343122" cy="173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L’allocation de sauvegarde est octroyée par l’</a:t>
            </a:r>
            <a:r>
              <a:rPr lang="fr-FR" sz="1800" b="0" i="0" u="none" strike="noStrike" cap="none" baseline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ONEm</a:t>
            </a:r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aux demandeurs d’emploi non mobilisables à l’expiration de leur droit aux allocations d’insertion.</a:t>
            </a:r>
          </a:p>
          <a:p>
            <a:endParaRPr lang="nl-BE"/>
          </a:p>
          <a:p>
            <a:r>
              <a:rPr lang="nl-BE"/>
              <a:t>​</a:t>
            </a:r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Ces allocations ne sont pas concernées par la limitation dans le temps ! </a:t>
            </a:r>
          </a:p>
        </p:txBody>
      </p:sp>
    </p:spTree>
    <p:extLst>
      <p:ext uri="{BB962C8B-B14F-4D97-AF65-F5344CB8AC3E}">
        <p14:creationId xmlns:p14="http://schemas.microsoft.com/office/powerpoint/2010/main" val="2699106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9E7D2-114E-8AF3-C064-33AFF049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DB76DF6-6782-A04C-2829-9AAD06382D18}"/>
              </a:ext>
            </a:extLst>
          </p:cNvPr>
          <p:cNvSpPr txBox="1"/>
          <p:nvPr/>
        </p:nvSpPr>
        <p:spPr>
          <a:xfrm>
            <a:off x="768096" y="2782669"/>
            <a:ext cx="9607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0" u="none" strike="noStrike" cap="none" baseline="0" dirty="0">
                <a:solidFill>
                  <a:srgbClr val="00B05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Réglementation à partir du 01 03 26</a:t>
            </a:r>
          </a:p>
        </p:txBody>
      </p:sp>
    </p:spTree>
    <p:extLst>
      <p:ext uri="{BB962C8B-B14F-4D97-AF65-F5344CB8AC3E}">
        <p14:creationId xmlns:p14="http://schemas.microsoft.com/office/powerpoint/2010/main" val="275355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862" y="365125"/>
            <a:ext cx="10789706" cy="1325563"/>
          </a:xfrm>
        </p:spPr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Quand avez-vous droit à une allocation d'insertion ?</a:t>
            </a:r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C21B7E-C8A8-CAC9-883E-118C40CF0EF6}"/>
              </a:ext>
            </a:extLst>
          </p:cNvPr>
          <p:cNvSpPr txBox="1"/>
          <p:nvPr/>
        </p:nvSpPr>
        <p:spPr>
          <a:xfrm>
            <a:off x="856861" y="2615720"/>
            <a:ext cx="6476999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Moins de 25 ans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Stage d’insertion professionnelle (SIP) terminé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= inscrit au VDAB/</a:t>
            </a:r>
            <a:r>
              <a:rPr lang="fr-FR" sz="18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Actiris</a:t>
            </a: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/Forem ou avoir travaillé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156 jours</a:t>
            </a: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​3.  2 évaluations positives</a:t>
            </a: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4.  Exigence de diplôme pour tout le monde</a:t>
            </a:r>
          </a:p>
          <a:p>
            <a:r>
              <a:rPr lang="fr-FR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5.  Droit de base à 1 an d'allocation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3B85D35-B89C-E2F7-D221-BF36F1A0BF75}"/>
              </a:ext>
            </a:extLst>
          </p:cNvPr>
          <p:cNvSpPr/>
          <p:nvPr/>
        </p:nvSpPr>
        <p:spPr>
          <a:xfrm>
            <a:off x="7984401" y="2544968"/>
            <a:ext cx="2754628" cy="210207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FR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Si vous avez suffisamment travaillé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fr-FR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Wingdings"/>
                <a:ea typeface="Open Sans"/>
                <a:cs typeface="Open Sans"/>
                <a:sym typeface="Wingdings"/>
              </a:rPr>
              <a:t></a:t>
            </a:r>
            <a:r>
              <a:rPr lang="fr-FR" sz="20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 chômage complet</a:t>
            </a:r>
            <a:endParaRPr lang="nl-BE" sz="1600" b="1"/>
          </a:p>
        </p:txBody>
      </p:sp>
      <p:pic>
        <p:nvPicPr>
          <p:cNvPr id="11" name="Afbeelding 10" descr="Afbeelding met schermopname, zwart, duisternis&#10;&#10;Door AI gegenereerde inhoud is mogelijk onjuist.">
            <a:extLst>
              <a:ext uri="{FF2B5EF4-FFF2-40B4-BE49-F238E27FC236}">
                <a16:creationId xmlns:a16="http://schemas.microsoft.com/office/drawing/2014/main" id="{EB2F8CC3-095B-C9DD-29DE-0DB7D44C3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9790" y="2876233"/>
            <a:ext cx="2518988" cy="14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3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5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>
            <a:extLst>
              <a:ext uri="{FF2B5EF4-FFF2-40B4-BE49-F238E27FC236}">
                <a16:creationId xmlns:a16="http://schemas.microsoft.com/office/drawing/2014/main" id="{0FCD45B7-7F89-91B8-1FEA-B36B92CA3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fr-FR" sz="1800">
              <a:solidFill>
                <a:srgbClr val="FFFFFF"/>
              </a:solidFill>
            </a:endParaRPr>
          </a:p>
        </p:txBody>
      </p:sp>
      <p:sp>
        <p:nvSpPr>
          <p:cNvPr id="10243" name="Title 1">
            <a:extLst>
              <a:ext uri="{FF2B5EF4-FFF2-40B4-BE49-F238E27FC236}">
                <a16:creationId xmlns:a16="http://schemas.microsoft.com/office/drawing/2014/main" id="{A5A529FA-BBE3-AC0A-2542-C50F13AE94A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152650" y="557213"/>
            <a:ext cx="7886700" cy="1133475"/>
          </a:xfrm>
        </p:spPr>
        <p:txBody>
          <a:bodyPr/>
          <a:lstStyle/>
          <a:p>
            <a:pPr eaLnBrk="1" hangingPunct="1"/>
            <a:r>
              <a:rPr lang="fr-BE" altLang="fr-FR" sz="4500">
                <a:latin typeface="Calibri" panose="020F0502020204030204" pitchFamily="34" charset="0"/>
              </a:rPr>
              <a:t>2004 – Réforme : Activation</a:t>
            </a:r>
          </a:p>
        </p:txBody>
      </p:sp>
      <p:grpSp>
        <p:nvGrpSpPr>
          <p:cNvPr id="10244" name="Content Placeholder 2">
            <a:extLst>
              <a:ext uri="{FF2B5EF4-FFF2-40B4-BE49-F238E27FC236}">
                <a16:creationId xmlns:a16="http://schemas.microsoft.com/office/drawing/2014/main" id="{11B2FAF4-E7E4-6ADA-0AA5-5AC5D008D89A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1825625"/>
            <a:ext cx="7886700" cy="4351338"/>
            <a:chOff x="2152653" y="1826395"/>
            <a:chExt cx="7886700" cy="4349800"/>
          </a:xfrm>
        </p:grpSpPr>
        <p:sp>
          <p:nvSpPr>
            <p:cNvPr id="10246" name="Forme libre : forme 4">
              <a:extLst>
                <a:ext uri="{FF2B5EF4-FFF2-40B4-BE49-F238E27FC236}">
                  <a16:creationId xmlns:a16="http://schemas.microsoft.com/office/drawing/2014/main" id="{5BD31896-5C4F-C4D3-847C-967703B9C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5101108"/>
              <a:ext cx="7886700" cy="1075087"/>
            </a:xfrm>
            <a:custGeom>
              <a:avLst/>
              <a:gdLst>
                <a:gd name="T0" fmla="*/ 3943350 w 7886700"/>
                <a:gd name="T1" fmla="*/ 0 h 1075086"/>
                <a:gd name="T2" fmla="*/ 7886700 w 7886700"/>
                <a:gd name="T3" fmla="*/ 537546 h 1075086"/>
                <a:gd name="T4" fmla="*/ 3943350 w 7886700"/>
                <a:gd name="T5" fmla="*/ 1075089 h 1075086"/>
                <a:gd name="T6" fmla="*/ 0 w 7886700"/>
                <a:gd name="T7" fmla="*/ 537546 h 1075086"/>
                <a:gd name="T8" fmla="*/ 0 w 7886700"/>
                <a:gd name="T9" fmla="*/ 0 h 1075086"/>
                <a:gd name="T10" fmla="*/ 7886700 w 7886700"/>
                <a:gd name="T11" fmla="*/ 0 h 1075086"/>
                <a:gd name="T12" fmla="*/ 7886700 w 7886700"/>
                <a:gd name="T13" fmla="*/ 1075089 h 1075086"/>
                <a:gd name="T14" fmla="*/ 0 w 7886700"/>
                <a:gd name="T15" fmla="*/ 1075089 h 1075086"/>
                <a:gd name="T16" fmla="*/ 0 w 7886700"/>
                <a:gd name="T17" fmla="*/ 0 h 1075086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86700"/>
                <a:gd name="T28" fmla="*/ 0 h 1075086"/>
                <a:gd name="T29" fmla="*/ 7886700 w 7886700"/>
                <a:gd name="T30" fmla="*/ 1075086 h 10750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86700" h="1075086">
                  <a:moveTo>
                    <a:pt x="0" y="0"/>
                  </a:moveTo>
                  <a:lnTo>
                    <a:pt x="7886700" y="0"/>
                  </a:lnTo>
                  <a:lnTo>
                    <a:pt x="7886700" y="1075086"/>
                  </a:lnTo>
                  <a:lnTo>
                    <a:pt x="0" y="1075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42244" tIns="142244" rIns="142244" bIns="142244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2000" b="1">
                  <a:solidFill>
                    <a:srgbClr val="FFFFFF"/>
                  </a:solidFill>
                </a:rPr>
                <a:t>Résultat : ❌ Pas de remise à l’emploi — Chômage structurel persistant</a:t>
              </a:r>
            </a:p>
          </p:txBody>
        </p:sp>
        <p:sp>
          <p:nvSpPr>
            <p:cNvPr id="10247" name="Forme libre : forme 5">
              <a:extLst>
                <a:ext uri="{FF2B5EF4-FFF2-40B4-BE49-F238E27FC236}">
                  <a16:creationId xmlns:a16="http://schemas.microsoft.com/office/drawing/2014/main" id="{FF91DEA9-AF62-34AD-5ACB-5692369C9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3463747"/>
              <a:ext cx="7886700" cy="1653482"/>
            </a:xfrm>
            <a:custGeom>
              <a:avLst/>
              <a:gdLst>
                <a:gd name="T0" fmla="*/ 3943350 w 7886700"/>
                <a:gd name="T1" fmla="*/ 0 h 1653482"/>
                <a:gd name="T2" fmla="*/ 7886700 w 7886700"/>
                <a:gd name="T3" fmla="*/ 826741 h 1653482"/>
                <a:gd name="T4" fmla="*/ 3943350 w 7886700"/>
                <a:gd name="T5" fmla="*/ 1653482 h 1653482"/>
                <a:gd name="T6" fmla="*/ 0 w 7886700"/>
                <a:gd name="T7" fmla="*/ 826741 h 1653482"/>
                <a:gd name="T8" fmla="*/ 0 w 7886700"/>
                <a:gd name="T9" fmla="*/ 579099 h 1653482"/>
                <a:gd name="T10" fmla="*/ 3736665 w 7886700"/>
                <a:gd name="T11" fmla="*/ 579099 h 1653482"/>
                <a:gd name="T12" fmla="*/ 3736665 w 7886700"/>
                <a:gd name="T13" fmla="*/ 413371 h 1653482"/>
                <a:gd name="T14" fmla="*/ 3529980 w 7886700"/>
                <a:gd name="T15" fmla="*/ 413371 h 1653482"/>
                <a:gd name="T16" fmla="*/ 3943350 w 7886700"/>
                <a:gd name="T17" fmla="*/ 0 h 1653482"/>
                <a:gd name="T18" fmla="*/ 4356721 w 7886700"/>
                <a:gd name="T19" fmla="*/ 413371 h 1653482"/>
                <a:gd name="T20" fmla="*/ 4150035 w 7886700"/>
                <a:gd name="T21" fmla="*/ 413371 h 1653482"/>
                <a:gd name="T22" fmla="*/ 4150035 w 7886700"/>
                <a:gd name="T23" fmla="*/ 579099 h 1653482"/>
                <a:gd name="T24" fmla="*/ 7886700 w 7886700"/>
                <a:gd name="T25" fmla="*/ 579099 h 1653482"/>
                <a:gd name="T26" fmla="*/ 7886700 w 7886700"/>
                <a:gd name="T27" fmla="*/ 1653482 h 1653482"/>
                <a:gd name="T28" fmla="*/ 0 w 7886700"/>
                <a:gd name="T29" fmla="*/ 1653482 h 1653482"/>
                <a:gd name="T30" fmla="*/ 0 w 7886700"/>
                <a:gd name="T31" fmla="*/ 579099 h 1653482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482"/>
                <a:gd name="T50" fmla="*/ 7886700 w 7886700"/>
                <a:gd name="T51" fmla="*/ 1653482 h 16534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482">
                  <a:moveTo>
                    <a:pt x="7886700" y="1074383"/>
                  </a:moveTo>
                  <a:lnTo>
                    <a:pt x="4150035" y="1074383"/>
                  </a:lnTo>
                  <a:lnTo>
                    <a:pt x="4150035" y="1240111"/>
                  </a:lnTo>
                  <a:lnTo>
                    <a:pt x="4356720" y="1240111"/>
                  </a:lnTo>
                  <a:lnTo>
                    <a:pt x="3943350" y="1653481"/>
                  </a:lnTo>
                  <a:lnTo>
                    <a:pt x="3529979" y="1240111"/>
                  </a:lnTo>
                  <a:lnTo>
                    <a:pt x="3736665" y="1240111"/>
                  </a:lnTo>
                  <a:lnTo>
                    <a:pt x="3736665" y="1074383"/>
                  </a:lnTo>
                  <a:lnTo>
                    <a:pt x="0" y="1074383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383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70691" tIns="170691" rIns="170691" bIns="1243803" anchor="ctr" anchorCtr="1"/>
            <a:lstStyle>
              <a:lvl1pPr defTabSz="106680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106680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10668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1000"/>
                </a:spcAft>
                <a:buSzTx/>
                <a:buFontTx/>
                <a:buNone/>
              </a:pPr>
              <a:r>
                <a:rPr lang="en-US" altLang="fr-FR" sz="2400" b="1">
                  <a:solidFill>
                    <a:srgbClr val="FFFFFF"/>
                  </a:solidFill>
                </a:rPr>
                <a:t>Mise en place :</a:t>
              </a:r>
            </a:p>
          </p:txBody>
        </p:sp>
        <p:sp>
          <p:nvSpPr>
            <p:cNvPr id="10248" name="Forme libre : forme 6">
              <a:extLst>
                <a:ext uri="{FF2B5EF4-FFF2-40B4-BE49-F238E27FC236}">
                  <a16:creationId xmlns:a16="http://schemas.microsoft.com/office/drawing/2014/main" id="{664EF7A7-4FFC-5BB7-92BD-577C8704F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4044126"/>
              <a:ext cx="3943349" cy="494388"/>
            </a:xfrm>
            <a:custGeom>
              <a:avLst/>
              <a:gdLst>
                <a:gd name="T0" fmla="*/ 1971675 w 3943349"/>
                <a:gd name="T1" fmla="*/ 0 h 494391"/>
                <a:gd name="T2" fmla="*/ 3943349 w 3943349"/>
                <a:gd name="T3" fmla="*/ 247192 h 494391"/>
                <a:gd name="T4" fmla="*/ 1971675 w 3943349"/>
                <a:gd name="T5" fmla="*/ 494382 h 494391"/>
                <a:gd name="T6" fmla="*/ 0 w 3943349"/>
                <a:gd name="T7" fmla="*/ 247192 h 494391"/>
                <a:gd name="T8" fmla="*/ 0 w 3943349"/>
                <a:gd name="T9" fmla="*/ 0 h 494391"/>
                <a:gd name="T10" fmla="*/ 3943349 w 3943349"/>
                <a:gd name="T11" fmla="*/ 0 h 494391"/>
                <a:gd name="T12" fmla="*/ 3943349 w 3943349"/>
                <a:gd name="T13" fmla="*/ 494382 h 494391"/>
                <a:gd name="T14" fmla="*/ 0 w 3943349"/>
                <a:gd name="T15" fmla="*/ 494382 h 494391"/>
                <a:gd name="T16" fmla="*/ 0 w 3943349"/>
                <a:gd name="T17" fmla="*/ 0 h 494391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391"/>
                <a:gd name="T29" fmla="*/ 3943349 w 3943349"/>
                <a:gd name="T30" fmla="*/ 494391 h 4943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391">
                  <a:moveTo>
                    <a:pt x="0" y="0"/>
                  </a:moveTo>
                  <a:lnTo>
                    <a:pt x="3943349" y="0"/>
                  </a:lnTo>
                  <a:lnTo>
                    <a:pt x="3943349" y="494391"/>
                  </a:lnTo>
                  <a:lnTo>
                    <a:pt x="0" y="494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D0D0">
                <a:alpha val="90195"/>
              </a:srgbClr>
            </a:solidFill>
            <a:ln w="25402">
              <a:solidFill>
                <a:srgbClr val="E8D0D0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20901" tIns="21588" rIns="120901" bIns="21588" anchor="ctr" anchorCtr="1"/>
            <a:lstStyle>
              <a:lvl1pPr defTabSz="75565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75565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75565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75565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75565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700"/>
                </a:spcAft>
                <a:buSzTx/>
                <a:buFontTx/>
                <a:buNone/>
              </a:pPr>
              <a:r>
                <a:rPr lang="en-US" altLang="fr-FR" sz="1700" b="1"/>
                <a:t>Contrôle de la recherche active d’emploi</a:t>
              </a:r>
            </a:p>
          </p:txBody>
        </p:sp>
        <p:sp>
          <p:nvSpPr>
            <p:cNvPr id="10249" name="Forme libre : forme 7">
              <a:extLst>
                <a:ext uri="{FF2B5EF4-FFF2-40B4-BE49-F238E27FC236}">
                  <a16:creationId xmlns:a16="http://schemas.microsoft.com/office/drawing/2014/main" id="{ABF09FD2-A0A2-0D0E-107F-CDA5D6E6B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3" y="4044126"/>
              <a:ext cx="3943349" cy="494388"/>
            </a:xfrm>
            <a:custGeom>
              <a:avLst/>
              <a:gdLst>
                <a:gd name="T0" fmla="*/ 1971675 w 3943349"/>
                <a:gd name="T1" fmla="*/ 0 h 494391"/>
                <a:gd name="T2" fmla="*/ 3943349 w 3943349"/>
                <a:gd name="T3" fmla="*/ 247192 h 494391"/>
                <a:gd name="T4" fmla="*/ 1971675 w 3943349"/>
                <a:gd name="T5" fmla="*/ 494382 h 494391"/>
                <a:gd name="T6" fmla="*/ 0 w 3943349"/>
                <a:gd name="T7" fmla="*/ 247192 h 494391"/>
                <a:gd name="T8" fmla="*/ 0 w 3943349"/>
                <a:gd name="T9" fmla="*/ 0 h 494391"/>
                <a:gd name="T10" fmla="*/ 3943349 w 3943349"/>
                <a:gd name="T11" fmla="*/ 0 h 494391"/>
                <a:gd name="T12" fmla="*/ 3943349 w 3943349"/>
                <a:gd name="T13" fmla="*/ 494382 h 494391"/>
                <a:gd name="T14" fmla="*/ 0 w 3943349"/>
                <a:gd name="T15" fmla="*/ 494382 h 494391"/>
                <a:gd name="T16" fmla="*/ 0 w 3943349"/>
                <a:gd name="T17" fmla="*/ 0 h 494391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391"/>
                <a:gd name="T29" fmla="*/ 3943349 w 3943349"/>
                <a:gd name="T30" fmla="*/ 494391 h 4943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391">
                  <a:moveTo>
                    <a:pt x="0" y="0"/>
                  </a:moveTo>
                  <a:lnTo>
                    <a:pt x="3943349" y="0"/>
                  </a:lnTo>
                  <a:lnTo>
                    <a:pt x="3943349" y="494391"/>
                  </a:lnTo>
                  <a:lnTo>
                    <a:pt x="0" y="494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E7D1">
                <a:alpha val="90195"/>
              </a:srgbClr>
            </a:solidFill>
            <a:ln w="25402">
              <a:solidFill>
                <a:srgbClr val="DEE7D1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20901" tIns="21588" rIns="120901" bIns="21588" anchor="ctr" anchorCtr="1"/>
            <a:lstStyle>
              <a:lvl1pPr defTabSz="75565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75565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75565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75565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75565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75565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700"/>
                </a:spcAft>
                <a:buSzTx/>
                <a:buFontTx/>
                <a:buNone/>
              </a:pPr>
              <a:r>
                <a:rPr lang="en-US" altLang="fr-FR" sz="1700" b="1"/>
                <a:t>Sanctions et exclusions</a:t>
              </a:r>
            </a:p>
          </p:txBody>
        </p:sp>
        <p:sp>
          <p:nvSpPr>
            <p:cNvPr id="10250" name="Forme libre : forme 8">
              <a:extLst>
                <a:ext uri="{FF2B5EF4-FFF2-40B4-BE49-F238E27FC236}">
                  <a16:creationId xmlns:a16="http://schemas.microsoft.com/office/drawing/2014/main" id="{57ECC18C-3E46-2CAD-E8F1-96C60B37E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1826395"/>
              <a:ext cx="7886700" cy="1653482"/>
            </a:xfrm>
            <a:custGeom>
              <a:avLst/>
              <a:gdLst>
                <a:gd name="T0" fmla="*/ 3943350 w 7886700"/>
                <a:gd name="T1" fmla="*/ 0 h 1653482"/>
                <a:gd name="T2" fmla="*/ 7886700 w 7886700"/>
                <a:gd name="T3" fmla="*/ 826741 h 1653482"/>
                <a:gd name="T4" fmla="*/ 3943350 w 7886700"/>
                <a:gd name="T5" fmla="*/ 1653482 h 1653482"/>
                <a:gd name="T6" fmla="*/ 0 w 7886700"/>
                <a:gd name="T7" fmla="*/ 826741 h 1653482"/>
                <a:gd name="T8" fmla="*/ 0 w 7886700"/>
                <a:gd name="T9" fmla="*/ 579099 h 1653482"/>
                <a:gd name="T10" fmla="*/ 3736665 w 7886700"/>
                <a:gd name="T11" fmla="*/ 579099 h 1653482"/>
                <a:gd name="T12" fmla="*/ 3736665 w 7886700"/>
                <a:gd name="T13" fmla="*/ 413371 h 1653482"/>
                <a:gd name="T14" fmla="*/ 3529980 w 7886700"/>
                <a:gd name="T15" fmla="*/ 413371 h 1653482"/>
                <a:gd name="T16" fmla="*/ 3943350 w 7886700"/>
                <a:gd name="T17" fmla="*/ 0 h 1653482"/>
                <a:gd name="T18" fmla="*/ 4356721 w 7886700"/>
                <a:gd name="T19" fmla="*/ 413371 h 1653482"/>
                <a:gd name="T20" fmla="*/ 4150035 w 7886700"/>
                <a:gd name="T21" fmla="*/ 413371 h 1653482"/>
                <a:gd name="T22" fmla="*/ 4150035 w 7886700"/>
                <a:gd name="T23" fmla="*/ 579099 h 1653482"/>
                <a:gd name="T24" fmla="*/ 7886700 w 7886700"/>
                <a:gd name="T25" fmla="*/ 579099 h 1653482"/>
                <a:gd name="T26" fmla="*/ 7886700 w 7886700"/>
                <a:gd name="T27" fmla="*/ 1653482 h 1653482"/>
                <a:gd name="T28" fmla="*/ 0 w 7886700"/>
                <a:gd name="T29" fmla="*/ 1653482 h 1653482"/>
                <a:gd name="T30" fmla="*/ 0 w 7886700"/>
                <a:gd name="T31" fmla="*/ 579099 h 1653482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482"/>
                <a:gd name="T50" fmla="*/ 7886700 w 7886700"/>
                <a:gd name="T51" fmla="*/ 1653482 h 16534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482">
                  <a:moveTo>
                    <a:pt x="7886700" y="1074383"/>
                  </a:moveTo>
                  <a:lnTo>
                    <a:pt x="4150035" y="1074383"/>
                  </a:lnTo>
                  <a:lnTo>
                    <a:pt x="4150035" y="1240111"/>
                  </a:lnTo>
                  <a:lnTo>
                    <a:pt x="4356720" y="1240111"/>
                  </a:lnTo>
                  <a:lnTo>
                    <a:pt x="3943350" y="1653481"/>
                  </a:lnTo>
                  <a:lnTo>
                    <a:pt x="3529979" y="1240111"/>
                  </a:lnTo>
                  <a:lnTo>
                    <a:pt x="3736665" y="1240111"/>
                  </a:lnTo>
                  <a:lnTo>
                    <a:pt x="3736665" y="1074383"/>
                  </a:lnTo>
                  <a:lnTo>
                    <a:pt x="0" y="1074383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383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70691" tIns="170691" rIns="170691" bIns="749789" anchor="ctr" anchorCtr="1"/>
            <a:lstStyle>
              <a:lvl1pPr defTabSz="106680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106680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10668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1000"/>
                </a:spcAft>
                <a:buSzTx/>
                <a:buFontTx/>
                <a:buNone/>
              </a:pPr>
              <a:r>
                <a:rPr lang="fr-BE" altLang="fr-FR" sz="2400" b="1">
                  <a:solidFill>
                    <a:srgbClr val="FFFFFF"/>
                  </a:solidFill>
                </a:rPr>
                <a:t>Objectif : Encourager le retour à l’emploi</a:t>
              </a:r>
              <a:endParaRPr lang="en-US" altLang="fr-FR" sz="2400" b="1">
                <a:solidFill>
                  <a:srgbClr val="FFFFFF"/>
                </a:solidFill>
              </a:endParaRPr>
            </a:p>
          </p:txBody>
        </p:sp>
      </p:grpSp>
      <p:pic>
        <p:nvPicPr>
          <p:cNvPr id="10245" name="Image 2">
            <a:extLst>
              <a:ext uri="{FF2B5EF4-FFF2-40B4-BE49-F238E27FC236}">
                <a16:creationId xmlns:a16="http://schemas.microsoft.com/office/drawing/2014/main" id="{A6C3B73A-13F9-18B7-3706-B419CDFA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788" y="5427663"/>
            <a:ext cx="974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1352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AA91CA-93BE-5232-C9D6-25B63E42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i="0" u="none" strike="noStrike" cap="none" baseline="0">
                <a:solidFill>
                  <a:srgbClr val="009E5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Droit au chômage complet</a:t>
            </a:r>
            <a:endParaRPr lang="nl-BE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05A4913-5394-DBE9-CCD1-6E7CEE467E8C}"/>
              </a:ext>
            </a:extLst>
          </p:cNvPr>
          <p:cNvSpPr txBox="1"/>
          <p:nvPr/>
        </p:nvSpPr>
        <p:spPr>
          <a:xfrm>
            <a:off x="856862" y="2228671"/>
            <a:ext cx="7895252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 an de travail* au cours des 3 dernières années (312 jours en 36 mois)</a:t>
            </a:r>
          </a:p>
          <a:p>
            <a:endParaRPr lang="nl-BE"/>
          </a:p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	droit de base de 12 mois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C681180C-9286-C3E6-A15D-21BDCA2215AE}"/>
              </a:ext>
            </a:extLst>
          </p:cNvPr>
          <p:cNvSpPr/>
          <p:nvPr/>
        </p:nvSpPr>
        <p:spPr>
          <a:xfrm>
            <a:off x="954054" y="2752731"/>
            <a:ext cx="839755" cy="39927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76EBA03-53DE-9064-CEB1-EFD43B424818}"/>
              </a:ext>
            </a:extLst>
          </p:cNvPr>
          <p:cNvSpPr txBox="1"/>
          <p:nvPr/>
        </p:nvSpPr>
        <p:spPr>
          <a:xfrm>
            <a:off x="8909954" y="2058087"/>
            <a:ext cx="2385527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* travail = à temps plein OU à temps partiel (impact)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6EA3CE8-98A1-FD41-B8D8-B00317DDC7F8}"/>
              </a:ext>
            </a:extLst>
          </p:cNvPr>
          <p:cNvSpPr txBox="1"/>
          <p:nvPr/>
        </p:nvSpPr>
        <p:spPr>
          <a:xfrm>
            <a:off x="3111760" y="3301491"/>
            <a:ext cx="6186196" cy="106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 mois d’indemnité par période de 4 mois de travail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MAX 12 mois d'allocations supplémentaires (min. 5 ans de travail)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ATTENTION = donc max. 24 mois = 2 ans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CCB25A8-D1DB-2ABB-9B1B-86CF21A91CA3}"/>
              </a:ext>
            </a:extLst>
          </p:cNvPr>
          <p:cNvSpPr txBox="1"/>
          <p:nvPr/>
        </p:nvSpPr>
        <p:spPr>
          <a:xfrm>
            <a:off x="3565072" y="4933095"/>
            <a:ext cx="6186196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1ère année = allocation maximale plus élevée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fr-FR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Open Sans"/>
                <a:ea typeface="Open Sans"/>
                <a:cs typeface="Open Sans"/>
              </a:rPr>
              <a:t>2ème année = allocation minimale pour tout le monde</a:t>
            </a:r>
            <a:endParaRPr lang="en-US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Graphic 10" descr="Munten silhouet">
            <a:extLst>
              <a:ext uri="{FF2B5EF4-FFF2-40B4-BE49-F238E27FC236}">
                <a16:creationId xmlns:a16="http://schemas.microsoft.com/office/drawing/2014/main" id="{F155E37A-C45A-4899-756A-4D2C3983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672" y="47959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1988A0F0-B70D-4B4C-B1EA-D51CDEFB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D9127E2-AB4D-4945-AA58-F21F63396C42}" type="slidenum">
              <a:rPr lang="fr-FR" smtClean="0"/>
              <a:pPr>
                <a:spcAft>
                  <a:spcPts val="600"/>
                </a:spcAft>
              </a:pPr>
              <a:t>31</a:t>
            </a:fld>
            <a:endParaRPr lang="fr-FR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F3AE8C49-F094-0D41-B8F5-271EB1C5F3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625" y="1517956"/>
            <a:ext cx="11598438" cy="2359025"/>
          </a:xfrm>
        </p:spPr>
        <p:txBody>
          <a:bodyPr anchor="b">
            <a:normAutofit/>
          </a:bodyPr>
          <a:lstStyle/>
          <a:p>
            <a:r>
              <a:rPr lang="fr-FR" dirty="0"/>
              <a:t>Actiris : votre partenaire vers l’emploi !</a:t>
            </a:r>
          </a:p>
        </p:txBody>
      </p:sp>
    </p:spTree>
    <p:extLst>
      <p:ext uri="{BB962C8B-B14F-4D97-AF65-F5344CB8AC3E}">
        <p14:creationId xmlns:p14="http://schemas.microsoft.com/office/powerpoint/2010/main" val="85270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052A4A4A-5B4F-414A-B064-078A657781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9ECEE"/>
              </a:clrFrom>
              <a:clrTo>
                <a:srgbClr val="E9ECEE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037" y="2402986"/>
            <a:ext cx="4440182" cy="3598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1303A5-343A-BC40-99C6-D48F38E1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94" y="969669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BE" dirty="0"/>
              <a:t>Actiris : au service des Bruxellois </a:t>
            </a:r>
          </a:p>
        </p:txBody>
      </p:sp>
      <p:pic>
        <p:nvPicPr>
          <p:cNvPr id="15" name="Image 22">
            <a:extLst>
              <a:ext uri="{FF2B5EF4-FFF2-40B4-BE49-F238E27FC236}">
                <a16:creationId xmlns:a16="http://schemas.microsoft.com/office/drawing/2014/main" id="{C90BB551-FE89-4637-BD79-80E572C43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89" y="5554202"/>
            <a:ext cx="919087" cy="698258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DF4856CB-473A-48D4-8B98-58D93C3770F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799" y="4719384"/>
            <a:ext cx="543473" cy="17527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3D73D60-6ABF-4287-84BD-9B3D681CFA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8346" y="5579510"/>
            <a:ext cx="1020769" cy="498457"/>
          </a:xfrm>
          <a:prstGeom prst="rect">
            <a:avLst/>
          </a:prstGeom>
        </p:spPr>
      </p:pic>
      <p:pic>
        <p:nvPicPr>
          <p:cNvPr id="1028" name="Picture 4" descr="vdab-logo-zonder-tekst-groter-2016-09-23_11-38-59 » Arco">
            <a:extLst>
              <a:ext uri="{FF2B5EF4-FFF2-40B4-BE49-F238E27FC236}">
                <a16:creationId xmlns:a16="http://schemas.microsoft.com/office/drawing/2014/main" id="{DCF8F381-39A6-4BE2-BAE0-2FCA88382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1" b="31454"/>
          <a:stretch/>
        </p:blipFill>
        <p:spPr bwMode="auto">
          <a:xfrm>
            <a:off x="7798510" y="2739194"/>
            <a:ext cx="980315" cy="406385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ssions">
            <a:extLst>
              <a:ext uri="{FF2B5EF4-FFF2-40B4-BE49-F238E27FC236}">
                <a16:creationId xmlns:a16="http://schemas.microsoft.com/office/drawing/2014/main" id="{7AA02739-A5C0-4D4C-A1D0-95617734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31" y="4589054"/>
            <a:ext cx="687482" cy="719814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C146330-CB9F-4B3F-978A-24459EAA120F}"/>
              </a:ext>
            </a:extLst>
          </p:cNvPr>
          <p:cNvSpPr txBox="1"/>
          <p:nvPr/>
        </p:nvSpPr>
        <p:spPr>
          <a:xfrm>
            <a:off x="3383080" y="4334664"/>
            <a:ext cx="655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b="1">
                <a:solidFill>
                  <a:srgbClr val="FBE1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2BF023E6-48AB-46A0-9682-BEDA8B9AE199}"/>
              </a:ext>
            </a:extLst>
          </p:cNvPr>
          <p:cNvSpPr/>
          <p:nvPr/>
        </p:nvSpPr>
        <p:spPr>
          <a:xfrm>
            <a:off x="6929726" y="3236976"/>
            <a:ext cx="887623" cy="862346"/>
          </a:xfrm>
          <a:prstGeom prst="ellipse">
            <a:avLst/>
          </a:prstGeom>
          <a:solidFill>
            <a:schemeClr val="accent5">
              <a:lumMod val="60000"/>
              <a:lumOff val="40000"/>
              <a:alpha val="47843"/>
            </a:schemeClr>
          </a:solidFill>
          <a:ln w="139700">
            <a:solidFill>
              <a:srgbClr val="FFE21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AF1E456-7BDA-473F-9EE6-6E679329FCC9}"/>
              </a:ext>
            </a:extLst>
          </p:cNvPr>
          <p:cNvGrpSpPr/>
          <p:nvPr/>
        </p:nvGrpSpPr>
        <p:grpSpPr>
          <a:xfrm rot="12681460">
            <a:off x="4341964" y="2718233"/>
            <a:ext cx="2933854" cy="1352623"/>
            <a:chOff x="5639674" y="2622120"/>
            <a:chExt cx="2294473" cy="922491"/>
          </a:xfrm>
        </p:grpSpPr>
        <p:pic>
          <p:nvPicPr>
            <p:cNvPr id="39" name="Image 12">
              <a:extLst>
                <a:ext uri="{FF2B5EF4-FFF2-40B4-BE49-F238E27FC236}">
                  <a16:creationId xmlns:a16="http://schemas.microsoft.com/office/drawing/2014/main" id="{C66DCDA9-3ED8-4B69-8814-490072F89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8675"/>
            <a:stretch/>
          </p:blipFill>
          <p:spPr>
            <a:xfrm rot="14587286">
              <a:off x="6498994" y="2242987"/>
              <a:ext cx="442304" cy="2160944"/>
            </a:xfrm>
            <a:prstGeom prst="rect">
              <a:avLst/>
            </a:prstGeom>
          </p:spPr>
        </p:pic>
        <p:pic>
          <p:nvPicPr>
            <p:cNvPr id="40" name="Image 12">
              <a:extLst>
                <a:ext uri="{FF2B5EF4-FFF2-40B4-BE49-F238E27FC236}">
                  <a16:creationId xmlns:a16="http://schemas.microsoft.com/office/drawing/2014/main" id="{02AA2992-2DBE-433D-A3D1-7441B4603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78" t="81267"/>
            <a:stretch/>
          </p:blipFill>
          <p:spPr>
            <a:xfrm rot="15201120">
              <a:off x="7575223" y="2711488"/>
              <a:ext cx="448291" cy="269556"/>
            </a:xfrm>
            <a:prstGeom prst="rect">
              <a:avLst/>
            </a:prstGeom>
          </p:spPr>
        </p:pic>
      </p:grpSp>
      <p:pic>
        <p:nvPicPr>
          <p:cNvPr id="33" name="Image 10">
            <a:extLst>
              <a:ext uri="{FF2B5EF4-FFF2-40B4-BE49-F238E27FC236}">
                <a16:creationId xmlns:a16="http://schemas.microsoft.com/office/drawing/2014/main" id="{A112F27F-E35F-4251-89DD-9C8FAA2D323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33" y="5282779"/>
            <a:ext cx="1352158" cy="1070888"/>
          </a:xfrm>
          <a:prstGeom prst="rect">
            <a:avLst/>
          </a:prstGeom>
        </p:spPr>
      </p:pic>
      <p:pic>
        <p:nvPicPr>
          <p:cNvPr id="7" name="Picture 4" descr="Actiris - EVA bxl">
            <a:extLst>
              <a:ext uri="{FF2B5EF4-FFF2-40B4-BE49-F238E27FC236}">
                <a16:creationId xmlns:a16="http://schemas.microsoft.com/office/drawing/2014/main" id="{DEB44EF1-B62A-4253-B498-16A5D10E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26" y="2798301"/>
            <a:ext cx="2805326" cy="13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Ontvanger met effen opvulling">
            <a:extLst>
              <a:ext uri="{FF2B5EF4-FFF2-40B4-BE49-F238E27FC236}">
                <a16:creationId xmlns:a16="http://schemas.microsoft.com/office/drawing/2014/main" id="{C0CD004E-6F4F-2738-56EA-0797FA796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46267" y="6315455"/>
            <a:ext cx="267111" cy="2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34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A8DC0-0206-7616-A9C2-99D1E20B4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4894A092-2453-EEEA-CCE2-3BF678188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D9127E2-AB4D-4945-AA58-F21F63396C42}" type="slidenum">
              <a:rPr lang="fr-FR" smtClean="0"/>
              <a:pPr>
                <a:spcAft>
                  <a:spcPts val="600"/>
                </a:spcAft>
              </a:pPr>
              <a:t>33</a:t>
            </a:fld>
            <a:endParaRPr lang="fr-FR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474AB622-4125-3413-ADEE-F6ADF2BA2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625" y="1517956"/>
            <a:ext cx="11598438" cy="2359025"/>
          </a:xfrm>
        </p:spPr>
        <p:txBody>
          <a:bodyPr anchor="b">
            <a:normAutofit/>
          </a:bodyPr>
          <a:lstStyle/>
          <a:p>
            <a:r>
              <a:rPr lang="fr-FR" dirty="0"/>
              <a:t>Comment Actiris peut vous aider ? </a:t>
            </a:r>
          </a:p>
        </p:txBody>
      </p:sp>
    </p:spTree>
    <p:extLst>
      <p:ext uri="{BB962C8B-B14F-4D97-AF65-F5344CB8AC3E}">
        <p14:creationId xmlns:p14="http://schemas.microsoft.com/office/powerpoint/2010/main" val="1369350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F6FC50E-B5FC-6C47-9076-18052CC354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026" y="0"/>
            <a:ext cx="303797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1303A5-343A-BC40-99C6-D48F38E1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018268"/>
            <a:ext cx="10538661" cy="1325563"/>
          </a:xfrm>
        </p:spPr>
        <p:txBody>
          <a:bodyPr/>
          <a:lstStyle/>
          <a:p>
            <a:r>
              <a:rPr lang="fr-FR" dirty="0"/>
              <a:t>Apprendre à postuler </a:t>
            </a:r>
            <a:br>
              <a:rPr lang="fr-FR" dirty="0"/>
            </a:br>
            <a:r>
              <a:rPr lang="fr-FR" dirty="0"/>
              <a:t>efficacement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A46872-A38A-9C4B-8EB6-DDB09BC4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2478768"/>
            <a:ext cx="8335674" cy="2752989"/>
          </a:xfrm>
        </p:spPr>
        <p:txBody>
          <a:bodyPr>
            <a:noAutofit/>
          </a:bodyPr>
          <a:lstStyle/>
          <a:p>
            <a:r>
              <a:rPr lang="fr-BE" b="1" dirty="0"/>
              <a:t>Un accompagnement personnalisé pour booster vos candidatures et vous aider à décrocher l’emploi qui vous correspond.</a:t>
            </a:r>
          </a:p>
          <a:p>
            <a:r>
              <a:rPr lang="fr-BE" dirty="0"/>
              <a:t>Actiris et ses partenaires vous accompagnent gratuitement pour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Rédiger un CV et une lettre de motivation percutants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Préparer vos entretiens d’embauche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Maîtriser les réseaux sociaux professionnels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… Et bien plus encore, selon vos besoins ! </a:t>
            </a:r>
          </a:p>
          <a:p>
            <a:endParaRPr lang="fr-BE" dirty="0"/>
          </a:p>
          <a:p>
            <a:r>
              <a:rPr lang="fr-BE" dirty="0"/>
              <a:t>        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49AC08-8F11-D14B-9558-413DE4D4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D0678-1D26-6D41-84EA-A0E53995B3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Actiris : votre partenaire vers l’emploi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D8C3B8-815B-0899-334C-006F2E408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84" y="5412705"/>
            <a:ext cx="480712" cy="4948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63F5B83-18FA-7D73-FC2D-7B6E5FA7DD0A}"/>
              </a:ext>
            </a:extLst>
          </p:cNvPr>
          <p:cNvSpPr txBox="1"/>
          <p:nvPr/>
        </p:nvSpPr>
        <p:spPr>
          <a:xfrm>
            <a:off x="1017886" y="5427766"/>
            <a:ext cx="698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Un accompagnement sur mesure pour vous aider à décrocher l’emploi qui vous correspond.</a:t>
            </a:r>
          </a:p>
        </p:txBody>
      </p:sp>
    </p:spTree>
    <p:extLst>
      <p:ext uri="{BB962C8B-B14F-4D97-AF65-F5344CB8AC3E}">
        <p14:creationId xmlns:p14="http://schemas.microsoft.com/office/powerpoint/2010/main" val="1958048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303A5-343A-BC40-99C6-D48F38E17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000894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/>
              <a:t>Développer de nouvelles compétences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A46872-A38A-9C4B-8EB6-DDB09BC41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2582434"/>
            <a:ext cx="6762007" cy="2836761"/>
          </a:xfrm>
        </p:spPr>
        <p:txBody>
          <a:bodyPr>
            <a:noAutofit/>
          </a:bodyPr>
          <a:lstStyle/>
          <a:p>
            <a:r>
              <a:rPr lang="fr-BE" b="1" dirty="0"/>
              <a:t>Avec Actiris, vous pouvez suivre des formations gratuites chez nos partenaires pour : </a:t>
            </a:r>
          </a:p>
          <a:p>
            <a:endParaRPr lang="fr-BE" b="1" dirty="0"/>
          </a:p>
          <a:p>
            <a:r>
              <a:rPr lang="fr-BE" b="1" dirty="0"/>
              <a:t>          </a:t>
            </a:r>
            <a:r>
              <a:rPr lang="fr-BE" dirty="0"/>
              <a:t>Apprendre un métier ou vous réorienter</a:t>
            </a:r>
          </a:p>
          <a:p>
            <a:endParaRPr lang="fr-BE" dirty="0"/>
          </a:p>
          <a:p>
            <a:r>
              <a:rPr lang="fr-BE" dirty="0"/>
              <a:t>          Améliorer votre niveau en langues</a:t>
            </a:r>
          </a:p>
          <a:p>
            <a:endParaRPr lang="fr-BE" dirty="0"/>
          </a:p>
          <a:p>
            <a:r>
              <a:rPr lang="fr-BE" dirty="0"/>
              <a:t>          Renforcer vos compétences en informatique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49AC08-8F11-D14B-9558-413DE4D4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>
                <a:solidFill>
                  <a:schemeClr val="bg1"/>
                </a:solidFill>
              </a:rPr>
              <a:pPr/>
              <a:t>35</a:t>
            </a:fld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D0678-1D26-6D41-84EA-A0E53995B37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Actiris : votre partenaire vers l’emploi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68D2C1-AE8C-8FE2-958F-78B0309A9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3" y="5254794"/>
            <a:ext cx="503892" cy="3651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BA1AFA-CD7C-5D86-FB84-3545A5D6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8" y="4345399"/>
            <a:ext cx="386217" cy="496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11B6FA-E2CE-220C-238E-0FE0D1A77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3" y="3644573"/>
            <a:ext cx="557903" cy="464553"/>
          </a:xfrm>
          <a:prstGeom prst="rect">
            <a:avLst/>
          </a:prstGeom>
        </p:spPr>
      </p:pic>
      <p:pic>
        <p:nvPicPr>
          <p:cNvPr id="10" name="Image 9" descr="Une image contenant habits, dessin humoristique, croquis, personne&#10;&#10;Le contenu généré par l’IA peut être incorrect.">
            <a:extLst>
              <a:ext uri="{FF2B5EF4-FFF2-40B4-BE49-F238E27FC236}">
                <a16:creationId xmlns:a16="http://schemas.microsoft.com/office/drawing/2014/main" id="{57AC294D-4F30-8C06-26AC-713317DB3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920" y="1424556"/>
            <a:ext cx="5152516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04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761FAF-E4D8-6F03-36CB-CEBB1A0F87C0}"/>
              </a:ext>
            </a:extLst>
          </p:cNvPr>
          <p:cNvSpPr/>
          <p:nvPr/>
        </p:nvSpPr>
        <p:spPr>
          <a:xfrm>
            <a:off x="822045" y="2823882"/>
            <a:ext cx="6475226" cy="1246094"/>
          </a:xfrm>
          <a:prstGeom prst="rect">
            <a:avLst/>
          </a:prstGeom>
          <a:solidFill>
            <a:schemeClr val="bg1"/>
          </a:solidFill>
          <a:ln>
            <a:solidFill>
              <a:srgbClr val="FF52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35FC54-6A67-2D4B-9992-0D1D6E385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89" y="1917608"/>
            <a:ext cx="11090222" cy="456016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BE" b="1" dirty="0"/>
              <a:t>Actiris vous accompagne dans votre parcours vers l’emploi.</a:t>
            </a:r>
            <a:r>
              <a:rPr lang="fr-BE" dirty="0"/>
              <a:t> </a:t>
            </a:r>
            <a:br>
              <a:rPr lang="fr-BE" dirty="0"/>
            </a:br>
            <a:r>
              <a:rPr lang="fr-BE" dirty="0"/>
              <a:t>Certaines antennes vous accueillent </a:t>
            </a:r>
            <a:r>
              <a:rPr lang="fr-BE" b="1" dirty="0"/>
              <a:t>sans rendez-vous</a:t>
            </a:r>
            <a:r>
              <a:rPr lang="fr-BE" dirty="0"/>
              <a:t> pour un soutien immédiat :</a:t>
            </a:r>
          </a:p>
          <a:p>
            <a:pPr marL="0" indent="0">
              <a:buNone/>
            </a:pPr>
            <a:endParaRPr lang="fr-BE" dirty="0"/>
          </a:p>
          <a:p>
            <a:pPr marL="457200" lvl="1" indent="0">
              <a:buNone/>
            </a:pPr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🕒 Tous les </a:t>
            </a:r>
            <a:r>
              <a:rPr lang="fr-BE" sz="1800" b="1" dirty="0">
                <a:latin typeface="Arial" panose="020B0604020202020204" pitchFamily="34" charset="0"/>
                <a:cs typeface="Arial" panose="020B0604020202020204" pitchFamily="34" charset="0"/>
              </a:rPr>
              <a:t>mardis</a:t>
            </a:r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 de </a:t>
            </a:r>
            <a:r>
              <a:rPr lang="fr-BE" sz="1800" b="1" dirty="0">
                <a:latin typeface="Arial" panose="020B0604020202020204" pitchFamily="34" charset="0"/>
                <a:cs typeface="Arial" panose="020B0604020202020204" pitchFamily="34" charset="0"/>
              </a:rPr>
              <a:t>9h00 à 12h00</a:t>
            </a:r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fr-BE" sz="1800" b="1" dirty="0">
                <a:latin typeface="Arial" panose="020B0604020202020204" pitchFamily="34" charset="0"/>
                <a:cs typeface="Arial" panose="020B0604020202020204" pitchFamily="34" charset="0"/>
              </a:rPr>
              <a:t>13h30 à 15h30</a:t>
            </a:r>
          </a:p>
          <a:p>
            <a:pPr marL="457200" lvl="1" indent="0">
              <a:buNone/>
            </a:pPr>
            <a:b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🕒 Tous les </a:t>
            </a:r>
            <a:r>
              <a:rPr lang="fr-BE" sz="1800" b="1" dirty="0">
                <a:latin typeface="Arial" panose="020B0604020202020204" pitchFamily="34" charset="0"/>
                <a:cs typeface="Arial" panose="020B0604020202020204" pitchFamily="34" charset="0"/>
              </a:rPr>
              <a:t>jeudis</a:t>
            </a:r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 de </a:t>
            </a:r>
            <a:r>
              <a:rPr lang="fr-BE" sz="1800" b="1" dirty="0">
                <a:latin typeface="Arial" panose="020B0604020202020204" pitchFamily="34" charset="0"/>
                <a:cs typeface="Arial" panose="020B0604020202020204" pitchFamily="34" charset="0"/>
              </a:rPr>
              <a:t>13h30 à 15h30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b="1" dirty="0"/>
              <a:t>Services disponibles sur place : </a:t>
            </a:r>
          </a:p>
          <a:p>
            <a:r>
              <a:rPr lang="fr-BE" dirty="0"/>
              <a:t>Réinscription</a:t>
            </a:r>
          </a:p>
          <a:p>
            <a:r>
              <a:rPr lang="fr-BE" dirty="0"/>
              <a:t>Remise d’attestation</a:t>
            </a:r>
          </a:p>
          <a:p>
            <a:r>
              <a:rPr lang="fr-BE" dirty="0"/>
              <a:t>Conseils pour l’emploi et la formation</a:t>
            </a:r>
          </a:p>
          <a:p>
            <a:r>
              <a:rPr lang="fr-BE" dirty="0"/>
              <a:t>Infos sur les chèques langues et TIC</a:t>
            </a:r>
            <a:endParaRPr lang="fr-B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FDCC6C-845A-3342-94F3-879763FC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713468"/>
            <a:ext cx="10515600" cy="1325563"/>
          </a:xfrm>
        </p:spPr>
        <p:txBody>
          <a:bodyPr/>
          <a:lstStyle/>
          <a:p>
            <a:r>
              <a:rPr lang="fr-FR" dirty="0"/>
              <a:t>Venez nous voir - Sans rendez-vous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6A59D5-DD81-E448-BBE5-343A57198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192910-306E-FC44-804C-47891A74941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Actiris : votre partenaire vers l’emploi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7CB5C5-DB72-9EBB-2ABA-D49FAC1DBD77}"/>
              </a:ext>
            </a:extLst>
          </p:cNvPr>
          <p:cNvSpPr txBox="1"/>
          <p:nvPr/>
        </p:nvSpPr>
        <p:spPr>
          <a:xfrm>
            <a:off x="5680364" y="4307475"/>
            <a:ext cx="5809131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Self-Zones en accès libre. </a:t>
            </a:r>
            <a:b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Dans toutes nos antennes, profitez gratuitement de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Ordinateurs avec internet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Modèles de CV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Imprimante pour vos documents professionnels</a:t>
            </a:r>
          </a:p>
        </p:txBody>
      </p:sp>
    </p:spTree>
    <p:extLst>
      <p:ext uri="{BB962C8B-B14F-4D97-AF65-F5344CB8AC3E}">
        <p14:creationId xmlns:p14="http://schemas.microsoft.com/office/powerpoint/2010/main" val="83341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E0E27-47C1-1944-9198-BFC0BB8B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Découvrir la Cité des Métiers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85DE93-8620-AB44-A448-8263A836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2478768"/>
            <a:ext cx="9366895" cy="343278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2800" b="1" dirty="0"/>
              <a:t>Vous cherchez un emploi, envisagez une reconversion, une formation ou un projet entrepreneurial ?</a:t>
            </a:r>
            <a:r>
              <a:rPr lang="fr-BE" sz="2800" dirty="0"/>
              <a:t> </a:t>
            </a:r>
            <a:br>
              <a:rPr lang="fr-BE" sz="2800" dirty="0"/>
            </a:br>
            <a:r>
              <a:rPr lang="fr-BE" sz="2800" dirty="0"/>
              <a:t>La </a:t>
            </a:r>
            <a:r>
              <a:rPr lang="fr-BE" sz="2800" b="1" dirty="0">
                <a:solidFill>
                  <a:srgbClr val="FF5291"/>
                </a:solidFill>
              </a:rPr>
              <a:t>Cité des Métiers</a:t>
            </a:r>
            <a:r>
              <a:rPr lang="fr-BE" sz="2800" dirty="0"/>
              <a:t> vous informe, vous conseille </a:t>
            </a:r>
            <a:br>
              <a:rPr lang="fr-BE" sz="2800" dirty="0"/>
            </a:br>
            <a:r>
              <a:rPr lang="fr-BE" sz="2800" dirty="0"/>
              <a:t>et vous oriente à chaque étape de votre parcours.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2800" i="1" dirty="0"/>
              <a:t>      </a:t>
            </a:r>
            <a:r>
              <a:rPr lang="fr-BE" sz="2200" i="1" dirty="0"/>
              <a:t>Accessible en ligne ou sur place, sans rendez-vous.</a:t>
            </a:r>
            <a:endParaRPr lang="fr-BE" sz="2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A8AE73-1DA8-0E47-8432-D9DBDBE3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71476C-9E8D-2849-BABD-4588B2E171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Actiris : votre partenaire vers l’emploi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1A2C60D-7548-AA92-E079-6FE8359F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" y="5087174"/>
            <a:ext cx="313843" cy="4517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CAEE1A-9510-79A3-9D47-EC938D5AB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73" y="2935773"/>
            <a:ext cx="3760396" cy="297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38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23B2E-E4AF-860A-1C92-22B1E1EE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93D6D3-1F5F-B0ED-C59D-FD3916D6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833177"/>
            <a:ext cx="10515600" cy="1325563"/>
          </a:xfrm>
        </p:spPr>
        <p:txBody>
          <a:bodyPr/>
          <a:lstStyle/>
          <a:p>
            <a:r>
              <a:rPr lang="fr-FR" dirty="0"/>
              <a:t>Postuler à un métier qui recrute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80BE14-D628-F713-E2B6-EFB3CA64C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2076641"/>
            <a:ext cx="11477498" cy="17781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BE" sz="2000" b="1" dirty="0"/>
              <a:t>Vous souhaitez attirer l’attention des employeurs et maximiser vos chances de décrocher </a:t>
            </a:r>
            <a:br>
              <a:rPr lang="fr-BE" sz="2000" b="1" dirty="0"/>
            </a:br>
            <a:r>
              <a:rPr lang="fr-BE" sz="2000" b="1" dirty="0"/>
              <a:t>un emploi ?</a:t>
            </a:r>
            <a:r>
              <a:rPr lang="fr-BE" sz="2000" dirty="0"/>
              <a:t> Certains métiers sont particulièrement recherchés et offrent davantage d’opportunités. Découvrir ces métiers et les chemins qui y mènent, c’est se donner plus de chances de décrocher un emploi.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BE" sz="2000" dirty="0"/>
              <a:t>       Découvrez-les sur le site </a:t>
            </a:r>
            <a:r>
              <a:rPr lang="fr-BE" sz="2000" b="1" dirty="0" err="1">
                <a:solidFill>
                  <a:srgbClr val="FF5291"/>
                </a:solidFill>
              </a:rPr>
              <a:t>panorama.actiris.brussels</a:t>
            </a:r>
            <a:endParaRPr lang="fr-BE" sz="2000" b="1" dirty="0">
              <a:solidFill>
                <a:srgbClr val="FF529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1EF917-AA2B-66DE-27FD-7D4DD242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46BF49-1514-D85C-B997-BCA7F117A3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Actiris : votre partenaire vers l’emploi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135C354-0AD8-41B8-F7C7-973A2663C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12" y="3402204"/>
            <a:ext cx="434557" cy="419845"/>
          </a:xfrm>
          <a:prstGeom prst="rect">
            <a:avLst/>
          </a:prstGeom>
        </p:spPr>
      </p:pic>
      <p:pic>
        <p:nvPicPr>
          <p:cNvPr id="7" name="Image 6" descr="Une image contenant dessin, illustration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7558D20-A69C-B281-F280-DDE8EA247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228" y="3339605"/>
            <a:ext cx="3199306" cy="3199306"/>
          </a:xfrm>
          <a:prstGeom prst="rect">
            <a:avLst/>
          </a:prstGeom>
        </p:spPr>
      </p:pic>
      <p:pic>
        <p:nvPicPr>
          <p:cNvPr id="10" name="Image 9" descr="Une image contenant dessin humoristique, clipart, illustration, art&#10;&#10;Le contenu généré par l’IA peut être incorrect.">
            <a:extLst>
              <a:ext uri="{FF2B5EF4-FFF2-40B4-BE49-F238E27FC236}">
                <a16:creationId xmlns:a16="http://schemas.microsoft.com/office/drawing/2014/main" id="{025E55D3-92EB-991D-3C2F-199FF9D8B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244" y="2300153"/>
            <a:ext cx="5667768" cy="5667768"/>
          </a:xfrm>
          <a:prstGeom prst="rect">
            <a:avLst/>
          </a:prstGeom>
        </p:spPr>
      </p:pic>
      <p:pic>
        <p:nvPicPr>
          <p:cNvPr id="12" name="Image 11" descr="Une image contenant habits, dessin, illustration, personne&#10;&#10;Le contenu généré par l’IA peut être incorrect.">
            <a:extLst>
              <a:ext uri="{FF2B5EF4-FFF2-40B4-BE49-F238E27FC236}">
                <a16:creationId xmlns:a16="http://schemas.microsoft.com/office/drawing/2014/main" id="{5593E5E5-8E72-BCE5-3354-71A4C978A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40" y="3339605"/>
            <a:ext cx="3199306" cy="319930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35245CD-7994-597D-19EC-D46ED6685BCC}"/>
              </a:ext>
            </a:extLst>
          </p:cNvPr>
          <p:cNvCxnSpPr/>
          <p:nvPr/>
        </p:nvCxnSpPr>
        <p:spPr>
          <a:xfrm>
            <a:off x="3702646" y="4167111"/>
            <a:ext cx="0" cy="214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AD5BC9D-1FF3-632A-E968-B5AB27BEA57B}"/>
              </a:ext>
            </a:extLst>
          </p:cNvPr>
          <p:cNvCxnSpPr/>
          <p:nvPr/>
        </p:nvCxnSpPr>
        <p:spPr>
          <a:xfrm>
            <a:off x="8415472" y="4167112"/>
            <a:ext cx="0" cy="214293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186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1BC5-62EA-1A2E-DBB3-A9E2FA0EF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2A561D8A-842A-469F-1103-5BF2C29DB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6863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D9127E2-AB4D-4945-AA58-F21F63396C42}" type="slidenum">
              <a:rPr lang="fr-FR" smtClean="0"/>
              <a:pPr>
                <a:spcAft>
                  <a:spcPts val="600"/>
                </a:spcAft>
              </a:pPr>
              <a:t>39</a:t>
            </a:fld>
            <a:endParaRPr lang="fr-FR"/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E8D2DF64-E739-7745-C189-DCA1483CBB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625" y="1517956"/>
            <a:ext cx="11598438" cy="2359025"/>
          </a:xfrm>
        </p:spPr>
        <p:txBody>
          <a:bodyPr anchor="b">
            <a:normAutofit/>
          </a:bodyPr>
          <a:lstStyle/>
          <a:p>
            <a:r>
              <a:rPr lang="fr-FR" dirty="0"/>
              <a:t>Nous contacter ? </a:t>
            </a:r>
          </a:p>
        </p:txBody>
      </p:sp>
    </p:spTree>
    <p:extLst>
      <p:ext uri="{BB962C8B-B14F-4D97-AF65-F5344CB8AC3E}">
        <p14:creationId xmlns:p14="http://schemas.microsoft.com/office/powerpoint/2010/main" val="86690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6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5">
            <a:extLst>
              <a:ext uri="{FF2B5EF4-FFF2-40B4-BE49-F238E27FC236}">
                <a16:creationId xmlns:a16="http://schemas.microsoft.com/office/drawing/2014/main" id="{0E2B96C0-5D85-D05B-1A5C-FA05C2A9E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fr-FR" sz="1800">
              <a:solidFill>
                <a:srgbClr val="FFFFFF"/>
              </a:solidFill>
            </a:endParaRPr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id="{97567866-F70E-DFC7-A806-DDE482BCFCC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152650" y="557213"/>
            <a:ext cx="7886700" cy="113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BE" altLang="fr-FR" sz="3500">
                <a:latin typeface="Calibri" panose="020F0502020204030204" pitchFamily="34" charset="0"/>
              </a:rPr>
              <a:t>2012 – Réforme : Dégressivité des allocations</a:t>
            </a:r>
          </a:p>
        </p:txBody>
      </p:sp>
      <p:grpSp>
        <p:nvGrpSpPr>
          <p:cNvPr id="11268" name="Content Placeholder 2">
            <a:extLst>
              <a:ext uri="{FF2B5EF4-FFF2-40B4-BE49-F238E27FC236}">
                <a16:creationId xmlns:a16="http://schemas.microsoft.com/office/drawing/2014/main" id="{68E39583-8F44-2694-835C-304A9F1F7873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1828800"/>
            <a:ext cx="7886700" cy="4351338"/>
            <a:chOff x="2152653" y="1829568"/>
            <a:chExt cx="7886700" cy="4350998"/>
          </a:xfrm>
        </p:grpSpPr>
        <p:sp>
          <p:nvSpPr>
            <p:cNvPr id="11270" name="Forme libre : forme 4">
              <a:extLst>
                <a:ext uri="{FF2B5EF4-FFF2-40B4-BE49-F238E27FC236}">
                  <a16:creationId xmlns:a16="http://schemas.microsoft.com/office/drawing/2014/main" id="{73E1684B-2D59-646F-7F9F-7306F8A12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5105186"/>
              <a:ext cx="7886700" cy="1075380"/>
            </a:xfrm>
            <a:custGeom>
              <a:avLst/>
              <a:gdLst>
                <a:gd name="T0" fmla="*/ 3943350 w 7886700"/>
                <a:gd name="T1" fmla="*/ 0 h 1075384"/>
                <a:gd name="T2" fmla="*/ 7886700 w 7886700"/>
                <a:gd name="T3" fmla="*/ 537686 h 1075384"/>
                <a:gd name="T4" fmla="*/ 3943350 w 7886700"/>
                <a:gd name="T5" fmla="*/ 1075372 h 1075384"/>
                <a:gd name="T6" fmla="*/ 0 w 7886700"/>
                <a:gd name="T7" fmla="*/ 537686 h 1075384"/>
                <a:gd name="T8" fmla="*/ 0 w 7886700"/>
                <a:gd name="T9" fmla="*/ 0 h 1075384"/>
                <a:gd name="T10" fmla="*/ 7886700 w 7886700"/>
                <a:gd name="T11" fmla="*/ 0 h 1075384"/>
                <a:gd name="T12" fmla="*/ 7886700 w 7886700"/>
                <a:gd name="T13" fmla="*/ 1075372 h 1075384"/>
                <a:gd name="T14" fmla="*/ 0 w 7886700"/>
                <a:gd name="T15" fmla="*/ 1075372 h 1075384"/>
                <a:gd name="T16" fmla="*/ 0 w 7886700"/>
                <a:gd name="T17" fmla="*/ 0 h 1075384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86700"/>
                <a:gd name="T28" fmla="*/ 0 h 1075384"/>
                <a:gd name="T29" fmla="*/ 7886700 w 7886700"/>
                <a:gd name="T30" fmla="*/ 1075384 h 10753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86700" h="1075384">
                  <a:moveTo>
                    <a:pt x="0" y="0"/>
                  </a:moveTo>
                  <a:lnTo>
                    <a:pt x="7886700" y="0"/>
                  </a:lnTo>
                  <a:lnTo>
                    <a:pt x="7886700" y="1075384"/>
                  </a:lnTo>
                  <a:lnTo>
                    <a:pt x="0" y="1075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EEECE1"/>
              </a:solidFill>
              <a:miter lim="800000"/>
              <a:headEnd/>
              <a:tailEnd/>
            </a:ln>
          </p:spPr>
          <p:txBody>
            <a:bodyPr lIns="142244" tIns="142244" rIns="142244" bIns="142244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2000" b="1">
                  <a:solidFill>
                    <a:srgbClr val="FFFFFF"/>
                  </a:solidFill>
                </a:rPr>
                <a:t>Résultat : ❌ Pas de remise à l’emploi — Chômage structurel maintenu</a:t>
              </a:r>
            </a:p>
          </p:txBody>
        </p:sp>
        <p:sp>
          <p:nvSpPr>
            <p:cNvPr id="11271" name="Forme libre : forme 5">
              <a:extLst>
                <a:ext uri="{FF2B5EF4-FFF2-40B4-BE49-F238E27FC236}">
                  <a16:creationId xmlns:a16="http://schemas.microsoft.com/office/drawing/2014/main" id="{575D242C-A980-BEE1-1916-DAE374F52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3467377"/>
              <a:ext cx="7886700" cy="1653939"/>
            </a:xfrm>
            <a:custGeom>
              <a:avLst/>
              <a:gdLst>
                <a:gd name="T0" fmla="*/ 3943350 w 7886700"/>
                <a:gd name="T1" fmla="*/ 0 h 1653941"/>
                <a:gd name="T2" fmla="*/ 7886700 w 7886700"/>
                <a:gd name="T3" fmla="*/ 826968 h 1653941"/>
                <a:gd name="T4" fmla="*/ 3943350 w 7886700"/>
                <a:gd name="T5" fmla="*/ 1653935 h 1653941"/>
                <a:gd name="T6" fmla="*/ 0 w 7886700"/>
                <a:gd name="T7" fmla="*/ 826968 h 1653941"/>
                <a:gd name="T8" fmla="*/ 0 w 7886700"/>
                <a:gd name="T9" fmla="*/ 579257 h 1653941"/>
                <a:gd name="T10" fmla="*/ 3736607 w 7886700"/>
                <a:gd name="T11" fmla="*/ 579257 h 1653941"/>
                <a:gd name="T12" fmla="*/ 3736607 w 7886700"/>
                <a:gd name="T13" fmla="*/ 413485 h 1653941"/>
                <a:gd name="T14" fmla="*/ 3529865 w 7886700"/>
                <a:gd name="T15" fmla="*/ 413485 h 1653941"/>
                <a:gd name="T16" fmla="*/ 3943350 w 7886700"/>
                <a:gd name="T17" fmla="*/ 0 h 1653941"/>
                <a:gd name="T18" fmla="*/ 4356835 w 7886700"/>
                <a:gd name="T19" fmla="*/ 413485 h 1653941"/>
                <a:gd name="T20" fmla="*/ 4150093 w 7886700"/>
                <a:gd name="T21" fmla="*/ 413485 h 1653941"/>
                <a:gd name="T22" fmla="*/ 4150093 w 7886700"/>
                <a:gd name="T23" fmla="*/ 579257 h 1653941"/>
                <a:gd name="T24" fmla="*/ 7886700 w 7886700"/>
                <a:gd name="T25" fmla="*/ 579257 h 1653941"/>
                <a:gd name="T26" fmla="*/ 7886700 w 7886700"/>
                <a:gd name="T27" fmla="*/ 1653935 h 1653941"/>
                <a:gd name="T28" fmla="*/ 0 w 7886700"/>
                <a:gd name="T29" fmla="*/ 1653935 h 1653941"/>
                <a:gd name="T30" fmla="*/ 0 w 7886700"/>
                <a:gd name="T31" fmla="*/ 579257 h 1653941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941"/>
                <a:gd name="T50" fmla="*/ 7886700 w 7886700"/>
                <a:gd name="T51" fmla="*/ 1653941 h 16539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941">
                  <a:moveTo>
                    <a:pt x="7886700" y="1074681"/>
                  </a:moveTo>
                  <a:lnTo>
                    <a:pt x="4150093" y="1074681"/>
                  </a:lnTo>
                  <a:lnTo>
                    <a:pt x="4150093" y="1240456"/>
                  </a:lnTo>
                  <a:lnTo>
                    <a:pt x="4356835" y="1240456"/>
                  </a:lnTo>
                  <a:lnTo>
                    <a:pt x="3943350" y="1653940"/>
                  </a:lnTo>
                  <a:lnTo>
                    <a:pt x="3529865" y="1240456"/>
                  </a:lnTo>
                  <a:lnTo>
                    <a:pt x="3736607" y="1240456"/>
                  </a:lnTo>
                  <a:lnTo>
                    <a:pt x="3736607" y="1074681"/>
                  </a:lnTo>
                  <a:lnTo>
                    <a:pt x="0" y="1074681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681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EEECE1"/>
              </a:solidFill>
              <a:miter lim="800000"/>
              <a:headEnd/>
              <a:tailEnd/>
            </a:ln>
          </p:spPr>
          <p:txBody>
            <a:bodyPr lIns="142244" tIns="142244" rIns="142244" bIns="1215649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2000" b="1">
                  <a:solidFill>
                    <a:srgbClr val="FFFFFF"/>
                  </a:solidFill>
                </a:rPr>
                <a:t>Mise en place :</a:t>
              </a:r>
            </a:p>
          </p:txBody>
        </p:sp>
        <p:sp>
          <p:nvSpPr>
            <p:cNvPr id="11272" name="Forme libre : forme 6">
              <a:extLst>
                <a:ext uri="{FF2B5EF4-FFF2-40B4-BE49-F238E27FC236}">
                  <a16:creationId xmlns:a16="http://schemas.microsoft.com/office/drawing/2014/main" id="{65FAF8F8-D993-0F86-700A-65D67F640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4047911"/>
              <a:ext cx="3943349" cy="494525"/>
            </a:xfrm>
            <a:custGeom>
              <a:avLst/>
              <a:gdLst>
                <a:gd name="T0" fmla="*/ 1971675 w 3943349"/>
                <a:gd name="T1" fmla="*/ 0 h 494528"/>
                <a:gd name="T2" fmla="*/ 3943349 w 3943349"/>
                <a:gd name="T3" fmla="*/ 247261 h 494528"/>
                <a:gd name="T4" fmla="*/ 1971675 w 3943349"/>
                <a:gd name="T5" fmla="*/ 494519 h 494528"/>
                <a:gd name="T6" fmla="*/ 0 w 3943349"/>
                <a:gd name="T7" fmla="*/ 247261 h 494528"/>
                <a:gd name="T8" fmla="*/ 0 w 3943349"/>
                <a:gd name="T9" fmla="*/ 0 h 494528"/>
                <a:gd name="T10" fmla="*/ 3943349 w 3943349"/>
                <a:gd name="T11" fmla="*/ 0 h 494528"/>
                <a:gd name="T12" fmla="*/ 3943349 w 3943349"/>
                <a:gd name="T13" fmla="*/ 494519 h 494528"/>
                <a:gd name="T14" fmla="*/ 0 w 3943349"/>
                <a:gd name="T15" fmla="*/ 494519 h 494528"/>
                <a:gd name="T16" fmla="*/ 0 w 3943349"/>
                <a:gd name="T17" fmla="*/ 0 h 494528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528"/>
                <a:gd name="T29" fmla="*/ 3943349 w 3943349"/>
                <a:gd name="T30" fmla="*/ 494528 h 4945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528">
                  <a:moveTo>
                    <a:pt x="0" y="0"/>
                  </a:moveTo>
                  <a:lnTo>
                    <a:pt x="3943349" y="0"/>
                  </a:lnTo>
                  <a:lnTo>
                    <a:pt x="3943349" y="494528"/>
                  </a:lnTo>
                  <a:lnTo>
                    <a:pt x="0" y="494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090">
                <a:alpha val="90195"/>
              </a:srgbClr>
            </a:solidFill>
            <a:ln w="25402">
              <a:solidFill>
                <a:srgbClr val="CCCFD7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13787" tIns="20317" rIns="113787" bIns="20317" anchor="ctr" anchorCtr="1"/>
            <a:lstStyle>
              <a:lvl1pPr defTabSz="71120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71120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7112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7112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7112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700"/>
                </a:spcAft>
                <a:buSzTx/>
                <a:buFontTx/>
                <a:buNone/>
              </a:pPr>
              <a:r>
                <a:rPr lang="en-US" altLang="fr-FR" sz="1600" b="1"/>
                <a:t>Réduction progressive des allocations de chômage</a:t>
              </a:r>
            </a:p>
          </p:txBody>
        </p:sp>
        <p:sp>
          <p:nvSpPr>
            <p:cNvPr id="11273" name="Forme libre : forme 7">
              <a:extLst>
                <a:ext uri="{FF2B5EF4-FFF2-40B4-BE49-F238E27FC236}">
                  <a16:creationId xmlns:a16="http://schemas.microsoft.com/office/drawing/2014/main" id="{74D03E7F-3ECF-D767-85D9-062F8FAB7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3" y="4047911"/>
              <a:ext cx="3943349" cy="494525"/>
            </a:xfrm>
            <a:custGeom>
              <a:avLst/>
              <a:gdLst>
                <a:gd name="T0" fmla="*/ 1971675 w 3943349"/>
                <a:gd name="T1" fmla="*/ 0 h 494528"/>
                <a:gd name="T2" fmla="*/ 3943349 w 3943349"/>
                <a:gd name="T3" fmla="*/ 247261 h 494528"/>
                <a:gd name="T4" fmla="*/ 1971675 w 3943349"/>
                <a:gd name="T5" fmla="*/ 494519 h 494528"/>
                <a:gd name="T6" fmla="*/ 0 w 3943349"/>
                <a:gd name="T7" fmla="*/ 247261 h 494528"/>
                <a:gd name="T8" fmla="*/ 0 w 3943349"/>
                <a:gd name="T9" fmla="*/ 0 h 494528"/>
                <a:gd name="T10" fmla="*/ 3943349 w 3943349"/>
                <a:gd name="T11" fmla="*/ 0 h 494528"/>
                <a:gd name="T12" fmla="*/ 3943349 w 3943349"/>
                <a:gd name="T13" fmla="*/ 494519 h 494528"/>
                <a:gd name="T14" fmla="*/ 0 w 3943349"/>
                <a:gd name="T15" fmla="*/ 494519 h 494528"/>
                <a:gd name="T16" fmla="*/ 0 w 3943349"/>
                <a:gd name="T17" fmla="*/ 0 h 494528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528"/>
                <a:gd name="T29" fmla="*/ 3943349 w 3943349"/>
                <a:gd name="T30" fmla="*/ 494528 h 4945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528">
                  <a:moveTo>
                    <a:pt x="0" y="0"/>
                  </a:moveTo>
                  <a:lnTo>
                    <a:pt x="3943349" y="0"/>
                  </a:lnTo>
                  <a:lnTo>
                    <a:pt x="3943349" y="494528"/>
                  </a:lnTo>
                  <a:lnTo>
                    <a:pt x="0" y="494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0EC">
                <a:alpha val="90195"/>
              </a:srgbClr>
            </a:solidFill>
            <a:ln w="25402">
              <a:solidFill>
                <a:srgbClr val="CCCFD7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13787" tIns="20317" rIns="113787" bIns="20317" anchor="ctr" anchorCtr="1"/>
            <a:lstStyle>
              <a:lvl1pPr defTabSz="71120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71120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7112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7112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7112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7112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700"/>
                </a:spcAft>
                <a:buSzTx/>
                <a:buFontTx/>
                <a:buNone/>
              </a:pPr>
              <a:r>
                <a:rPr lang="en-US" altLang="fr-FR" sz="1600" b="1"/>
                <a:t>Création d’un choc psychologique</a:t>
              </a:r>
            </a:p>
          </p:txBody>
        </p:sp>
        <p:sp>
          <p:nvSpPr>
            <p:cNvPr id="11274" name="Forme libre : forme 8">
              <a:extLst>
                <a:ext uri="{FF2B5EF4-FFF2-40B4-BE49-F238E27FC236}">
                  <a16:creationId xmlns:a16="http://schemas.microsoft.com/office/drawing/2014/main" id="{10E42313-0C9F-1FB5-CD35-87A202B94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1829568"/>
              <a:ext cx="7886700" cy="1653939"/>
            </a:xfrm>
            <a:custGeom>
              <a:avLst/>
              <a:gdLst>
                <a:gd name="T0" fmla="*/ 3943350 w 7886700"/>
                <a:gd name="T1" fmla="*/ 0 h 1653941"/>
                <a:gd name="T2" fmla="*/ 7886700 w 7886700"/>
                <a:gd name="T3" fmla="*/ 826968 h 1653941"/>
                <a:gd name="T4" fmla="*/ 3943350 w 7886700"/>
                <a:gd name="T5" fmla="*/ 1653935 h 1653941"/>
                <a:gd name="T6" fmla="*/ 0 w 7886700"/>
                <a:gd name="T7" fmla="*/ 826968 h 1653941"/>
                <a:gd name="T8" fmla="*/ 0 w 7886700"/>
                <a:gd name="T9" fmla="*/ 579257 h 1653941"/>
                <a:gd name="T10" fmla="*/ 3736607 w 7886700"/>
                <a:gd name="T11" fmla="*/ 579257 h 1653941"/>
                <a:gd name="T12" fmla="*/ 3736607 w 7886700"/>
                <a:gd name="T13" fmla="*/ 413485 h 1653941"/>
                <a:gd name="T14" fmla="*/ 3529865 w 7886700"/>
                <a:gd name="T15" fmla="*/ 413485 h 1653941"/>
                <a:gd name="T16" fmla="*/ 3943350 w 7886700"/>
                <a:gd name="T17" fmla="*/ 0 h 1653941"/>
                <a:gd name="T18" fmla="*/ 4356835 w 7886700"/>
                <a:gd name="T19" fmla="*/ 413485 h 1653941"/>
                <a:gd name="T20" fmla="*/ 4150093 w 7886700"/>
                <a:gd name="T21" fmla="*/ 413485 h 1653941"/>
                <a:gd name="T22" fmla="*/ 4150093 w 7886700"/>
                <a:gd name="T23" fmla="*/ 579257 h 1653941"/>
                <a:gd name="T24" fmla="*/ 7886700 w 7886700"/>
                <a:gd name="T25" fmla="*/ 579257 h 1653941"/>
                <a:gd name="T26" fmla="*/ 7886700 w 7886700"/>
                <a:gd name="T27" fmla="*/ 1653935 h 1653941"/>
                <a:gd name="T28" fmla="*/ 0 w 7886700"/>
                <a:gd name="T29" fmla="*/ 1653935 h 1653941"/>
                <a:gd name="T30" fmla="*/ 0 w 7886700"/>
                <a:gd name="T31" fmla="*/ 579257 h 1653941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941"/>
                <a:gd name="T50" fmla="*/ 7886700 w 7886700"/>
                <a:gd name="T51" fmla="*/ 1653941 h 16539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941">
                  <a:moveTo>
                    <a:pt x="7886700" y="1074681"/>
                  </a:moveTo>
                  <a:lnTo>
                    <a:pt x="4150093" y="1074681"/>
                  </a:lnTo>
                  <a:lnTo>
                    <a:pt x="4150093" y="1240456"/>
                  </a:lnTo>
                  <a:lnTo>
                    <a:pt x="4356835" y="1240456"/>
                  </a:lnTo>
                  <a:lnTo>
                    <a:pt x="3943350" y="1653940"/>
                  </a:lnTo>
                  <a:lnTo>
                    <a:pt x="3529865" y="1240456"/>
                  </a:lnTo>
                  <a:lnTo>
                    <a:pt x="3736607" y="1240456"/>
                  </a:lnTo>
                  <a:lnTo>
                    <a:pt x="3736607" y="1074681"/>
                  </a:lnTo>
                  <a:lnTo>
                    <a:pt x="0" y="1074681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681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EEECE1"/>
              </a:solidFill>
              <a:miter lim="800000"/>
              <a:headEnd/>
              <a:tailEnd/>
            </a:ln>
          </p:spPr>
          <p:txBody>
            <a:bodyPr lIns="170691" tIns="170691" rIns="170691" bIns="749945" anchor="ctr" anchorCtr="1"/>
            <a:lstStyle>
              <a:lvl1pPr defTabSz="1066800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106680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10668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10668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10668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1000"/>
                </a:spcAft>
                <a:buSzTx/>
                <a:buFontTx/>
                <a:buNone/>
              </a:pPr>
              <a:r>
                <a:rPr lang="fr-BE" altLang="fr-FR" sz="2400" b="1">
                  <a:solidFill>
                    <a:srgbClr val="FFFFFF"/>
                  </a:solidFill>
                </a:rPr>
                <a:t>Objectif : Inciter à une reprise rapide de l’emploi</a:t>
              </a:r>
              <a:endParaRPr lang="en-US" altLang="fr-FR" sz="2400" b="1">
                <a:solidFill>
                  <a:srgbClr val="FFFFFF"/>
                </a:solidFill>
              </a:endParaRPr>
            </a:p>
          </p:txBody>
        </p:sp>
      </p:grpSp>
      <p:pic>
        <p:nvPicPr>
          <p:cNvPr id="11269" name="Image 2">
            <a:extLst>
              <a:ext uri="{FF2B5EF4-FFF2-40B4-BE49-F238E27FC236}">
                <a16:creationId xmlns:a16="http://schemas.microsoft.com/office/drawing/2014/main" id="{152C10B0-37E4-2304-BC27-CE2F72FA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788" y="5427663"/>
            <a:ext cx="974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364193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1843B-0060-FE17-C09B-8A1D56A97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2A65E2-635C-5A92-212A-22575D19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755564"/>
            <a:ext cx="10515600" cy="1325563"/>
          </a:xfrm>
        </p:spPr>
        <p:txBody>
          <a:bodyPr/>
          <a:lstStyle/>
          <a:p>
            <a:r>
              <a:rPr lang="fr-FR" dirty="0"/>
              <a:t>Nos points de contacts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F141E7-E1CE-735B-4A05-686F4B48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127E2-AB4D-4945-AA58-F21F63396C42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E4A5DD2-73C3-746B-73E7-7293A3921E2B}"/>
              </a:ext>
            </a:extLst>
          </p:cNvPr>
          <p:cNvSpPr txBox="1"/>
          <p:nvPr/>
        </p:nvSpPr>
        <p:spPr>
          <a:xfrm>
            <a:off x="422564" y="1944414"/>
            <a:ext cx="117694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       Site web : </a:t>
            </a:r>
            <a:r>
              <a:rPr lang="fr-BE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www.actiris.brussels</a:t>
            </a:r>
            <a:r>
              <a:rPr lang="fr-BE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       Contact Center :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0800 35 123 (numéro gratuit)</a:t>
            </a: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        Nos antennes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(accès gratuit) :</a:t>
            </a:r>
            <a:endParaRPr lang="fr-B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Anderlecht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de Birmingham 225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Berchem-Sainte-Agathe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Chaussée de Gand 1154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Bruxelles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Boulevard d’Anvers 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de la Station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Ganshoren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Place Reine Paola 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Jette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Léon Theodor 108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Molenbeek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Vandenboogaerde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91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Montgomery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Avenue de Broqueville 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Saint-Gilles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de la Source 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Saint-Josse-ten-Noode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Avenue de l’Astronomie 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Schaerbeek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de Jérusalem 46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Etterbeek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Boulevard Louis Schmidt 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Evere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Rue du Collège 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b="1" dirty="0">
                <a:latin typeface="Arial" panose="020B0604020202020204" pitchFamily="34" charset="0"/>
                <a:cs typeface="Arial" panose="020B0604020202020204" pitchFamily="34" charset="0"/>
              </a:rPr>
              <a:t>Uccle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– Chaussée d’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Alsemberg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1011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274AD1A-F60F-507E-77B4-9B7570CFD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99" y="1944413"/>
            <a:ext cx="5068708" cy="441193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B7C631-A5BA-2C10-0FBD-B78F21E07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93" y="3063875"/>
            <a:ext cx="253659" cy="36512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621E0B-AAF2-B63E-0169-619ECF533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83" y="2515788"/>
            <a:ext cx="364012" cy="3651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54EEE83-81AC-BD3E-B6C7-4C81FCEA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809" y="1938119"/>
            <a:ext cx="251626" cy="3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8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B094488-CD3C-BE4B-8E64-F819F0779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98049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6945" y="111577"/>
            <a:ext cx="1708150" cy="2874010"/>
          </a:xfrm>
          <a:custGeom>
            <a:avLst/>
            <a:gdLst/>
            <a:ahLst/>
            <a:cxnLst/>
            <a:rect l="l" t="t" r="r" b="b"/>
            <a:pathLst>
              <a:path w="1708150" h="2874010">
                <a:moveTo>
                  <a:pt x="437502" y="0"/>
                </a:moveTo>
                <a:lnTo>
                  <a:pt x="0" y="2665069"/>
                </a:lnTo>
                <a:lnTo>
                  <a:pt x="1270609" y="2873654"/>
                </a:lnTo>
                <a:lnTo>
                  <a:pt x="1708111" y="208584"/>
                </a:lnTo>
                <a:lnTo>
                  <a:pt x="437502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83000" y="2269344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73" y="0"/>
                </a:moveTo>
                <a:lnTo>
                  <a:pt x="0" y="632650"/>
                </a:lnTo>
                <a:lnTo>
                  <a:pt x="1326959" y="2984919"/>
                </a:lnTo>
                <a:lnTo>
                  <a:pt x="2448433" y="2352281"/>
                </a:lnTo>
                <a:lnTo>
                  <a:pt x="1121473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8830" y="2800387"/>
            <a:ext cx="5751195" cy="4057650"/>
          </a:xfrm>
          <a:custGeom>
            <a:avLst/>
            <a:gdLst/>
            <a:ahLst/>
            <a:cxnLst/>
            <a:rect l="l" t="t" r="r" b="b"/>
            <a:pathLst>
              <a:path w="5751195" h="4057650">
                <a:moveTo>
                  <a:pt x="2989465" y="3369792"/>
                </a:moveTo>
                <a:lnTo>
                  <a:pt x="2483396" y="2185809"/>
                </a:lnTo>
                <a:lnTo>
                  <a:pt x="0" y="3247301"/>
                </a:lnTo>
                <a:lnTo>
                  <a:pt x="346367" y="4057612"/>
                </a:lnTo>
                <a:lnTo>
                  <a:pt x="1380299" y="4057612"/>
                </a:lnTo>
                <a:lnTo>
                  <a:pt x="2989465" y="3369792"/>
                </a:lnTo>
                <a:close/>
              </a:path>
              <a:path w="5751195" h="4057650">
                <a:moveTo>
                  <a:pt x="5751195" y="1139913"/>
                </a:moveTo>
                <a:lnTo>
                  <a:pt x="3302812" y="0"/>
                </a:lnTo>
                <a:lnTo>
                  <a:pt x="2759341" y="1167307"/>
                </a:lnTo>
                <a:lnTo>
                  <a:pt x="5207724" y="2307209"/>
                </a:lnTo>
                <a:lnTo>
                  <a:pt x="5751195" y="1139913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31665" y="2766254"/>
            <a:ext cx="7687309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94130" marR="5080" indent="-1282065">
              <a:lnSpc>
                <a:spcPts val="4750"/>
              </a:lnSpc>
              <a:spcBef>
                <a:spcPts val="705"/>
              </a:spcBef>
            </a:pPr>
            <a:r>
              <a:rPr sz="4400" dirty="0"/>
              <a:t>Réforme</a:t>
            </a:r>
            <a:r>
              <a:rPr sz="4400" spc="-114" dirty="0"/>
              <a:t> </a:t>
            </a:r>
            <a:r>
              <a:rPr sz="4400" dirty="0"/>
              <a:t>de</a:t>
            </a:r>
            <a:r>
              <a:rPr sz="4400" spc="-75" dirty="0"/>
              <a:t> </a:t>
            </a:r>
            <a:r>
              <a:rPr sz="4400" dirty="0"/>
              <a:t>la</a:t>
            </a:r>
            <a:r>
              <a:rPr sz="4400" spc="-85" dirty="0"/>
              <a:t> </a:t>
            </a:r>
            <a:r>
              <a:rPr sz="4400" spc="-10" dirty="0"/>
              <a:t>réglementation</a:t>
            </a:r>
            <a:r>
              <a:rPr sz="4400" spc="-110" dirty="0"/>
              <a:t> </a:t>
            </a:r>
            <a:r>
              <a:rPr sz="4400" spc="-25" dirty="0"/>
              <a:t>du </a:t>
            </a:r>
            <a:r>
              <a:rPr sz="4400" dirty="0"/>
              <a:t>chômage</a:t>
            </a:r>
            <a:r>
              <a:rPr sz="4400" spc="-60" dirty="0"/>
              <a:t> </a:t>
            </a:r>
            <a:r>
              <a:rPr sz="4400" dirty="0"/>
              <a:t>:</a:t>
            </a:r>
            <a:r>
              <a:rPr sz="4400" spc="-40" dirty="0"/>
              <a:t> </a:t>
            </a:r>
            <a:r>
              <a:rPr sz="4400" spc="-10" dirty="0"/>
              <a:t>décryptage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4460968" y="4912277"/>
            <a:ext cx="3258185" cy="8274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855"/>
              </a:spcBef>
            </a:pPr>
            <a:r>
              <a:rPr sz="2000" b="1" spc="55" dirty="0">
                <a:solidFill>
                  <a:srgbClr val="12355F"/>
                </a:solidFill>
                <a:latin typeface="Calibri"/>
                <a:cs typeface="Calibri"/>
              </a:rPr>
              <a:t>Webinaire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5"/>
              </a:spcBef>
            </a:pPr>
            <a:r>
              <a:rPr sz="2000" b="1" spc="90" dirty="0">
                <a:solidFill>
                  <a:srgbClr val="12355F"/>
                </a:solidFill>
                <a:latin typeface="Calibri"/>
                <a:cs typeface="Calibri"/>
              </a:rPr>
              <a:t>25/09/2025,</a:t>
            </a:r>
            <a:r>
              <a:rPr sz="2000" b="1" spc="1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12355F"/>
                </a:solidFill>
                <a:latin typeface="Calibri"/>
                <a:cs typeface="Calibri"/>
              </a:rPr>
              <a:t>12h00</a:t>
            </a:r>
            <a:r>
              <a:rPr sz="2000" b="1" spc="1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–</a:t>
            </a:r>
            <a:r>
              <a:rPr sz="2000" b="1" spc="19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80" dirty="0">
                <a:solidFill>
                  <a:srgbClr val="12355F"/>
                </a:solidFill>
                <a:latin typeface="Calibri"/>
                <a:cs typeface="Calibri"/>
              </a:rPr>
              <a:t>13h30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5675" y="2619536"/>
            <a:ext cx="609727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105"/>
              </a:lnSpc>
              <a:spcBef>
                <a:spcPts val="100"/>
              </a:spcBef>
            </a:pPr>
            <a:r>
              <a:rPr sz="3600" dirty="0"/>
              <a:t>Partie</a:t>
            </a:r>
            <a:r>
              <a:rPr sz="3600" spc="-80" dirty="0"/>
              <a:t> </a:t>
            </a:r>
            <a:r>
              <a:rPr sz="3600" dirty="0"/>
              <a:t>I</a:t>
            </a:r>
            <a:r>
              <a:rPr sz="3600" spc="-70" dirty="0"/>
              <a:t> </a:t>
            </a:r>
            <a:r>
              <a:rPr sz="3600" spc="-50" dirty="0"/>
              <a:t>:</a:t>
            </a:r>
            <a:endParaRPr sz="3600"/>
          </a:p>
          <a:p>
            <a:pPr marL="12700" marR="5080" algn="ctr">
              <a:lnSpc>
                <a:spcPts val="3890"/>
              </a:lnSpc>
              <a:spcBef>
                <a:spcPts val="270"/>
              </a:spcBef>
            </a:pPr>
            <a:r>
              <a:rPr sz="3600" dirty="0"/>
              <a:t>Les</a:t>
            </a:r>
            <a:r>
              <a:rPr sz="3600" spc="-70" dirty="0"/>
              <a:t> </a:t>
            </a:r>
            <a:r>
              <a:rPr sz="3600" dirty="0"/>
              <a:t>grandes</a:t>
            </a:r>
            <a:r>
              <a:rPr sz="3600" spc="-70" dirty="0"/>
              <a:t> </a:t>
            </a:r>
            <a:r>
              <a:rPr sz="3600" dirty="0"/>
              <a:t>lignes</a:t>
            </a:r>
            <a:r>
              <a:rPr sz="3600" spc="-60" dirty="0"/>
              <a:t> </a:t>
            </a:r>
            <a:r>
              <a:rPr sz="3600" dirty="0"/>
              <a:t>de</a:t>
            </a:r>
            <a:r>
              <a:rPr sz="3600" spc="-75" dirty="0"/>
              <a:t> </a:t>
            </a:r>
            <a:r>
              <a:rPr sz="3600" dirty="0"/>
              <a:t>la</a:t>
            </a:r>
            <a:r>
              <a:rPr sz="3600" spc="-70" dirty="0"/>
              <a:t> </a:t>
            </a:r>
            <a:r>
              <a:rPr sz="3600" spc="-10" dirty="0"/>
              <a:t>réforme </a:t>
            </a:r>
            <a:r>
              <a:rPr sz="3600" dirty="0"/>
              <a:t>du</a:t>
            </a:r>
            <a:r>
              <a:rPr sz="3600" spc="-25" dirty="0"/>
              <a:t> </a:t>
            </a:r>
            <a:r>
              <a:rPr sz="3600" spc="-10" dirty="0"/>
              <a:t>chômage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3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041" y="0"/>
            <a:ext cx="2801667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38863" y="399602"/>
            <a:ext cx="5203190" cy="60579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sz="2000" spc="-10" dirty="0"/>
              <a:t>Loi-Programme</a:t>
            </a:r>
            <a:r>
              <a:rPr sz="2000" spc="-55" dirty="0"/>
              <a:t> </a:t>
            </a:r>
            <a:r>
              <a:rPr sz="2000" dirty="0"/>
              <a:t>votée</a:t>
            </a:r>
            <a:r>
              <a:rPr sz="2000" spc="-35" dirty="0"/>
              <a:t> </a:t>
            </a:r>
            <a:r>
              <a:rPr sz="2000" dirty="0"/>
              <a:t>à</a:t>
            </a:r>
            <a:r>
              <a:rPr sz="2000" spc="-35" dirty="0"/>
              <a:t> </a:t>
            </a:r>
            <a:r>
              <a:rPr sz="2000" dirty="0"/>
              <a:t>la</a:t>
            </a:r>
            <a:r>
              <a:rPr sz="2000" spc="-45" dirty="0"/>
              <a:t> </a:t>
            </a:r>
            <a:r>
              <a:rPr sz="2000" dirty="0"/>
              <a:t>Chambre</a:t>
            </a:r>
            <a:r>
              <a:rPr sz="2000" spc="-30" dirty="0"/>
              <a:t> </a:t>
            </a:r>
            <a:r>
              <a:rPr sz="2000" spc="-10" dirty="0"/>
              <a:t>(18/07/2025) </a:t>
            </a:r>
            <a:r>
              <a:rPr sz="2000" dirty="0"/>
              <a:t>et</a:t>
            </a:r>
            <a:r>
              <a:rPr sz="2000" spc="-45" dirty="0"/>
              <a:t> </a:t>
            </a:r>
            <a:r>
              <a:rPr sz="2000" dirty="0"/>
              <a:t>publiée</a:t>
            </a:r>
            <a:r>
              <a:rPr sz="2000" spc="-60" dirty="0"/>
              <a:t> </a:t>
            </a:r>
            <a:r>
              <a:rPr sz="2000" dirty="0"/>
              <a:t>au</a:t>
            </a:r>
            <a:r>
              <a:rPr sz="2000" spc="-30" dirty="0"/>
              <a:t> </a:t>
            </a:r>
            <a:r>
              <a:rPr sz="2000" dirty="0"/>
              <a:t>Moniteur</a:t>
            </a:r>
            <a:r>
              <a:rPr sz="2000" spc="-75" dirty="0"/>
              <a:t> </a:t>
            </a:r>
            <a:r>
              <a:rPr sz="2000" dirty="0"/>
              <a:t>Belge</a:t>
            </a:r>
            <a:r>
              <a:rPr sz="2000" spc="-35" dirty="0"/>
              <a:t> </a:t>
            </a:r>
            <a:r>
              <a:rPr sz="2000" spc="-10" dirty="0"/>
              <a:t>(29/07/2025)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82438" y="631943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28119" y="5161503"/>
            <a:ext cx="46621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avant</a:t>
            </a:r>
            <a:r>
              <a:rPr sz="16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01/03/2026</a:t>
            </a:r>
            <a:r>
              <a:rPr sz="1600" b="1" spc="-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période</a:t>
            </a:r>
            <a:r>
              <a:rPr sz="16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transitoire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8119" y="1104616"/>
            <a:ext cx="7355205" cy="4081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Champ</a:t>
            </a:r>
            <a:r>
              <a:rPr sz="1800" b="1" u="sng" spc="-3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d’application</a:t>
            </a:r>
            <a:r>
              <a:rPr sz="1800" b="1" u="sng" spc="-7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800">
              <a:latin typeface="Calibri"/>
              <a:cs typeface="Calibri"/>
            </a:endParaRPr>
          </a:p>
          <a:p>
            <a:pPr marL="297815" marR="416559" indent="-285750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Ne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concerne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que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chômeurs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indemnisés</a:t>
            </a:r>
            <a:r>
              <a:rPr sz="16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CE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touchent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de 	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endParaRPr sz="1600">
              <a:latin typeface="Calibri"/>
              <a:cs typeface="Calibri"/>
            </a:endParaRPr>
          </a:p>
          <a:p>
            <a:pPr marL="788670" lvl="1" indent="-287020">
              <a:lnSpc>
                <a:spcPct val="100000"/>
              </a:lnSpc>
              <a:spcBef>
                <a:spcPts val="425"/>
              </a:spcBef>
              <a:buFont typeface="Arial MT"/>
              <a:buChar char="•"/>
              <a:tabLst>
                <a:tab pos="788670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ordinaires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(allocations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base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travail)</a:t>
            </a:r>
            <a:endParaRPr sz="1600">
              <a:latin typeface="Calibri"/>
              <a:cs typeface="Calibri"/>
            </a:endParaRPr>
          </a:p>
          <a:p>
            <a:pPr marL="788670" lvl="1" indent="-286385">
              <a:lnSpc>
                <a:spcPct val="100000"/>
              </a:lnSpc>
              <a:buFont typeface="Arial MT"/>
              <a:buChar char="•"/>
              <a:tabLst>
                <a:tab pos="788670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b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(allocations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base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études)</a:t>
            </a:r>
            <a:endParaRPr sz="1600">
              <a:latin typeface="Calibri"/>
              <a:cs typeface="Calibri"/>
            </a:endParaRPr>
          </a:p>
          <a:p>
            <a:pPr marL="347345">
              <a:lnSpc>
                <a:spcPct val="100000"/>
              </a:lnSpc>
              <a:spcBef>
                <a:spcPts val="1455"/>
              </a:spcBef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35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%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(BF</a:t>
            </a:r>
            <a:r>
              <a:rPr sz="16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partenaires)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indemnisés</a:t>
            </a:r>
            <a:endParaRPr sz="1600">
              <a:latin typeface="Calibri"/>
              <a:cs typeface="Calibri"/>
            </a:endParaRPr>
          </a:p>
          <a:p>
            <a:pPr marL="347345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Réforme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d’impact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direct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grande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partie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public</a:t>
            </a:r>
            <a:endParaRPr sz="1600">
              <a:latin typeface="Calibri"/>
              <a:cs typeface="Calibri"/>
            </a:endParaRPr>
          </a:p>
          <a:p>
            <a:pPr marL="347345">
              <a:lnSpc>
                <a:spcPct val="100000"/>
              </a:lnSpc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(ex.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bénéficiaires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Revenu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d’Intégration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Sociale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CPAS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sans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revenu)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64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Entrée</a:t>
            </a:r>
            <a:r>
              <a:rPr sz="1800" b="1" u="sng" spc="-4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en</a:t>
            </a:r>
            <a:r>
              <a:rPr sz="1800" b="1" u="sng" spc="-4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application</a:t>
            </a:r>
            <a:r>
              <a:rPr sz="18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01/03/2026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73438" y="5278373"/>
            <a:ext cx="2482850" cy="1016000"/>
          </a:xfrm>
          <a:prstGeom prst="rect">
            <a:avLst/>
          </a:prstGeom>
          <a:ln w="9525">
            <a:solidFill>
              <a:srgbClr val="081A2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 marR="540385">
              <a:lnSpc>
                <a:spcPct val="100000"/>
              </a:lnSpc>
              <a:spcBef>
                <a:spcPts val="285"/>
              </a:spcBef>
            </a:pP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Être</a:t>
            </a:r>
            <a:r>
              <a:rPr sz="12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admis aux</a:t>
            </a:r>
            <a:r>
              <a:rPr sz="12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2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  <a:p>
            <a:pPr marL="91440" marR="198120">
              <a:lnSpc>
                <a:spcPct val="100000"/>
              </a:lnSpc>
            </a:pP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Avoir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demandé</a:t>
            </a:r>
            <a:r>
              <a:rPr sz="12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allocations 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avoir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reçu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2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réponse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positive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l’ONEM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9314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1080" y="1466232"/>
            <a:ext cx="9565640" cy="2480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2000" b="1" i="1" spc="-7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2000" b="1" i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2000" b="1" i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ordinaires</a:t>
            </a:r>
            <a:r>
              <a:rPr sz="2000" b="1" i="1" spc="-6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(sur</a:t>
            </a:r>
            <a:r>
              <a:rPr sz="2000" b="1" i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base</a:t>
            </a:r>
            <a:r>
              <a:rPr sz="2000" b="1" i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du</a:t>
            </a:r>
            <a:r>
              <a:rPr sz="2000" b="1" i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3BB7A2"/>
                </a:solidFill>
                <a:latin typeface="Calibri"/>
                <a:cs typeface="Calibri"/>
              </a:rPr>
              <a:t>travail/passé</a:t>
            </a:r>
            <a:r>
              <a:rPr sz="2000" b="1" i="1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3BB7A2"/>
                </a:solidFill>
                <a:latin typeface="Calibri"/>
                <a:cs typeface="Calibri"/>
              </a:rPr>
              <a:t>professionnel)</a:t>
            </a:r>
            <a:endParaRPr sz="2000">
              <a:latin typeface="Calibri"/>
              <a:cs typeface="Calibri"/>
            </a:endParaRPr>
          </a:p>
          <a:p>
            <a:pPr marL="565150" marR="5080" indent="-287020">
              <a:lnSpc>
                <a:spcPct val="100000"/>
              </a:lnSpc>
              <a:spcBef>
                <a:spcPts val="1800"/>
              </a:spcBef>
              <a:buFont typeface="Arial MT"/>
              <a:buChar char="•"/>
              <a:tabLst>
                <a:tab pos="565150" algn="l"/>
              </a:tabLst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1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travail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cours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36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précédant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demande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d’allocations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 =&gt;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1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d'allocations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,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minimum</a:t>
            </a:r>
            <a:endParaRPr sz="1800">
              <a:latin typeface="Calibri"/>
              <a:cs typeface="Calibri"/>
            </a:endParaRPr>
          </a:p>
          <a:p>
            <a:pPr marL="565150" indent="-28638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565150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Chaque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tranche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supplémentaire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4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travail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1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supplémentaire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d'allocations</a:t>
            </a:r>
            <a:endParaRPr sz="1800">
              <a:latin typeface="Calibri"/>
              <a:cs typeface="Calibri"/>
            </a:endParaRPr>
          </a:p>
          <a:p>
            <a:pPr marL="735965">
              <a:lnSpc>
                <a:spcPct val="100000"/>
              </a:lnSpc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20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travail</a:t>
            </a:r>
            <a:r>
              <a:rPr sz="1800" spc="3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(12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+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2*4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mois)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14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d’allocations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(12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+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2*1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mois)</a:t>
            </a:r>
            <a:endParaRPr sz="1800">
              <a:latin typeface="Calibri"/>
              <a:cs typeface="Calibri"/>
            </a:endParaRPr>
          </a:p>
          <a:p>
            <a:pPr marL="565150" indent="-28638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565150" algn="l"/>
              </a:tabLst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5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travail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2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d'allocations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,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 droit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maximum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8217" rIns="0" bIns="0" rtlCol="0">
            <a:spAutoFit/>
          </a:bodyPr>
          <a:lstStyle/>
          <a:p>
            <a:pPr marL="76200" marR="5080">
              <a:lnSpc>
                <a:spcPts val="2590"/>
              </a:lnSpc>
              <a:spcBef>
                <a:spcPts val="425"/>
              </a:spcBef>
            </a:pPr>
            <a:r>
              <a:rPr spc="-40" dirty="0"/>
              <a:t>LIMITATION</a:t>
            </a:r>
            <a:r>
              <a:rPr spc="-55" dirty="0"/>
              <a:t> </a:t>
            </a:r>
            <a:r>
              <a:rPr dirty="0"/>
              <a:t>DANS</a:t>
            </a:r>
            <a:r>
              <a:rPr spc="-60" dirty="0"/>
              <a:t> </a:t>
            </a:r>
            <a:r>
              <a:rPr dirty="0"/>
              <a:t>LE</a:t>
            </a:r>
            <a:r>
              <a:rPr spc="-65" dirty="0"/>
              <a:t> </a:t>
            </a:r>
            <a:r>
              <a:rPr dirty="0"/>
              <a:t>TEMPS</a:t>
            </a:r>
            <a:r>
              <a:rPr spc="-60" dirty="0"/>
              <a:t> </a:t>
            </a:r>
            <a:r>
              <a:rPr dirty="0"/>
              <a:t>ET</a:t>
            </a:r>
            <a:r>
              <a:rPr spc="-60" dirty="0"/>
              <a:t> </a:t>
            </a:r>
            <a:r>
              <a:rPr dirty="0"/>
              <a:t>RÉVISION</a:t>
            </a:r>
            <a:r>
              <a:rPr spc="-50" dirty="0"/>
              <a:t> </a:t>
            </a:r>
            <a:r>
              <a:rPr dirty="0"/>
              <a:t>DES</a:t>
            </a:r>
            <a:r>
              <a:rPr spc="-60" dirty="0"/>
              <a:t> </a:t>
            </a:r>
            <a:r>
              <a:rPr spc="-10" dirty="0"/>
              <a:t>CONDITIONS D’ADMISSIBILITÉ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686803" y="4185030"/>
            <a:ext cx="4025900" cy="2166620"/>
            <a:chOff x="686803" y="4185030"/>
            <a:chExt cx="4025900" cy="21666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6328" y="4194556"/>
              <a:ext cx="4006301" cy="214742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1565" y="4189793"/>
              <a:ext cx="4016375" cy="2157095"/>
            </a:xfrm>
            <a:custGeom>
              <a:avLst/>
              <a:gdLst/>
              <a:ahLst/>
              <a:cxnLst/>
              <a:rect l="l" t="t" r="r" b="b"/>
              <a:pathLst>
                <a:path w="4016375" h="2157095">
                  <a:moveTo>
                    <a:pt x="0" y="0"/>
                  </a:moveTo>
                  <a:lnTo>
                    <a:pt x="4015828" y="0"/>
                  </a:lnTo>
                  <a:lnTo>
                    <a:pt x="4015828" y="2156955"/>
                  </a:lnTo>
                  <a:lnTo>
                    <a:pt x="0" y="215695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38636" y="4193997"/>
            <a:ext cx="4720590" cy="181610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377825" indent="-286385">
              <a:lnSpc>
                <a:spcPct val="100000"/>
              </a:lnSpc>
              <a:spcBef>
                <a:spcPts val="265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Conditions</a:t>
            </a:r>
            <a:r>
              <a:rPr sz="14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identiques</a:t>
            </a:r>
            <a:r>
              <a:rPr sz="14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toutes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tranches</a:t>
            </a:r>
            <a:r>
              <a:rPr sz="14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d’âge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spcBef>
                <a:spcPts val="1680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400">
              <a:latin typeface="Calibri"/>
              <a:cs typeface="Calibri"/>
            </a:endParaRPr>
          </a:p>
          <a:p>
            <a:pPr marL="835025" marR="361950" lvl="1" indent="-287020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4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première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année :</a:t>
            </a:r>
            <a:r>
              <a:rPr sz="14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4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base</a:t>
            </a:r>
            <a:r>
              <a:rPr sz="14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4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dernier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salaire</a:t>
            </a:r>
            <a:r>
              <a:rPr sz="1400" b="1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perçu</a:t>
            </a:r>
            <a:endParaRPr sz="1400">
              <a:latin typeface="Calibri"/>
              <a:cs typeface="Calibri"/>
            </a:endParaRPr>
          </a:p>
          <a:p>
            <a:pPr marL="835025" marR="621030" lvl="1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835025" algn="l"/>
              </a:tabLst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r>
              <a:rPr sz="14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accélérée</a:t>
            </a:r>
            <a:r>
              <a:rPr sz="14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4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4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4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13</a:t>
            </a:r>
            <a:r>
              <a:rPr sz="1350" baseline="24691" dirty="0">
                <a:solidFill>
                  <a:srgbClr val="12355F"/>
                </a:solidFill>
                <a:latin typeface="Calibri"/>
                <a:cs typeface="Calibri"/>
              </a:rPr>
              <a:t>e</a:t>
            </a:r>
            <a:r>
              <a:rPr sz="1350" spc="142" baseline="24691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4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2355F"/>
                </a:solidFill>
                <a:latin typeface="Calibri"/>
                <a:cs typeface="Calibri"/>
              </a:rPr>
              <a:t>: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montants</a:t>
            </a:r>
            <a:r>
              <a:rPr sz="14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forfaitaires</a:t>
            </a:r>
            <a:r>
              <a:rPr sz="1400" b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 diffèrent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selon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la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catégorie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familiale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(sous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seuil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pauvreté)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94659" y="4193997"/>
            <a:ext cx="2399665" cy="246253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433070">
              <a:lnSpc>
                <a:spcPct val="100000"/>
              </a:lnSpc>
              <a:spcBef>
                <a:spcPts val="265"/>
              </a:spcBef>
            </a:pP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Quelques</a:t>
            </a:r>
            <a:r>
              <a:rPr sz="1400" u="sng" spc="-3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exceptions</a:t>
            </a:r>
            <a:r>
              <a:rPr sz="1400" u="sng" spc="-2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à</a:t>
            </a:r>
            <a:r>
              <a:rPr sz="1400" u="sng" spc="-4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2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la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limitation</a:t>
            </a:r>
            <a:r>
              <a:rPr sz="1400" u="sng" spc="-4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dans</a:t>
            </a:r>
            <a:r>
              <a:rPr sz="1400" u="sng" spc="-3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le</a:t>
            </a:r>
            <a:r>
              <a:rPr sz="1400" u="sng" spc="-4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temps</a:t>
            </a:r>
            <a:r>
              <a:rPr sz="1400" u="sng" spc="24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377825" marR="247650" indent="-287020" algn="just">
              <a:lnSpc>
                <a:spcPct val="100000"/>
              </a:lnSpc>
              <a:spcBef>
                <a:spcPts val="1680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55</a:t>
            </a:r>
            <a:r>
              <a:rPr sz="14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4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,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une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carrière</a:t>
            </a:r>
            <a:r>
              <a:rPr sz="1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4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mi-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d'au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30</a:t>
            </a:r>
            <a:r>
              <a:rPr sz="1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(35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endParaRPr sz="14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2030)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AGR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sauvegarde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Statut</a:t>
            </a:r>
            <a:r>
              <a:rPr sz="1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d’artiste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207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4746" y="375428"/>
            <a:ext cx="746950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pc="-40" dirty="0"/>
              <a:t>LIMITATION</a:t>
            </a:r>
            <a:r>
              <a:rPr spc="-55" dirty="0"/>
              <a:t> </a:t>
            </a:r>
            <a:r>
              <a:rPr dirty="0"/>
              <a:t>DANS</a:t>
            </a:r>
            <a:r>
              <a:rPr spc="-60" dirty="0"/>
              <a:t> </a:t>
            </a:r>
            <a:r>
              <a:rPr dirty="0"/>
              <a:t>LE</a:t>
            </a:r>
            <a:r>
              <a:rPr spc="-65" dirty="0"/>
              <a:t> </a:t>
            </a:r>
            <a:r>
              <a:rPr dirty="0"/>
              <a:t>TEMPS</a:t>
            </a:r>
            <a:r>
              <a:rPr spc="-60" dirty="0"/>
              <a:t> </a:t>
            </a:r>
            <a:r>
              <a:rPr dirty="0"/>
              <a:t>ET</a:t>
            </a:r>
            <a:r>
              <a:rPr spc="-60" dirty="0"/>
              <a:t> </a:t>
            </a:r>
            <a:r>
              <a:rPr dirty="0"/>
              <a:t>RÉVISION</a:t>
            </a:r>
            <a:r>
              <a:rPr spc="-50" dirty="0"/>
              <a:t> </a:t>
            </a:r>
            <a:r>
              <a:rPr dirty="0"/>
              <a:t>DES</a:t>
            </a:r>
            <a:r>
              <a:rPr spc="-60" dirty="0"/>
              <a:t> </a:t>
            </a:r>
            <a:r>
              <a:rPr spc="-10" dirty="0"/>
              <a:t>CONDITIONS D’ADMISSIBILITÉ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2915" y="1300686"/>
            <a:ext cx="4892040" cy="283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2000" b="1" i="1" spc="-7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d’insertion</a:t>
            </a:r>
            <a:r>
              <a:rPr sz="2000" b="1" i="1" spc="-7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(sur</a:t>
            </a:r>
            <a:r>
              <a:rPr sz="2000" b="1" i="1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base</a:t>
            </a:r>
            <a:r>
              <a:rPr sz="2000" b="1" i="1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dirty="0">
                <a:solidFill>
                  <a:srgbClr val="3BB7A2"/>
                </a:solidFill>
                <a:latin typeface="Calibri"/>
                <a:cs typeface="Calibri"/>
              </a:rPr>
              <a:t>des</a:t>
            </a:r>
            <a:r>
              <a:rPr sz="2000" b="1" i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2000" b="1" i="1" spc="-10" dirty="0">
                <a:solidFill>
                  <a:srgbClr val="3BB7A2"/>
                </a:solidFill>
                <a:latin typeface="Calibri"/>
                <a:cs typeface="Calibri"/>
              </a:rPr>
              <a:t>études)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Stage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800" b="1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12355F"/>
                </a:solidFill>
                <a:latin typeface="Calibri"/>
                <a:cs typeface="Calibri"/>
              </a:rPr>
              <a:t>socio-professionnelle</a:t>
            </a:r>
            <a:endParaRPr sz="1800">
              <a:latin typeface="Calibri"/>
              <a:cs typeface="Calibri"/>
            </a:endParaRPr>
          </a:p>
          <a:p>
            <a:pPr marL="299085" marR="113030" indent="-287020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Inscription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chez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comme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immédiatement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la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études/école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 (ne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être</a:t>
            </a:r>
            <a:r>
              <a:rPr sz="16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obligation scolaire)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6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(au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lieu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12)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2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évaluations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positives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comportement</a:t>
            </a:r>
            <a:r>
              <a:rPr sz="16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recherche d’emploi</a:t>
            </a:r>
            <a:r>
              <a:rPr sz="1600" spc="-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(Actiris)</a:t>
            </a:r>
            <a:endParaRPr sz="1600">
              <a:latin typeface="Calibri"/>
              <a:cs typeface="Calibri"/>
            </a:endParaRPr>
          </a:p>
          <a:p>
            <a:pPr marL="299085" marR="447675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Accès à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=&gt;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évaluation positive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06841" y="1871667"/>
            <a:ext cx="5355590" cy="2496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b="1" i="1" spc="-8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0"/>
              </a:spcBef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Limitées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1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(au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lieu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3)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Conditions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d’octroi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755015" lvl="1" indent="-285750">
              <a:lnSpc>
                <a:spcPct val="100000"/>
              </a:lnSpc>
              <a:buFont typeface="Wingdings"/>
              <a:buChar char=""/>
              <a:tabLst>
                <a:tab pos="75501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2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évaluations</a:t>
            </a:r>
            <a:r>
              <a:rPr sz="16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positives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d’Actiris</a:t>
            </a:r>
            <a:endParaRPr sz="1600">
              <a:latin typeface="Calibri"/>
              <a:cs typeface="Calibri"/>
            </a:endParaRPr>
          </a:p>
          <a:p>
            <a:pPr marL="755015" lvl="1" indent="-285750">
              <a:lnSpc>
                <a:spcPct val="100000"/>
              </a:lnSpc>
              <a:buFont typeface="Wingdings"/>
              <a:buChar char=""/>
              <a:tabLst>
                <a:tab pos="75501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Demande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introduite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l'âge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25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endParaRPr sz="1600">
              <a:latin typeface="Calibri"/>
              <a:cs typeface="Calibri"/>
            </a:endParaRPr>
          </a:p>
          <a:p>
            <a:pPr marL="755015" marR="5080" lvl="1" indent="-28575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Prouver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l’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obtention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d’un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diplôme,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certificat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ou 	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attestation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,</a:t>
            </a:r>
            <a:r>
              <a:rPr sz="16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çàd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prouver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réussite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ses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études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de 	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certaines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(ancien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système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les 	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21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ans)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inclus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CECAF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TITRES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COMPÉTENCES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75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82438" y="631943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5583" y="567190"/>
            <a:ext cx="6040120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GEL</a:t>
            </a:r>
            <a:r>
              <a:rPr spc="-40" dirty="0"/>
              <a:t> </a:t>
            </a:r>
            <a:r>
              <a:rPr dirty="0"/>
              <a:t>DE</a:t>
            </a:r>
            <a:r>
              <a:rPr spc="-25" dirty="0"/>
              <a:t> </a:t>
            </a:r>
            <a:r>
              <a:rPr dirty="0"/>
              <a:t>LA</a:t>
            </a:r>
            <a:r>
              <a:rPr spc="-45" dirty="0"/>
              <a:t> </a:t>
            </a:r>
            <a:r>
              <a:rPr spc="-10" dirty="0"/>
              <a:t>DÉGRESSIVITÉ</a:t>
            </a:r>
            <a:r>
              <a:rPr spc="-30" dirty="0"/>
              <a:t> </a:t>
            </a:r>
            <a:r>
              <a:rPr dirty="0"/>
              <a:t>ET</a:t>
            </a:r>
            <a:r>
              <a:rPr spc="-40" dirty="0"/>
              <a:t> </a:t>
            </a:r>
            <a:r>
              <a:rPr spc="-25" dirty="0"/>
              <a:t>PROLONGATION</a:t>
            </a:r>
            <a:r>
              <a:rPr spc="-40" dirty="0"/>
              <a:t> </a:t>
            </a:r>
            <a:r>
              <a:rPr spc="-25" dirty="0"/>
              <a:t>DE </a:t>
            </a:r>
            <a:r>
              <a:rPr dirty="0"/>
              <a:t>LA</a:t>
            </a:r>
            <a:r>
              <a:rPr spc="-60" dirty="0"/>
              <a:t> </a:t>
            </a:r>
            <a:r>
              <a:rPr dirty="0"/>
              <a:t>PERIODE</a:t>
            </a:r>
            <a:r>
              <a:rPr spc="-40" dirty="0"/>
              <a:t> </a:t>
            </a:r>
            <a:r>
              <a:rPr spc="-20" dirty="0"/>
              <a:t>D’INDEMNISATION</a:t>
            </a:r>
            <a:r>
              <a:rPr spc="-65" dirty="0"/>
              <a:t> </a:t>
            </a:r>
            <a:r>
              <a:rPr dirty="0"/>
              <a:t>PENDANT</a:t>
            </a:r>
            <a:r>
              <a:rPr spc="-65" dirty="0"/>
              <a:t> </a:t>
            </a:r>
            <a:r>
              <a:rPr spc="-25" dirty="0"/>
              <a:t>LA </a:t>
            </a:r>
            <a:r>
              <a:rPr spc="-10" dirty="0"/>
              <a:t>FORMATION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61655" y="4029290"/>
            <a:ext cx="3342004" cy="646430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1440" marR="198755" algn="just">
              <a:lnSpc>
                <a:spcPct val="100000"/>
              </a:lnSpc>
              <a:spcBef>
                <a:spcPts val="285"/>
              </a:spcBef>
            </a:pP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2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200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couverte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contrat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Bruxelles</a:t>
            </a:r>
            <a:r>
              <a:rPr sz="12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Formation,</a:t>
            </a:r>
            <a:r>
              <a:rPr sz="12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Forem,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VDAB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l’ADG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5583" y="1749350"/>
            <a:ext cx="7212965" cy="19443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828040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AR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25/11/1991</a:t>
            </a:r>
            <a:r>
              <a:rPr sz="18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2</a:t>
            </a:r>
            <a:r>
              <a:rPr sz="1800" b="1" spc="-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mesures</a:t>
            </a:r>
            <a:r>
              <a:rPr sz="1800" b="1" spc="-6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qui</a:t>
            </a:r>
            <a:r>
              <a:rPr sz="18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permettent</a:t>
            </a:r>
            <a:r>
              <a:rPr sz="18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sécuriser</a:t>
            </a:r>
            <a:r>
              <a:rPr sz="1800" b="1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la</a:t>
            </a:r>
            <a:r>
              <a:rPr sz="1800" b="1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situation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financière</a:t>
            </a:r>
            <a:r>
              <a:rPr sz="18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des</a:t>
            </a:r>
            <a:r>
              <a:rPr sz="1800" b="1" spc="-7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CCI</a:t>
            </a:r>
            <a:r>
              <a:rPr sz="1800" b="1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en</a:t>
            </a:r>
            <a:r>
              <a:rPr sz="18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formation</a:t>
            </a:r>
            <a:r>
              <a:rPr sz="18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professionnelle</a:t>
            </a:r>
            <a:endParaRPr sz="1800">
              <a:latin typeface="Calibri"/>
              <a:cs typeface="Calibri"/>
            </a:endParaRPr>
          </a:p>
          <a:p>
            <a:pPr marL="755650" marR="5080" indent="-286385">
              <a:lnSpc>
                <a:spcPct val="100000"/>
              </a:lnSpc>
              <a:spcBef>
                <a:spcPts val="1385"/>
              </a:spcBef>
              <a:buFont typeface="Wingdings"/>
              <a:buChar char=""/>
              <a:tabLst>
                <a:tab pos="755650" algn="l"/>
              </a:tabLst>
            </a:pP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(Art.</a:t>
            </a:r>
            <a:r>
              <a:rPr sz="16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116§4)</a:t>
            </a:r>
            <a:r>
              <a:rPr sz="16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cas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(35h/semaine)</a:t>
            </a:r>
            <a:r>
              <a:rPr sz="16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d’au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4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semaines</a:t>
            </a:r>
            <a:endParaRPr sz="1600">
              <a:latin typeface="Calibri"/>
              <a:cs typeface="Calibri"/>
            </a:endParaRPr>
          </a:p>
          <a:p>
            <a:pPr marL="754380" marR="162560" indent="-285750">
              <a:lnSpc>
                <a:spcPct val="100000"/>
              </a:lnSpc>
              <a:spcBef>
                <a:spcPts val="1920"/>
              </a:spcBef>
              <a:buFont typeface="Wingdings"/>
              <a:buChar char=""/>
              <a:tabLst>
                <a:tab pos="755650" algn="l"/>
              </a:tabLst>
            </a:pP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(Art.</a:t>
            </a:r>
            <a:r>
              <a:rPr sz="16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116§2)</a:t>
            </a:r>
            <a:r>
              <a:rPr sz="16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période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d’indemnisation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cas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 	professionnelle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(35h/semaine)</a:t>
            </a:r>
            <a:r>
              <a:rPr sz="1600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d’au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65583" y="5006947"/>
            <a:ext cx="3842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Abrogé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nouvelle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réglementation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2783" y="5558635"/>
            <a:ext cx="70097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marR="892175" indent="-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9085" algn="l"/>
              </a:tabLst>
            </a:pP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du 	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endParaRPr sz="1600">
              <a:latin typeface="Calibri"/>
              <a:cs typeface="Calibri"/>
            </a:endParaRPr>
          </a:p>
          <a:p>
            <a:pPr marL="297815" marR="5080" indent="-285750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suppression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ces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deux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mesures ne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6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encore aux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chômeurs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visés 	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période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transitoire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287" y="0"/>
            <a:ext cx="295274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6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82438" y="631943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5239" y="351138"/>
            <a:ext cx="2891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PÉRIODE</a:t>
            </a:r>
            <a:r>
              <a:rPr spc="-75" dirty="0"/>
              <a:t> </a:t>
            </a:r>
            <a:r>
              <a:rPr spc="-10" dirty="0"/>
              <a:t>TRANSITOIRE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40150" y="986298"/>
            <a:ext cx="10327005" cy="377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Concerne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800" b="1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8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b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endParaRPr sz="180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(=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actuels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8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jusqu’au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28/02/2026)</a:t>
            </a:r>
            <a:endParaRPr sz="1800">
              <a:latin typeface="Calibri"/>
              <a:cs typeface="Calibri"/>
            </a:endParaRPr>
          </a:p>
          <a:p>
            <a:pPr marL="768985" indent="-286385">
              <a:lnSpc>
                <a:spcPct val="100000"/>
              </a:lnSpc>
              <a:spcBef>
                <a:spcPts val="2175"/>
              </a:spcBef>
              <a:buFont typeface="Wingdings"/>
              <a:buChar char=""/>
              <a:tabLst>
                <a:tab pos="768985" algn="l"/>
              </a:tabLst>
            </a:pP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L’ancienne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réglementation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continue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s’appliquer,</a:t>
            </a:r>
            <a:endParaRPr sz="1800">
              <a:latin typeface="Calibri"/>
              <a:cs typeface="Calibri"/>
            </a:endParaRPr>
          </a:p>
          <a:p>
            <a:pPr marL="768985" indent="-286385">
              <a:lnSpc>
                <a:spcPct val="100000"/>
              </a:lnSpc>
              <a:spcBef>
                <a:spcPts val="2160"/>
              </a:spcBef>
              <a:buFont typeface="Wingdings"/>
              <a:buChar char=""/>
              <a:tabLst>
                <a:tab pos="768985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8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concernés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nouvelle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réglementation,</a:t>
            </a:r>
            <a:endParaRPr sz="1800">
              <a:latin typeface="Calibri"/>
              <a:cs typeface="Calibri"/>
            </a:endParaRPr>
          </a:p>
          <a:p>
            <a:pPr marL="482600">
              <a:lnSpc>
                <a:spcPct val="100000"/>
              </a:lnSpc>
              <a:spcBef>
                <a:spcPts val="2160"/>
              </a:spcBef>
            </a:pP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SAUF</a:t>
            </a:r>
            <a:r>
              <a:rPr sz="1800" b="1" u="sng" spc="-6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pour</a:t>
            </a:r>
            <a:endParaRPr sz="1800">
              <a:latin typeface="Calibri"/>
              <a:cs typeface="Calibri"/>
            </a:endParaRPr>
          </a:p>
          <a:p>
            <a:pPr marL="768350" indent="-286385">
              <a:lnSpc>
                <a:spcPct val="100000"/>
              </a:lnSpc>
              <a:spcBef>
                <a:spcPts val="2160"/>
              </a:spcBef>
              <a:buFont typeface="Wingdings"/>
              <a:buChar char=""/>
              <a:tabLst>
                <a:tab pos="768350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Calcul</a:t>
            </a:r>
            <a:r>
              <a:rPr sz="1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leur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endParaRPr sz="1800">
              <a:latin typeface="Calibri"/>
              <a:cs typeface="Calibri"/>
            </a:endParaRPr>
          </a:p>
          <a:p>
            <a:pPr marL="768350" indent="-286385">
              <a:lnSpc>
                <a:spcPct val="100000"/>
              </a:lnSpc>
              <a:buFont typeface="Wingdings"/>
              <a:buChar char=""/>
              <a:tabLst>
                <a:tab pos="768350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ordinaires,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calcul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tient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compte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282700" marR="75565" lvl="1" indent="-34290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282700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période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d’indemnisation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dans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laquelle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trouve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pivot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30/06/2025</a:t>
            </a:r>
            <a:r>
              <a:rPr sz="16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(3</a:t>
            </a:r>
            <a:r>
              <a:rPr sz="1575" baseline="26455" dirty="0">
                <a:solidFill>
                  <a:srgbClr val="12355F"/>
                </a:solidFill>
                <a:latin typeface="Calibri"/>
                <a:cs typeface="Calibri"/>
              </a:rPr>
              <a:t>e</a:t>
            </a:r>
            <a:r>
              <a:rPr sz="1575" spc="142" baseline="264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période,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2</a:t>
            </a:r>
            <a:r>
              <a:rPr sz="1575" spc="-37" baseline="26455" dirty="0">
                <a:solidFill>
                  <a:srgbClr val="12355F"/>
                </a:solidFill>
                <a:latin typeface="Calibri"/>
                <a:cs typeface="Calibri"/>
              </a:rPr>
              <a:t>e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période,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1ere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période)</a:t>
            </a:r>
            <a:endParaRPr sz="1600">
              <a:latin typeface="Calibri"/>
              <a:cs typeface="Calibri"/>
            </a:endParaRPr>
          </a:p>
          <a:p>
            <a:pPr marL="1282065" lvl="1" indent="-342900">
              <a:lnSpc>
                <a:spcPct val="100000"/>
              </a:lnSpc>
              <a:buAutoNum type="arabicPeriod"/>
              <a:tabLst>
                <a:tab pos="128206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passé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6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passé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professionnel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(pour ceux</a:t>
            </a:r>
            <a:r>
              <a:rPr sz="16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6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ont</a:t>
            </a:r>
            <a:r>
              <a:rPr sz="16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6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d’1</a:t>
            </a:r>
            <a:r>
              <a:rPr sz="16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6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6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12355F"/>
                </a:solidFill>
                <a:latin typeface="Calibri"/>
                <a:cs typeface="Calibri"/>
              </a:rPr>
              <a:t>30/06/2025)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49174" y="5566321"/>
            <a:ext cx="4919980" cy="646430"/>
          </a:xfrm>
          <a:prstGeom prst="rect">
            <a:avLst/>
          </a:prstGeom>
          <a:ln w="9525">
            <a:solidFill>
              <a:srgbClr val="081A2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5"/>
              </a:spcBef>
            </a:pP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Être</a:t>
            </a:r>
            <a:r>
              <a:rPr sz="12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200" b="1" spc="-10" dirty="0">
                <a:solidFill>
                  <a:srgbClr val="12355F"/>
                </a:solidFill>
                <a:latin typeface="Calibri"/>
                <a:cs typeface="Calibri"/>
              </a:rPr>
              <a:t> allocations</a:t>
            </a:r>
            <a:r>
              <a:rPr sz="12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2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endParaRPr sz="1200">
              <a:latin typeface="Calibri"/>
              <a:cs typeface="Calibri"/>
            </a:endParaRPr>
          </a:p>
          <a:p>
            <a:pPr marL="90805" marR="560705">
              <a:lnSpc>
                <a:spcPct val="100000"/>
              </a:lnSpc>
            </a:pP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Avoir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demandé</a:t>
            </a:r>
            <a:r>
              <a:rPr sz="12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avoir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reçu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réponse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positive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l’ONEM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640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5238" y="1078660"/>
            <a:ext cx="7103109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Vagues</a:t>
            </a:r>
            <a:r>
              <a:rPr sz="1800" b="1" spc="-5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fin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droit</a:t>
            </a:r>
            <a:r>
              <a:rPr sz="18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aux</a:t>
            </a:r>
            <a:r>
              <a:rPr sz="18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1800" b="1" spc="-5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800" b="1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ordinaires</a:t>
            </a:r>
            <a:r>
              <a:rPr sz="1800" b="1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sur</a:t>
            </a:r>
            <a:r>
              <a:rPr sz="18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base</a:t>
            </a:r>
            <a:r>
              <a:rPr sz="18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25" dirty="0">
                <a:solidFill>
                  <a:srgbClr val="3BB7A2"/>
                </a:solidFill>
                <a:latin typeface="Calibri"/>
                <a:cs typeface="Calibri"/>
              </a:rPr>
              <a:t> la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situation</a:t>
            </a:r>
            <a:r>
              <a:rPr sz="18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au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 30/06/2025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482438" y="6319433"/>
            <a:ext cx="89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5239" y="351138"/>
            <a:ext cx="8657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PÉRIODE</a:t>
            </a:r>
            <a:r>
              <a:rPr spc="-45" dirty="0"/>
              <a:t> </a:t>
            </a:r>
            <a:r>
              <a:rPr spc="-10" dirty="0"/>
              <a:t>TRANSITOIRE</a:t>
            </a:r>
            <a:r>
              <a:rPr spc="-70" dirty="0"/>
              <a:t> </a:t>
            </a:r>
            <a:r>
              <a:rPr dirty="0"/>
              <a:t>(admission</a:t>
            </a:r>
            <a:r>
              <a:rPr spc="-55" dirty="0"/>
              <a:t> </a:t>
            </a:r>
            <a:r>
              <a:rPr dirty="0"/>
              <a:t>au</a:t>
            </a:r>
            <a:r>
              <a:rPr spc="-50" dirty="0"/>
              <a:t> </a:t>
            </a:r>
            <a:r>
              <a:rPr dirty="0"/>
              <a:t>chômage</a:t>
            </a:r>
            <a:r>
              <a:rPr spc="-70" dirty="0"/>
              <a:t> </a:t>
            </a:r>
            <a:r>
              <a:rPr spc="-10" dirty="0"/>
              <a:t>avant</a:t>
            </a:r>
            <a:r>
              <a:rPr spc="-40" dirty="0"/>
              <a:t> </a:t>
            </a:r>
            <a:r>
              <a:rPr dirty="0"/>
              <a:t>le</a:t>
            </a:r>
            <a:r>
              <a:rPr spc="-60" dirty="0"/>
              <a:t> </a:t>
            </a:r>
            <a:r>
              <a:rPr spc="-10" dirty="0"/>
              <a:t>01/03/2026)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816974" y="1934194"/>
            <a:ext cx="7618730" cy="192405"/>
            <a:chOff x="816974" y="1934194"/>
            <a:chExt cx="7618730" cy="192405"/>
          </a:xfrm>
        </p:grpSpPr>
        <p:sp>
          <p:nvSpPr>
            <p:cNvPr id="7" name="object 7"/>
            <p:cNvSpPr/>
            <p:nvPr/>
          </p:nvSpPr>
          <p:spPr>
            <a:xfrm>
              <a:off x="826499" y="1943720"/>
              <a:ext cx="7599680" cy="128270"/>
            </a:xfrm>
            <a:custGeom>
              <a:avLst/>
              <a:gdLst/>
              <a:ahLst/>
              <a:cxnLst/>
              <a:rect l="l" t="t" r="r" b="b"/>
              <a:pathLst>
                <a:path w="7599680" h="128269">
                  <a:moveTo>
                    <a:pt x="7535240" y="0"/>
                  </a:moveTo>
                  <a:lnTo>
                    <a:pt x="7535240" y="31940"/>
                  </a:lnTo>
                  <a:lnTo>
                    <a:pt x="0" y="31940"/>
                  </a:lnTo>
                  <a:lnTo>
                    <a:pt x="0" y="95821"/>
                  </a:lnTo>
                  <a:lnTo>
                    <a:pt x="7535240" y="95821"/>
                  </a:lnTo>
                  <a:lnTo>
                    <a:pt x="7535240" y="127761"/>
                  </a:lnTo>
                  <a:lnTo>
                    <a:pt x="7599108" y="63880"/>
                  </a:lnTo>
                  <a:lnTo>
                    <a:pt x="753524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6499" y="1943719"/>
              <a:ext cx="7599680" cy="128270"/>
            </a:xfrm>
            <a:custGeom>
              <a:avLst/>
              <a:gdLst/>
              <a:ahLst/>
              <a:cxnLst/>
              <a:rect l="l" t="t" r="r" b="b"/>
              <a:pathLst>
                <a:path w="7599680" h="128269">
                  <a:moveTo>
                    <a:pt x="0" y="31940"/>
                  </a:moveTo>
                  <a:lnTo>
                    <a:pt x="7535240" y="31940"/>
                  </a:lnTo>
                  <a:lnTo>
                    <a:pt x="7535240" y="0"/>
                  </a:lnTo>
                  <a:lnTo>
                    <a:pt x="7599108" y="63880"/>
                  </a:lnTo>
                  <a:lnTo>
                    <a:pt x="7535240" y="127761"/>
                  </a:lnTo>
                  <a:lnTo>
                    <a:pt x="7535240" y="95821"/>
                  </a:lnTo>
                  <a:lnTo>
                    <a:pt x="0" y="95821"/>
                  </a:lnTo>
                  <a:lnTo>
                    <a:pt x="0" y="31940"/>
                  </a:lnTo>
                  <a:close/>
                </a:path>
              </a:pathLst>
            </a:custGeom>
            <a:ln w="19049">
              <a:solidFill>
                <a:srgbClr val="022C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26499" y="2007601"/>
              <a:ext cx="0" cy="107950"/>
            </a:xfrm>
            <a:custGeom>
              <a:avLst/>
              <a:gdLst/>
              <a:ahLst/>
              <a:cxnLst/>
              <a:rect l="l" t="t" r="r" b="b"/>
              <a:pathLst>
                <a:path h="107950">
                  <a:moveTo>
                    <a:pt x="0" y="0"/>
                  </a:moveTo>
                  <a:lnTo>
                    <a:pt x="0" y="107708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96160" y="1983649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0"/>
                  </a:moveTo>
                  <a:lnTo>
                    <a:pt x="0" y="132803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968396" y="1327213"/>
            <a:ext cx="2992755" cy="3262629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67056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Nouveaux</a:t>
            </a:r>
            <a:r>
              <a:rPr sz="1800" b="1" spc="-8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entrants</a:t>
            </a:r>
            <a:r>
              <a:rPr sz="1800" b="1" spc="-6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3BB7A2"/>
                </a:solidFill>
                <a:latin typeface="Calibri"/>
                <a:cs typeface="Calibri"/>
              </a:rPr>
              <a:t>au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800" b="1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à partir</a:t>
            </a:r>
            <a:r>
              <a:rPr sz="1800" b="1" spc="-25" dirty="0">
                <a:solidFill>
                  <a:srgbClr val="3BB7A2"/>
                </a:solidFill>
                <a:latin typeface="Calibri"/>
                <a:cs typeface="Calibri"/>
              </a:rPr>
              <a:t> du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01/07/2025</a:t>
            </a:r>
            <a:r>
              <a:rPr sz="1800" b="1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et</a:t>
            </a:r>
            <a:r>
              <a:rPr sz="1800" b="1" spc="-7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3BB7A2"/>
                </a:solidFill>
                <a:latin typeface="Calibri"/>
                <a:cs typeface="Calibri"/>
              </a:rPr>
              <a:t>jusqu’au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28/02/2026</a:t>
            </a:r>
            <a:r>
              <a:rPr sz="1800" b="1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(fin</a:t>
            </a:r>
            <a:r>
              <a:rPr sz="1600" spc="-6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période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transitoire)</a:t>
            </a:r>
            <a:r>
              <a:rPr sz="1600" spc="2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91440" marR="215900">
              <a:lnSpc>
                <a:spcPct val="100000"/>
              </a:lnSpc>
              <a:spcBef>
                <a:spcPts val="197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entre</a:t>
            </a:r>
            <a:r>
              <a:rPr sz="10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1 an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2</a:t>
            </a:r>
            <a:r>
              <a:rPr sz="10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base</a:t>
            </a:r>
            <a:r>
              <a:rPr sz="10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passé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professionnel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(date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communiquée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l’ONEM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moment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l’admission)</a:t>
            </a:r>
            <a:endParaRPr sz="1000">
              <a:latin typeface="Calibri"/>
              <a:cs typeface="Calibri"/>
            </a:endParaRPr>
          </a:p>
          <a:p>
            <a:pPr marL="91440" marR="186055">
              <a:lnSpc>
                <a:spcPct val="100000"/>
              </a:lnSpc>
              <a:spcBef>
                <a:spcPts val="1200"/>
              </a:spcBef>
            </a:pP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Ex. demande</a:t>
            </a:r>
            <a:r>
              <a:rPr sz="10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0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 25/10/2025</a:t>
            </a:r>
            <a:r>
              <a:rPr sz="1000" i="1" spc="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et un</a:t>
            </a:r>
            <a:r>
              <a:rPr sz="10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1</a:t>
            </a:r>
            <a:r>
              <a:rPr sz="10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0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 passé</a:t>
            </a:r>
            <a:r>
              <a:rPr sz="10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professionnel</a:t>
            </a:r>
            <a:endParaRPr sz="1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000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Droit à</a:t>
            </a:r>
            <a:r>
              <a:rPr sz="10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1 an</a:t>
            </a:r>
            <a:r>
              <a:rPr sz="10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d’allocations</a:t>
            </a:r>
            <a:r>
              <a:rPr sz="10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endParaRPr sz="1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0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0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0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i="1" spc="-10" dirty="0">
                <a:solidFill>
                  <a:srgbClr val="12355F"/>
                </a:solidFill>
                <a:latin typeface="Calibri"/>
                <a:cs typeface="Calibri"/>
              </a:rPr>
              <a:t>24/10/2026</a:t>
            </a:r>
            <a:endParaRPr sz="1000">
              <a:latin typeface="Calibri"/>
              <a:cs typeface="Calibri"/>
            </a:endParaRPr>
          </a:p>
          <a:p>
            <a:pPr marL="91440" marR="127000">
              <a:lnSpc>
                <a:spcPct val="100000"/>
              </a:lnSpc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visé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transitoires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(admis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01/03/2026)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5790" y="2127427"/>
            <a:ext cx="960755" cy="769620"/>
          </a:xfrm>
          <a:prstGeom prst="rect">
            <a:avLst/>
          </a:prstGeom>
          <a:ln w="22225">
            <a:solidFill>
              <a:srgbClr val="022C23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01/03/26</a:t>
            </a:r>
            <a:endParaRPr sz="1400">
              <a:latin typeface="Calibri"/>
              <a:cs typeface="Calibri"/>
            </a:endParaRPr>
          </a:p>
          <a:p>
            <a:pPr marL="104139" marR="98425" indent="90805" algn="ctr">
              <a:lnSpc>
                <a:spcPct val="100000"/>
              </a:lnSpc>
              <a:spcBef>
                <a:spcPts val="30"/>
              </a:spcBef>
              <a:buChar char="&gt;"/>
              <a:tabLst>
                <a:tab pos="194945" algn="l"/>
              </a:tabLst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8 ans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C00000"/>
                </a:solidFill>
                <a:latin typeface="Calibri"/>
                <a:cs typeface="Calibri"/>
              </a:rPr>
              <a:t>et</a:t>
            </a:r>
            <a:r>
              <a:rPr sz="1000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&lt;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20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 ans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chômage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96160" y="3038043"/>
            <a:ext cx="945515" cy="615950"/>
          </a:xfrm>
          <a:prstGeom prst="rect">
            <a:avLst/>
          </a:prstGeom>
          <a:ln w="22225">
            <a:solidFill>
              <a:srgbClr val="022C23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01/04/26</a:t>
            </a:r>
            <a:endParaRPr sz="1400">
              <a:latin typeface="Calibri"/>
              <a:cs typeface="Calibri"/>
            </a:endParaRPr>
          </a:p>
          <a:p>
            <a:pPr marL="129539" marR="121285" algn="ctr">
              <a:lnSpc>
                <a:spcPct val="100000"/>
              </a:lnSpc>
              <a:spcBef>
                <a:spcPts val="30"/>
              </a:spcBef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&lt;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r>
              <a:rPr sz="10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ans</a:t>
            </a:r>
            <a:r>
              <a:rPr sz="10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chômage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6208" y="2175090"/>
            <a:ext cx="1026160" cy="307975"/>
          </a:xfrm>
          <a:prstGeom prst="rect">
            <a:avLst/>
          </a:prstGeom>
          <a:ln w="22225">
            <a:solidFill>
              <a:srgbClr val="022C23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265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01/07/26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4942" y="3672894"/>
            <a:ext cx="1961514" cy="554355"/>
          </a:xfrm>
          <a:custGeom>
            <a:avLst/>
            <a:gdLst/>
            <a:ahLst/>
            <a:cxnLst/>
            <a:rect l="l" t="t" r="r" b="b"/>
            <a:pathLst>
              <a:path w="1961514" h="554354">
                <a:moveTo>
                  <a:pt x="1961172" y="0"/>
                </a:moveTo>
                <a:lnTo>
                  <a:pt x="1959523" y="73638"/>
                </a:lnTo>
                <a:lnTo>
                  <a:pt x="1954870" y="139807"/>
                </a:lnTo>
                <a:lnTo>
                  <a:pt x="1947652" y="195868"/>
                </a:lnTo>
                <a:lnTo>
                  <a:pt x="1938310" y="239181"/>
                </a:lnTo>
                <a:lnTo>
                  <a:pt x="1915007" y="276999"/>
                </a:lnTo>
                <a:lnTo>
                  <a:pt x="981113" y="276999"/>
                </a:lnTo>
                <a:lnTo>
                  <a:pt x="968843" y="286894"/>
                </a:lnTo>
                <a:lnTo>
                  <a:pt x="948472" y="358130"/>
                </a:lnTo>
                <a:lnTo>
                  <a:pt x="941252" y="414191"/>
                </a:lnTo>
                <a:lnTo>
                  <a:pt x="936598" y="480361"/>
                </a:lnTo>
                <a:lnTo>
                  <a:pt x="934948" y="553999"/>
                </a:lnTo>
                <a:lnTo>
                  <a:pt x="933299" y="480361"/>
                </a:lnTo>
                <a:lnTo>
                  <a:pt x="928647" y="414191"/>
                </a:lnTo>
                <a:lnTo>
                  <a:pt x="921429" y="358130"/>
                </a:lnTo>
                <a:lnTo>
                  <a:pt x="912086" y="314817"/>
                </a:lnTo>
                <a:lnTo>
                  <a:pt x="888784" y="276999"/>
                </a:lnTo>
                <a:lnTo>
                  <a:pt x="46164" y="276999"/>
                </a:lnTo>
                <a:lnTo>
                  <a:pt x="33890" y="267105"/>
                </a:lnTo>
                <a:lnTo>
                  <a:pt x="22861" y="239181"/>
                </a:lnTo>
                <a:lnTo>
                  <a:pt x="13519" y="195868"/>
                </a:lnTo>
                <a:lnTo>
                  <a:pt x="6301" y="139807"/>
                </a:lnTo>
                <a:lnTo>
                  <a:pt x="1648" y="73638"/>
                </a:lnTo>
                <a:lnTo>
                  <a:pt x="0" y="0"/>
                </a:lnTo>
              </a:path>
            </a:pathLst>
          </a:custGeom>
          <a:ln w="19049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48282" y="4161302"/>
            <a:ext cx="2321560" cy="435609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15"/>
              </a:spcBef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975" b="1" baseline="2564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975" b="1" spc="150" baseline="2564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période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d’indemnisation</a:t>
            </a:r>
            <a:r>
              <a:rPr sz="1000" b="1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000" b="1" spc="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30/06/2025</a:t>
            </a:r>
            <a:endParaRPr sz="10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414"/>
              </a:spcBef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(NB.</a:t>
            </a:r>
            <a:r>
              <a:rPr sz="10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d’exclusion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avant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01/01/2026)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45745" y="2559416"/>
            <a:ext cx="1499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975" b="1" baseline="25641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r>
              <a:rPr sz="975" b="1" spc="-7" baseline="2564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période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d’indemnisation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30/06/2025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61682" y="2149919"/>
            <a:ext cx="1026160" cy="307975"/>
          </a:xfrm>
          <a:custGeom>
            <a:avLst/>
            <a:gdLst/>
            <a:ahLst/>
            <a:cxnLst/>
            <a:rect l="l" t="t" r="r" b="b"/>
            <a:pathLst>
              <a:path w="1026159" h="307975">
                <a:moveTo>
                  <a:pt x="0" y="0"/>
                </a:moveTo>
                <a:lnTo>
                  <a:pt x="1026007" y="0"/>
                </a:lnTo>
                <a:lnTo>
                  <a:pt x="1026007" y="307771"/>
                </a:lnTo>
                <a:lnTo>
                  <a:pt x="0" y="307771"/>
                </a:lnTo>
                <a:lnTo>
                  <a:pt x="0" y="0"/>
                </a:lnTo>
                <a:close/>
              </a:path>
            </a:pathLst>
          </a:custGeom>
          <a:ln w="22224">
            <a:solidFill>
              <a:srgbClr val="022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413687" y="2170751"/>
            <a:ext cx="7200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01/07/27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0626" y="3033503"/>
            <a:ext cx="1586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1ere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période</a:t>
            </a:r>
            <a:r>
              <a:rPr sz="10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d’indemnisation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30/06/2025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avec passé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professionnel</a:t>
            </a:r>
            <a:r>
              <a:rPr sz="10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000" b="1" spc="5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7405" y="2124367"/>
            <a:ext cx="893444" cy="615950"/>
          </a:xfrm>
          <a:prstGeom prst="rect">
            <a:avLst/>
          </a:prstGeom>
          <a:ln w="22225">
            <a:solidFill>
              <a:srgbClr val="022C23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01/01/26</a:t>
            </a:r>
            <a:endParaRPr sz="1400">
              <a:latin typeface="Calibri"/>
              <a:cs typeface="Calibri"/>
            </a:endParaRPr>
          </a:p>
          <a:p>
            <a:pPr marL="151130" marR="143510" indent="90805" algn="ctr">
              <a:lnSpc>
                <a:spcPct val="100000"/>
              </a:lnSpc>
              <a:spcBef>
                <a:spcPts val="30"/>
              </a:spcBef>
              <a:buChar char="&gt;"/>
              <a:tabLst>
                <a:tab pos="241935" algn="l"/>
              </a:tabLst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20</a:t>
            </a:r>
            <a:r>
              <a:rPr sz="10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ans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chômage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646589" y="2050051"/>
            <a:ext cx="5137785" cy="972185"/>
            <a:chOff x="2646589" y="2050051"/>
            <a:chExt cx="5137785" cy="972185"/>
          </a:xfrm>
        </p:grpSpPr>
        <p:sp>
          <p:nvSpPr>
            <p:cNvPr id="23" name="object 23"/>
            <p:cNvSpPr/>
            <p:nvPr/>
          </p:nvSpPr>
          <p:spPr>
            <a:xfrm>
              <a:off x="2656114" y="2057459"/>
              <a:ext cx="0" cy="964565"/>
            </a:xfrm>
            <a:custGeom>
              <a:avLst/>
              <a:gdLst/>
              <a:ahLst/>
              <a:cxnLst/>
              <a:rect l="l" t="t" r="r" b="b"/>
              <a:pathLst>
                <a:path h="964564">
                  <a:moveTo>
                    <a:pt x="0" y="0"/>
                  </a:moveTo>
                  <a:lnTo>
                    <a:pt x="0" y="964349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79216" y="2050051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5044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4686" y="205503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h="95250">
                  <a:moveTo>
                    <a:pt x="0" y="0"/>
                  </a:moveTo>
                  <a:lnTo>
                    <a:pt x="0" y="94894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905238" y="5397620"/>
            <a:ext cx="3764915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Fin</a:t>
            </a:r>
            <a:r>
              <a:rPr sz="1800" b="1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droit</a:t>
            </a:r>
            <a:r>
              <a:rPr sz="18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aux</a:t>
            </a:r>
            <a:r>
              <a:rPr sz="18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1800" b="1" spc="-5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BB7A2"/>
                </a:solidFill>
                <a:latin typeface="Calibri"/>
                <a:cs typeface="Calibri"/>
              </a:rPr>
              <a:t>d’insertion</a:t>
            </a:r>
            <a:r>
              <a:rPr sz="1800" b="1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3BB7A2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2700" marR="375920">
              <a:lnSpc>
                <a:spcPct val="100000"/>
              </a:lnSpc>
              <a:spcBef>
                <a:spcPts val="45"/>
              </a:spcBef>
            </a:pP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Premières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exclusions </a:t>
            </a:r>
            <a:r>
              <a:rPr sz="1200" b="1" i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200" b="1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12355F"/>
                </a:solidFill>
                <a:latin typeface="Calibri"/>
                <a:cs typeface="Calibri"/>
              </a:rPr>
              <a:t>01/01/2026</a:t>
            </a:r>
            <a:r>
              <a:rPr sz="1200" b="1" i="1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12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plus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ainsi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suite…</a:t>
            </a:r>
            <a:endParaRPr sz="1200">
              <a:latin typeface="Calibri"/>
              <a:cs typeface="Calibri"/>
            </a:endParaRPr>
          </a:p>
          <a:p>
            <a:pPr marL="12700" marR="143510">
              <a:lnSpc>
                <a:spcPct val="100000"/>
              </a:lnSpc>
              <a:spcBef>
                <a:spcPts val="10"/>
              </a:spcBef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Exemple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depuis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15/04/2025</a:t>
            </a:r>
            <a:r>
              <a:rPr sz="1000" spc="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-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&gt;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exclusion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14/04/2026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70328" y="2977861"/>
            <a:ext cx="15868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1ere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période</a:t>
            </a:r>
            <a:r>
              <a:rPr sz="10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d’indemnisation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30/06/2025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avec passé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professionnel</a:t>
            </a:r>
            <a:r>
              <a:rPr sz="10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C00000"/>
                </a:solidFill>
                <a:latin typeface="Calibri"/>
                <a:cs typeface="Calibri"/>
              </a:rPr>
              <a:t>5</a:t>
            </a:r>
            <a:r>
              <a:rPr sz="1000" b="1" spc="50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C00000"/>
                </a:solidFill>
                <a:latin typeface="Calibri"/>
                <a:cs typeface="Calibri"/>
              </a:rPr>
              <a:t>ans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086475" y="3315611"/>
            <a:ext cx="782955" cy="76200"/>
            <a:chOff x="6086475" y="3315611"/>
            <a:chExt cx="782955" cy="76200"/>
          </a:xfrm>
        </p:grpSpPr>
        <p:sp>
          <p:nvSpPr>
            <p:cNvPr id="29" name="object 29"/>
            <p:cNvSpPr/>
            <p:nvPr/>
          </p:nvSpPr>
          <p:spPr>
            <a:xfrm>
              <a:off x="6096000" y="3353562"/>
              <a:ext cx="709930" cy="8890"/>
            </a:xfrm>
            <a:custGeom>
              <a:avLst/>
              <a:gdLst/>
              <a:ahLst/>
              <a:cxnLst/>
              <a:rect l="l" t="t" r="r" b="b"/>
              <a:pathLst>
                <a:path w="709929" h="8889">
                  <a:moveTo>
                    <a:pt x="0" y="8483"/>
                  </a:moveTo>
                  <a:lnTo>
                    <a:pt x="709396" y="0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92234" y="3315611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4" h="76200">
                  <a:moveTo>
                    <a:pt x="0" y="0"/>
                  </a:moveTo>
                  <a:lnTo>
                    <a:pt x="914" y="76200"/>
                  </a:lnTo>
                  <a:lnTo>
                    <a:pt x="76657" y="37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 rot="10800000">
            <a:off x="6239489" y="3415148"/>
            <a:ext cx="515144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........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6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4">
            <a:extLst>
              <a:ext uri="{FF2B5EF4-FFF2-40B4-BE49-F238E27FC236}">
                <a16:creationId xmlns:a16="http://schemas.microsoft.com/office/drawing/2014/main" id="{08D46AF5-B9F7-7BA7-0C5F-64867CD16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fr-FR" sz="1800">
              <a:solidFill>
                <a:srgbClr val="FFFFFF"/>
              </a:solidFill>
            </a:endParaRPr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EBBA2345-CCB9-5051-53BD-BC18842B6EF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152650" y="557213"/>
            <a:ext cx="7886700" cy="1133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BE" altLang="fr-FR" sz="3500">
                <a:latin typeface="Calibri" panose="020F0502020204030204" pitchFamily="34" charset="0"/>
              </a:rPr>
              <a:t>2025 – Réforme : Limitation des allocations dans le temps</a:t>
            </a:r>
          </a:p>
        </p:txBody>
      </p:sp>
      <p:grpSp>
        <p:nvGrpSpPr>
          <p:cNvPr id="12292" name="Content Placeholder 2">
            <a:extLst>
              <a:ext uri="{FF2B5EF4-FFF2-40B4-BE49-F238E27FC236}">
                <a16:creationId xmlns:a16="http://schemas.microsoft.com/office/drawing/2014/main" id="{9CE3D5B6-9580-CCA8-DF86-7FB94E73CFC9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1825625"/>
            <a:ext cx="7886700" cy="4351338"/>
            <a:chOff x="2152653" y="1826395"/>
            <a:chExt cx="7886700" cy="4349800"/>
          </a:xfrm>
        </p:grpSpPr>
        <p:sp>
          <p:nvSpPr>
            <p:cNvPr id="12293" name="Forme libre : forme 4">
              <a:extLst>
                <a:ext uri="{FF2B5EF4-FFF2-40B4-BE49-F238E27FC236}">
                  <a16:creationId xmlns:a16="http://schemas.microsoft.com/office/drawing/2014/main" id="{AA318B62-A40B-E241-E3F7-3393544A4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5101108"/>
              <a:ext cx="7886700" cy="1075087"/>
            </a:xfrm>
            <a:custGeom>
              <a:avLst/>
              <a:gdLst>
                <a:gd name="T0" fmla="*/ 3943350 w 7886700"/>
                <a:gd name="T1" fmla="*/ 0 h 1075086"/>
                <a:gd name="T2" fmla="*/ 7886700 w 7886700"/>
                <a:gd name="T3" fmla="*/ 537546 h 1075086"/>
                <a:gd name="T4" fmla="*/ 3943350 w 7886700"/>
                <a:gd name="T5" fmla="*/ 1075089 h 1075086"/>
                <a:gd name="T6" fmla="*/ 0 w 7886700"/>
                <a:gd name="T7" fmla="*/ 537546 h 1075086"/>
                <a:gd name="T8" fmla="*/ 0 w 7886700"/>
                <a:gd name="T9" fmla="*/ 0 h 1075086"/>
                <a:gd name="T10" fmla="*/ 7886700 w 7886700"/>
                <a:gd name="T11" fmla="*/ 0 h 1075086"/>
                <a:gd name="T12" fmla="*/ 7886700 w 7886700"/>
                <a:gd name="T13" fmla="*/ 1075089 h 1075086"/>
                <a:gd name="T14" fmla="*/ 0 w 7886700"/>
                <a:gd name="T15" fmla="*/ 1075089 h 1075086"/>
                <a:gd name="T16" fmla="*/ 0 w 7886700"/>
                <a:gd name="T17" fmla="*/ 0 h 1075086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86700"/>
                <a:gd name="T28" fmla="*/ 0 h 1075086"/>
                <a:gd name="T29" fmla="*/ 7886700 w 7886700"/>
                <a:gd name="T30" fmla="*/ 1075086 h 10750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86700" h="1075086">
                  <a:moveTo>
                    <a:pt x="0" y="0"/>
                  </a:moveTo>
                  <a:lnTo>
                    <a:pt x="7886700" y="0"/>
                  </a:lnTo>
                  <a:lnTo>
                    <a:pt x="7886700" y="1075086"/>
                  </a:lnTo>
                  <a:lnTo>
                    <a:pt x="0" y="1075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42244" tIns="142244" rIns="142244" bIns="142244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2000" b="1">
                  <a:solidFill>
                    <a:srgbClr val="FFFFFF"/>
                  </a:solidFill>
                </a:rPr>
                <a:t>Résultat attendu </a:t>
              </a:r>
              <a:r>
                <a:rPr lang="en-US" altLang="fr-FR" sz="2000">
                  <a:solidFill>
                    <a:srgbClr val="FFFFFF"/>
                  </a:solidFill>
                </a:rPr>
                <a:t>: ❓ </a:t>
              </a:r>
              <a:r>
                <a:rPr lang="en-US" altLang="fr-FR" sz="2000" b="1">
                  <a:solidFill>
                    <a:srgbClr val="FFFFFF"/>
                  </a:solidFill>
                </a:rPr>
                <a:t>Pas encore confirmé — Risque de chômage structurel persistant</a:t>
              </a:r>
            </a:p>
          </p:txBody>
        </p:sp>
        <p:sp>
          <p:nvSpPr>
            <p:cNvPr id="12294" name="Forme libre : forme 5">
              <a:extLst>
                <a:ext uri="{FF2B5EF4-FFF2-40B4-BE49-F238E27FC236}">
                  <a16:creationId xmlns:a16="http://schemas.microsoft.com/office/drawing/2014/main" id="{E68772A0-80BC-46EF-BC64-1AB301D3E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3463747"/>
              <a:ext cx="7886700" cy="1653482"/>
            </a:xfrm>
            <a:custGeom>
              <a:avLst/>
              <a:gdLst>
                <a:gd name="T0" fmla="*/ 3943350 w 7886700"/>
                <a:gd name="T1" fmla="*/ 0 h 1653482"/>
                <a:gd name="T2" fmla="*/ 7886700 w 7886700"/>
                <a:gd name="T3" fmla="*/ 826741 h 1653482"/>
                <a:gd name="T4" fmla="*/ 3943350 w 7886700"/>
                <a:gd name="T5" fmla="*/ 1653482 h 1653482"/>
                <a:gd name="T6" fmla="*/ 0 w 7886700"/>
                <a:gd name="T7" fmla="*/ 826741 h 1653482"/>
                <a:gd name="T8" fmla="*/ 0 w 7886700"/>
                <a:gd name="T9" fmla="*/ 579099 h 1653482"/>
                <a:gd name="T10" fmla="*/ 3736665 w 7886700"/>
                <a:gd name="T11" fmla="*/ 579099 h 1653482"/>
                <a:gd name="T12" fmla="*/ 3736665 w 7886700"/>
                <a:gd name="T13" fmla="*/ 413371 h 1653482"/>
                <a:gd name="T14" fmla="*/ 3529980 w 7886700"/>
                <a:gd name="T15" fmla="*/ 413371 h 1653482"/>
                <a:gd name="T16" fmla="*/ 3943350 w 7886700"/>
                <a:gd name="T17" fmla="*/ 0 h 1653482"/>
                <a:gd name="T18" fmla="*/ 4356721 w 7886700"/>
                <a:gd name="T19" fmla="*/ 413371 h 1653482"/>
                <a:gd name="T20" fmla="*/ 4150035 w 7886700"/>
                <a:gd name="T21" fmla="*/ 413371 h 1653482"/>
                <a:gd name="T22" fmla="*/ 4150035 w 7886700"/>
                <a:gd name="T23" fmla="*/ 579099 h 1653482"/>
                <a:gd name="T24" fmla="*/ 7886700 w 7886700"/>
                <a:gd name="T25" fmla="*/ 579099 h 1653482"/>
                <a:gd name="T26" fmla="*/ 7886700 w 7886700"/>
                <a:gd name="T27" fmla="*/ 1653482 h 1653482"/>
                <a:gd name="T28" fmla="*/ 0 w 7886700"/>
                <a:gd name="T29" fmla="*/ 1653482 h 1653482"/>
                <a:gd name="T30" fmla="*/ 0 w 7886700"/>
                <a:gd name="T31" fmla="*/ 579099 h 1653482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482"/>
                <a:gd name="T50" fmla="*/ 7886700 w 7886700"/>
                <a:gd name="T51" fmla="*/ 1653482 h 16534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482">
                  <a:moveTo>
                    <a:pt x="7886700" y="1074383"/>
                  </a:moveTo>
                  <a:lnTo>
                    <a:pt x="4150035" y="1074383"/>
                  </a:lnTo>
                  <a:lnTo>
                    <a:pt x="4150035" y="1240111"/>
                  </a:lnTo>
                  <a:lnTo>
                    <a:pt x="4356720" y="1240111"/>
                  </a:lnTo>
                  <a:lnTo>
                    <a:pt x="3943350" y="1653481"/>
                  </a:lnTo>
                  <a:lnTo>
                    <a:pt x="3529979" y="1240111"/>
                  </a:lnTo>
                  <a:lnTo>
                    <a:pt x="3736665" y="1240111"/>
                  </a:lnTo>
                  <a:lnTo>
                    <a:pt x="3736665" y="1074383"/>
                  </a:lnTo>
                  <a:lnTo>
                    <a:pt x="0" y="1074383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383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42244" tIns="142244" rIns="142244" bIns="1215347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2000" b="1">
                  <a:solidFill>
                    <a:srgbClr val="FFFFFF"/>
                  </a:solidFill>
                </a:rPr>
                <a:t>Mise en place :</a:t>
              </a:r>
            </a:p>
          </p:txBody>
        </p:sp>
        <p:sp>
          <p:nvSpPr>
            <p:cNvPr id="12295" name="Forme libre : forme 6">
              <a:extLst>
                <a:ext uri="{FF2B5EF4-FFF2-40B4-BE49-F238E27FC236}">
                  <a16:creationId xmlns:a16="http://schemas.microsoft.com/office/drawing/2014/main" id="{FDC523EE-57DF-4E85-60D4-F3398A267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4044126"/>
              <a:ext cx="3943349" cy="494388"/>
            </a:xfrm>
            <a:custGeom>
              <a:avLst/>
              <a:gdLst>
                <a:gd name="T0" fmla="*/ 1971675 w 3943349"/>
                <a:gd name="T1" fmla="*/ 0 h 494391"/>
                <a:gd name="T2" fmla="*/ 3943349 w 3943349"/>
                <a:gd name="T3" fmla="*/ 247192 h 494391"/>
                <a:gd name="T4" fmla="*/ 1971675 w 3943349"/>
                <a:gd name="T5" fmla="*/ 494382 h 494391"/>
                <a:gd name="T6" fmla="*/ 0 w 3943349"/>
                <a:gd name="T7" fmla="*/ 247192 h 494391"/>
                <a:gd name="T8" fmla="*/ 0 w 3943349"/>
                <a:gd name="T9" fmla="*/ 0 h 494391"/>
                <a:gd name="T10" fmla="*/ 3943349 w 3943349"/>
                <a:gd name="T11" fmla="*/ 0 h 494391"/>
                <a:gd name="T12" fmla="*/ 3943349 w 3943349"/>
                <a:gd name="T13" fmla="*/ 494382 h 494391"/>
                <a:gd name="T14" fmla="*/ 0 w 3943349"/>
                <a:gd name="T15" fmla="*/ 494382 h 494391"/>
                <a:gd name="T16" fmla="*/ 0 w 3943349"/>
                <a:gd name="T17" fmla="*/ 0 h 494391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391"/>
                <a:gd name="T29" fmla="*/ 3943349 w 3943349"/>
                <a:gd name="T30" fmla="*/ 494391 h 4943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391">
                  <a:moveTo>
                    <a:pt x="0" y="0"/>
                  </a:moveTo>
                  <a:lnTo>
                    <a:pt x="3943349" y="0"/>
                  </a:lnTo>
                  <a:lnTo>
                    <a:pt x="3943349" y="494391"/>
                  </a:lnTo>
                  <a:lnTo>
                    <a:pt x="0" y="494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DDCF">
                <a:alpha val="90195"/>
              </a:srgbClr>
            </a:solidFill>
            <a:ln w="25402">
              <a:solidFill>
                <a:srgbClr val="FCDDCF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35130" tIns="24131" rIns="135130" bIns="24131" anchor="ctr" anchorCtr="1"/>
            <a:lstStyle>
              <a:lvl1pPr defTabSz="84296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4296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4296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4296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4296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1900" b="1"/>
                <a:t>Limitation des allocations à 1 an</a:t>
              </a:r>
            </a:p>
          </p:txBody>
        </p:sp>
        <p:sp>
          <p:nvSpPr>
            <p:cNvPr id="12296" name="Forme libre : forme 7">
              <a:extLst>
                <a:ext uri="{FF2B5EF4-FFF2-40B4-BE49-F238E27FC236}">
                  <a16:creationId xmlns:a16="http://schemas.microsoft.com/office/drawing/2014/main" id="{FE2DE7A1-3351-9FE8-78AA-8A54873E5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3" y="4044126"/>
              <a:ext cx="3943349" cy="494388"/>
            </a:xfrm>
            <a:custGeom>
              <a:avLst/>
              <a:gdLst>
                <a:gd name="T0" fmla="*/ 1971675 w 3943349"/>
                <a:gd name="T1" fmla="*/ 0 h 494391"/>
                <a:gd name="T2" fmla="*/ 3943349 w 3943349"/>
                <a:gd name="T3" fmla="*/ 247192 h 494391"/>
                <a:gd name="T4" fmla="*/ 1971675 w 3943349"/>
                <a:gd name="T5" fmla="*/ 494382 h 494391"/>
                <a:gd name="T6" fmla="*/ 0 w 3943349"/>
                <a:gd name="T7" fmla="*/ 247192 h 494391"/>
                <a:gd name="T8" fmla="*/ 0 w 3943349"/>
                <a:gd name="T9" fmla="*/ 0 h 494391"/>
                <a:gd name="T10" fmla="*/ 3943349 w 3943349"/>
                <a:gd name="T11" fmla="*/ 0 h 494391"/>
                <a:gd name="T12" fmla="*/ 3943349 w 3943349"/>
                <a:gd name="T13" fmla="*/ 494382 h 494391"/>
                <a:gd name="T14" fmla="*/ 0 w 3943349"/>
                <a:gd name="T15" fmla="*/ 494382 h 494391"/>
                <a:gd name="T16" fmla="*/ 0 w 3943349"/>
                <a:gd name="T17" fmla="*/ 0 h 494391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43349"/>
                <a:gd name="T28" fmla="*/ 0 h 494391"/>
                <a:gd name="T29" fmla="*/ 3943349 w 3943349"/>
                <a:gd name="T30" fmla="*/ 494391 h 49439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43349" h="494391">
                  <a:moveTo>
                    <a:pt x="0" y="0"/>
                  </a:moveTo>
                  <a:lnTo>
                    <a:pt x="3943349" y="0"/>
                  </a:lnTo>
                  <a:lnTo>
                    <a:pt x="3943349" y="494391"/>
                  </a:lnTo>
                  <a:lnTo>
                    <a:pt x="0" y="4943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0EC">
                <a:alpha val="90195"/>
              </a:srgbClr>
            </a:solidFill>
            <a:ln w="25402">
              <a:solidFill>
                <a:srgbClr val="FCDDCF">
                  <a:alpha val="90195"/>
                </a:srgbClr>
              </a:solidFill>
              <a:miter lim="800000"/>
              <a:headEnd/>
              <a:tailEnd/>
            </a:ln>
          </p:spPr>
          <p:txBody>
            <a:bodyPr lIns="135130" tIns="24131" rIns="135130" bIns="24131" anchor="ctr" anchorCtr="1"/>
            <a:lstStyle>
              <a:lvl1pPr defTabSz="84296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4296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4296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4296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4296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4296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en-US" altLang="fr-FR" sz="1900" b="1"/>
                <a:t>Nouveau choc psychologique voulu</a:t>
              </a:r>
            </a:p>
          </p:txBody>
        </p:sp>
        <p:sp>
          <p:nvSpPr>
            <p:cNvPr id="12297" name="Forme libre : forme 8">
              <a:extLst>
                <a:ext uri="{FF2B5EF4-FFF2-40B4-BE49-F238E27FC236}">
                  <a16:creationId xmlns:a16="http://schemas.microsoft.com/office/drawing/2014/main" id="{1E843B2D-37D2-435E-201E-E9EAB9A81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1826395"/>
              <a:ext cx="7886700" cy="1653482"/>
            </a:xfrm>
            <a:custGeom>
              <a:avLst/>
              <a:gdLst>
                <a:gd name="T0" fmla="*/ 3943350 w 7886700"/>
                <a:gd name="T1" fmla="*/ 0 h 1653482"/>
                <a:gd name="T2" fmla="*/ 7886700 w 7886700"/>
                <a:gd name="T3" fmla="*/ 826741 h 1653482"/>
                <a:gd name="T4" fmla="*/ 3943350 w 7886700"/>
                <a:gd name="T5" fmla="*/ 1653482 h 1653482"/>
                <a:gd name="T6" fmla="*/ 0 w 7886700"/>
                <a:gd name="T7" fmla="*/ 826741 h 1653482"/>
                <a:gd name="T8" fmla="*/ 0 w 7886700"/>
                <a:gd name="T9" fmla="*/ 579099 h 1653482"/>
                <a:gd name="T10" fmla="*/ 3736665 w 7886700"/>
                <a:gd name="T11" fmla="*/ 579099 h 1653482"/>
                <a:gd name="T12" fmla="*/ 3736665 w 7886700"/>
                <a:gd name="T13" fmla="*/ 413371 h 1653482"/>
                <a:gd name="T14" fmla="*/ 3529980 w 7886700"/>
                <a:gd name="T15" fmla="*/ 413371 h 1653482"/>
                <a:gd name="T16" fmla="*/ 3943350 w 7886700"/>
                <a:gd name="T17" fmla="*/ 0 h 1653482"/>
                <a:gd name="T18" fmla="*/ 4356721 w 7886700"/>
                <a:gd name="T19" fmla="*/ 413371 h 1653482"/>
                <a:gd name="T20" fmla="*/ 4150035 w 7886700"/>
                <a:gd name="T21" fmla="*/ 413371 h 1653482"/>
                <a:gd name="T22" fmla="*/ 4150035 w 7886700"/>
                <a:gd name="T23" fmla="*/ 579099 h 1653482"/>
                <a:gd name="T24" fmla="*/ 7886700 w 7886700"/>
                <a:gd name="T25" fmla="*/ 579099 h 1653482"/>
                <a:gd name="T26" fmla="*/ 7886700 w 7886700"/>
                <a:gd name="T27" fmla="*/ 1653482 h 1653482"/>
                <a:gd name="T28" fmla="*/ 0 w 7886700"/>
                <a:gd name="T29" fmla="*/ 1653482 h 1653482"/>
                <a:gd name="T30" fmla="*/ 0 w 7886700"/>
                <a:gd name="T31" fmla="*/ 579099 h 1653482"/>
                <a:gd name="T32" fmla="*/ 17694720 60000 65536"/>
                <a:gd name="T33" fmla="*/ 0 60000 65536"/>
                <a:gd name="T34" fmla="*/ 5898240 60000 65536"/>
                <a:gd name="T35" fmla="*/ 1179648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886700"/>
                <a:gd name="T49" fmla="*/ 0 h 1653482"/>
                <a:gd name="T50" fmla="*/ 7886700 w 7886700"/>
                <a:gd name="T51" fmla="*/ 1653482 h 16534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886700" h="1653482">
                  <a:moveTo>
                    <a:pt x="7886700" y="1074383"/>
                  </a:moveTo>
                  <a:lnTo>
                    <a:pt x="4150035" y="1074383"/>
                  </a:lnTo>
                  <a:lnTo>
                    <a:pt x="4150035" y="1240111"/>
                  </a:lnTo>
                  <a:lnTo>
                    <a:pt x="4356720" y="1240111"/>
                  </a:lnTo>
                  <a:lnTo>
                    <a:pt x="3943350" y="1653481"/>
                  </a:lnTo>
                  <a:lnTo>
                    <a:pt x="3529979" y="1240111"/>
                  </a:lnTo>
                  <a:lnTo>
                    <a:pt x="3736665" y="1240111"/>
                  </a:lnTo>
                  <a:lnTo>
                    <a:pt x="3736665" y="1074383"/>
                  </a:lnTo>
                  <a:lnTo>
                    <a:pt x="0" y="1074383"/>
                  </a:lnTo>
                  <a:lnTo>
                    <a:pt x="0" y="1"/>
                  </a:lnTo>
                  <a:lnTo>
                    <a:pt x="7886700" y="1"/>
                  </a:lnTo>
                  <a:lnTo>
                    <a:pt x="7886700" y="1074383"/>
                  </a:lnTo>
                  <a:close/>
                </a:path>
              </a:pathLst>
            </a:custGeom>
            <a:solidFill>
              <a:srgbClr val="558ED5"/>
            </a:solidFill>
            <a:ln w="25402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42234" tIns="142244" rIns="142244" bIns="721342" anchor="ctr" anchorCtr="1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fr-BE" altLang="fr-FR" sz="2000" b="1">
                  <a:solidFill>
                    <a:srgbClr val="FFFFFF"/>
                  </a:solidFill>
                </a:rPr>
                <a:t>Objectif</a:t>
              </a:r>
              <a:r>
                <a:rPr lang="fr-BE" altLang="fr-FR" sz="2000">
                  <a:solidFill>
                    <a:srgbClr val="FFFFFF"/>
                  </a:solidFill>
                </a:rPr>
                <a:t> : </a:t>
              </a:r>
              <a:r>
                <a:rPr lang="fr-BE" altLang="fr-FR" sz="2000" b="1">
                  <a:solidFill>
                    <a:srgbClr val="FFFFFF"/>
                  </a:solidFill>
                </a:rPr>
                <a:t>Forcer une insertion rapide sur le marché du travail</a:t>
              </a:r>
              <a:endParaRPr lang="en-US" altLang="fr-FR" sz="2000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72765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96945" y="111577"/>
            <a:ext cx="1708150" cy="2874010"/>
          </a:xfrm>
          <a:custGeom>
            <a:avLst/>
            <a:gdLst/>
            <a:ahLst/>
            <a:cxnLst/>
            <a:rect l="l" t="t" r="r" b="b"/>
            <a:pathLst>
              <a:path w="1708150" h="2874010">
                <a:moveTo>
                  <a:pt x="437502" y="0"/>
                </a:moveTo>
                <a:lnTo>
                  <a:pt x="0" y="2665069"/>
                </a:lnTo>
                <a:lnTo>
                  <a:pt x="1270609" y="2873654"/>
                </a:lnTo>
                <a:lnTo>
                  <a:pt x="1708111" y="208584"/>
                </a:lnTo>
                <a:lnTo>
                  <a:pt x="437502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83000" y="2269344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73" y="0"/>
                </a:moveTo>
                <a:lnTo>
                  <a:pt x="0" y="632650"/>
                </a:lnTo>
                <a:lnTo>
                  <a:pt x="1326959" y="2984919"/>
                </a:lnTo>
                <a:lnTo>
                  <a:pt x="2448433" y="2352281"/>
                </a:lnTo>
                <a:lnTo>
                  <a:pt x="1121473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8830" y="2800387"/>
            <a:ext cx="5751195" cy="4057650"/>
          </a:xfrm>
          <a:custGeom>
            <a:avLst/>
            <a:gdLst/>
            <a:ahLst/>
            <a:cxnLst/>
            <a:rect l="l" t="t" r="r" b="b"/>
            <a:pathLst>
              <a:path w="5751195" h="4057650">
                <a:moveTo>
                  <a:pt x="2989465" y="3369792"/>
                </a:moveTo>
                <a:lnTo>
                  <a:pt x="2483396" y="2185809"/>
                </a:lnTo>
                <a:lnTo>
                  <a:pt x="0" y="3247301"/>
                </a:lnTo>
                <a:lnTo>
                  <a:pt x="346367" y="4057612"/>
                </a:lnTo>
                <a:lnTo>
                  <a:pt x="1380299" y="4057612"/>
                </a:lnTo>
                <a:lnTo>
                  <a:pt x="2989465" y="3369792"/>
                </a:lnTo>
                <a:close/>
              </a:path>
              <a:path w="5751195" h="4057650">
                <a:moveTo>
                  <a:pt x="5751195" y="1139913"/>
                </a:moveTo>
                <a:lnTo>
                  <a:pt x="3302812" y="0"/>
                </a:lnTo>
                <a:lnTo>
                  <a:pt x="2759341" y="1167307"/>
                </a:lnTo>
                <a:lnTo>
                  <a:pt x="5207724" y="2307209"/>
                </a:lnTo>
                <a:lnTo>
                  <a:pt x="5751195" y="1139913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3BB7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48930" y="2316754"/>
            <a:ext cx="829437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89305" marR="5080" indent="-77724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Partie</a:t>
            </a:r>
            <a:r>
              <a:rPr sz="3600" spc="-90" dirty="0"/>
              <a:t> </a:t>
            </a:r>
            <a:r>
              <a:rPr sz="3600" dirty="0"/>
              <a:t>II</a:t>
            </a:r>
            <a:r>
              <a:rPr sz="3600" spc="-75" dirty="0"/>
              <a:t> </a:t>
            </a:r>
            <a:r>
              <a:rPr sz="3600" dirty="0"/>
              <a:t>:</a:t>
            </a:r>
            <a:r>
              <a:rPr sz="3600" spc="-85" dirty="0"/>
              <a:t> </a:t>
            </a:r>
            <a:r>
              <a:rPr sz="3600" dirty="0"/>
              <a:t>Ce</a:t>
            </a:r>
            <a:r>
              <a:rPr sz="3600" spc="-90" dirty="0"/>
              <a:t> </a:t>
            </a:r>
            <a:r>
              <a:rPr sz="3600" dirty="0"/>
              <a:t>que</a:t>
            </a:r>
            <a:r>
              <a:rPr sz="3600" spc="-75" dirty="0"/>
              <a:t> </a:t>
            </a:r>
            <a:r>
              <a:rPr sz="3600" dirty="0"/>
              <a:t>prévoit</a:t>
            </a:r>
            <a:r>
              <a:rPr sz="3600" spc="-70" dirty="0"/>
              <a:t> </a:t>
            </a:r>
            <a:r>
              <a:rPr sz="3600" dirty="0"/>
              <a:t>la</a:t>
            </a:r>
            <a:r>
              <a:rPr sz="3600" spc="-90" dirty="0"/>
              <a:t> </a:t>
            </a:r>
            <a:r>
              <a:rPr sz="3600" dirty="0"/>
              <a:t>réforme</a:t>
            </a:r>
            <a:r>
              <a:rPr sz="3600" spc="-100" dirty="0"/>
              <a:t> </a:t>
            </a:r>
            <a:r>
              <a:rPr sz="3600" dirty="0"/>
              <a:t>pour</a:t>
            </a:r>
            <a:r>
              <a:rPr sz="3600" spc="-60" dirty="0"/>
              <a:t> </a:t>
            </a:r>
            <a:r>
              <a:rPr sz="3600" spc="-25" dirty="0"/>
              <a:t>les </a:t>
            </a:r>
            <a:r>
              <a:rPr sz="3600" dirty="0"/>
              <a:t>chômeurs</a:t>
            </a:r>
            <a:r>
              <a:rPr sz="3600" spc="-110" dirty="0"/>
              <a:t> </a:t>
            </a:r>
            <a:r>
              <a:rPr sz="3600" dirty="0"/>
              <a:t>indemnisés</a:t>
            </a:r>
            <a:r>
              <a:rPr sz="3600" spc="-95" dirty="0"/>
              <a:t> </a:t>
            </a:r>
            <a:r>
              <a:rPr sz="3600" dirty="0"/>
              <a:t>en</a:t>
            </a:r>
            <a:r>
              <a:rPr sz="3600" spc="-114" dirty="0"/>
              <a:t> </a:t>
            </a:r>
            <a:r>
              <a:rPr sz="3600" spc="-10" dirty="0"/>
              <a:t>formation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3725255" y="3619774"/>
            <a:ext cx="4944110" cy="128778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15595" marR="309245" algn="ctr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concernés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8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période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transitoire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(admis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8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01/03/2026) versus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ts val="1939"/>
              </a:lnSpc>
              <a:spcBef>
                <a:spcPts val="15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01/03/2026 (application</a:t>
            </a:r>
            <a:r>
              <a:rPr sz="1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nouvelle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réglementation)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98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9109" y="1056647"/>
            <a:ext cx="731329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CHOMEURS</a:t>
            </a:r>
            <a:r>
              <a:rPr spc="-75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spc="-25" dirty="0"/>
              <a:t>FORMATION</a:t>
            </a:r>
            <a:r>
              <a:rPr spc="-75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8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LA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PÉRIODE TRANSITOIRE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AVANT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LE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934" y="2418843"/>
            <a:ext cx="7658100" cy="350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L’ancienne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réglementation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continue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s’appliquer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(ex.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en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cas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d’au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4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semaines)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2160"/>
              </a:spcBef>
              <a:buFont typeface="Arial MT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Certaines</a:t>
            </a:r>
            <a:r>
              <a:rPr sz="1800" spc="-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800" spc="-9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spécifiques</a:t>
            </a:r>
            <a:endParaRPr sz="1800">
              <a:latin typeface="Calibri"/>
              <a:cs typeface="Calibri"/>
            </a:endParaRPr>
          </a:p>
          <a:p>
            <a:pPr marL="927100" marR="45720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catégories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permettent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prolonger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droit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endParaRPr sz="1800">
              <a:latin typeface="Calibri"/>
              <a:cs typeface="Calibri"/>
            </a:endParaRPr>
          </a:p>
          <a:p>
            <a:pPr marL="1739264" marR="1932305" lvl="1" indent="-342900">
              <a:lnSpc>
                <a:spcPct val="100000"/>
              </a:lnSpc>
              <a:spcBef>
                <a:spcPts val="1215"/>
              </a:spcBef>
              <a:buAutoNum type="arabicParenR"/>
              <a:tabLst>
                <a:tab pos="1739264" algn="l"/>
              </a:tabLst>
            </a:pP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 catégorie 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4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fois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bénéficiaires d’allocations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ordinaires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bénéficiaires d’allocations</a:t>
            </a:r>
            <a:r>
              <a:rPr sz="1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endParaRPr sz="1400">
              <a:latin typeface="Calibri"/>
              <a:cs typeface="Calibri"/>
            </a:endParaRPr>
          </a:p>
          <a:p>
            <a:pPr marL="1739264" marR="2023745" lvl="1" indent="-342900">
              <a:lnSpc>
                <a:spcPct val="100000"/>
              </a:lnSpc>
              <a:buAutoNum type="arabicParenR"/>
              <a:tabLst>
                <a:tab pos="1739264" algn="l"/>
              </a:tabLst>
            </a:pP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catégorie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s’applique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4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bénéficiaires d’allocations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ordinaires</a:t>
            </a:r>
            <a:endParaRPr sz="1400">
              <a:latin typeface="Calibri"/>
              <a:cs typeface="Calibri"/>
            </a:endParaRPr>
          </a:p>
          <a:p>
            <a:pPr marL="1739264" marR="2023745" lvl="1" indent="-342900">
              <a:lnSpc>
                <a:spcPct val="100000"/>
              </a:lnSpc>
              <a:buAutoNum type="arabicParenR"/>
              <a:tabLst>
                <a:tab pos="1739264" algn="l"/>
              </a:tabLst>
            </a:pP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catégorie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20" dirty="0">
                <a:solidFill>
                  <a:srgbClr val="12355F"/>
                </a:solidFill>
                <a:latin typeface="Calibri"/>
                <a:cs typeface="Calibri"/>
              </a:rPr>
              <a:t>s’applique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4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bénéficiaires d’allocations</a:t>
            </a:r>
            <a:r>
              <a:rPr sz="1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30754" y="0"/>
            <a:ext cx="3161245" cy="68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17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4746" y="355244"/>
            <a:ext cx="731329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CHOMEURS</a:t>
            </a:r>
            <a:r>
              <a:rPr spc="-75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spc="-25" dirty="0"/>
              <a:t>FORMATION</a:t>
            </a:r>
            <a:r>
              <a:rPr spc="-75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8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LA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PÉRIODE TRANSITOIRE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AVANT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LE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3813" y="2321922"/>
            <a:ext cx="567880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bénéficiaires</a:t>
            </a:r>
            <a:r>
              <a:rPr sz="1600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1600" spc="-5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ordinaires</a:t>
            </a:r>
            <a:r>
              <a:rPr sz="1600" spc="-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et</a:t>
            </a:r>
            <a:r>
              <a:rPr sz="1600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d’allocations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d’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 insertion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3813" y="2809598"/>
            <a:ext cx="55778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jusqu’à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–&gt;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Limite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30/06/2030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dégressivité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si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(=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35h/semaine)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0582" y="3829240"/>
            <a:ext cx="6256020" cy="2677795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</a:t>
            </a:r>
            <a:r>
              <a:rPr sz="1400" u="sng" spc="-2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CCI</a:t>
            </a:r>
            <a:r>
              <a:rPr sz="14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14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5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(fin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01/04/2026)</a:t>
            </a:r>
            <a:endParaRPr sz="1400">
              <a:latin typeface="Calibri"/>
              <a:cs typeface="Calibri"/>
            </a:endParaRPr>
          </a:p>
          <a:p>
            <a:pPr marL="377825" marR="327660" indent="-287020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Entre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«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Installateur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électricien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»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27/10/25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–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temps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14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jusqu’à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14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+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4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spcBef>
                <a:spcPts val="15"/>
              </a:spcBef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visé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2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transitoires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Dispense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automatique</a:t>
            </a:r>
            <a:r>
              <a:rPr sz="12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ininterrompue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Prépare</a:t>
            </a:r>
            <a:r>
              <a:rPr sz="12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pénurie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Démarrage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2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01/01/2026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2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5167" y="1352588"/>
            <a:ext cx="9949815" cy="646430"/>
          </a:xfrm>
          <a:prstGeom prst="rect">
            <a:avLst/>
          </a:prstGeom>
          <a:ln w="19050">
            <a:solidFill>
              <a:srgbClr val="1235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75438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1)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ininterrompue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préparant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métier</a:t>
            </a:r>
            <a:r>
              <a:rPr sz="18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en</a:t>
            </a:r>
            <a:r>
              <a:rPr sz="18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pénurie</a:t>
            </a:r>
            <a:r>
              <a:rPr sz="1800" b="1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entamée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avant</a:t>
            </a:r>
            <a:r>
              <a:rPr sz="18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le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1/01/2026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pour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laquelle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dispense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8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été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accordée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service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régional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l’emploi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89608" y="2839707"/>
            <a:ext cx="4338320" cy="1200785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 marR="798830">
              <a:lnSpc>
                <a:spcPct val="100000"/>
              </a:lnSpc>
              <a:spcBef>
                <a:spcPts val="285"/>
              </a:spcBef>
            </a:pP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Rappel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dispense</a:t>
            </a:r>
            <a:r>
              <a:rPr sz="12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2355F"/>
                </a:solidFill>
                <a:latin typeface="Calibri"/>
                <a:cs typeface="Calibri"/>
              </a:rPr>
              <a:t>automatique</a:t>
            </a:r>
            <a:r>
              <a:rPr sz="12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r>
              <a:rPr sz="12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</a:t>
            </a:r>
            <a:r>
              <a:rPr sz="12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200" spc="2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4</a:t>
            </a:r>
            <a:r>
              <a:rPr sz="12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semaines</a:t>
            </a:r>
            <a:r>
              <a:rPr sz="12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et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20h/semaine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200" spc="-2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200" spc="-130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Ne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change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pas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(Arrêté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régional)</a:t>
            </a:r>
            <a:endParaRPr sz="1200">
              <a:latin typeface="Calibri"/>
              <a:cs typeface="Calibri"/>
            </a:endParaRPr>
          </a:p>
          <a:p>
            <a:pPr marL="263525" marR="398145" indent="-172720">
              <a:lnSpc>
                <a:spcPct val="100000"/>
              </a:lnSpc>
            </a:pPr>
            <a:r>
              <a:rPr sz="1200" spc="-2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200" spc="-130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Préalable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pouvoir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bénéficier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2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des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 sur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base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2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conditions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restrictives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2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loi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fédérale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89608" y="2178113"/>
            <a:ext cx="4338320" cy="462280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 marR="106045">
              <a:lnSpc>
                <a:spcPct val="100000"/>
              </a:lnSpc>
              <a:spcBef>
                <a:spcPts val="285"/>
              </a:spcBef>
            </a:pP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pénurie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fonction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critique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RBC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Corail</a:t>
            </a:r>
            <a:r>
              <a:rPr sz="12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=</a:t>
            </a:r>
            <a:r>
              <a:rPr sz="12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2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12355F"/>
                </a:solidFill>
                <a:latin typeface="Calibri"/>
                <a:cs typeface="Calibri"/>
              </a:rPr>
              <a:t>Qui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Recrute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2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site</a:t>
            </a:r>
            <a:r>
              <a:rPr sz="12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web</a:t>
            </a:r>
            <a:r>
              <a:rPr sz="12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2355F"/>
                </a:solidFill>
                <a:latin typeface="Calibri"/>
                <a:cs typeface="Calibri"/>
              </a:rPr>
              <a:t>Bruxelles</a:t>
            </a:r>
            <a:r>
              <a:rPr sz="12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566" y="4121990"/>
            <a:ext cx="3264799" cy="24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98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68309" y="6319433"/>
            <a:ext cx="1409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826" rIns="0" bIns="0" rtlCol="0">
            <a:spAutoFit/>
          </a:bodyPr>
          <a:lstStyle/>
          <a:p>
            <a:pPr marL="762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CHOMEURS</a:t>
            </a:r>
            <a:r>
              <a:rPr spc="-75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spc="-25" dirty="0"/>
              <a:t>FORMATION</a:t>
            </a:r>
            <a:r>
              <a:rPr spc="-75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8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LA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PÉRIODE TRANSITOIRE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AVANT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LE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826" y="2372610"/>
            <a:ext cx="66198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bénéficiaires</a:t>
            </a:r>
            <a:r>
              <a:rPr sz="1600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d’allocations</a:t>
            </a:r>
            <a:r>
              <a:rPr sz="1600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 ordinaire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jusqu’à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–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Limite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12 mois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supplémentaires</a:t>
            </a:r>
            <a:endParaRPr sz="16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rapport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 la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3740" y="3614750"/>
            <a:ext cx="3748404" cy="3170555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1</a:t>
            </a:r>
            <a:r>
              <a:rPr sz="1400" u="sng" spc="-1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91440" marR="680085">
              <a:lnSpc>
                <a:spcPct val="100000"/>
              </a:lnSpc>
            </a:pP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CCI</a:t>
            </a:r>
            <a:r>
              <a:rPr sz="14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14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5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(fin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50" dirty="0">
                <a:solidFill>
                  <a:srgbClr val="12355F"/>
                </a:solidFill>
                <a:latin typeface="Calibri"/>
                <a:cs typeface="Calibri"/>
              </a:rPr>
              <a:t>: 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01/04/2026)</a:t>
            </a:r>
            <a:endParaRPr sz="1400">
              <a:latin typeface="Calibri"/>
              <a:cs typeface="Calibri"/>
            </a:endParaRPr>
          </a:p>
          <a:p>
            <a:pPr marL="377825" marR="10287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Souhaite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commencer</a:t>
            </a:r>
            <a:r>
              <a:rPr sz="1400" i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d’employé.e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en bureautique</a:t>
            </a:r>
            <a:r>
              <a:rPr sz="14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60" dirty="0">
                <a:solidFill>
                  <a:srgbClr val="12355F"/>
                </a:solidFill>
                <a:latin typeface="Calibri"/>
                <a:cs typeface="Calibri"/>
              </a:rPr>
              <a:t>à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10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démarre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le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8/09/2025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(pas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MQR)</a:t>
            </a:r>
            <a:endParaRPr sz="1400">
              <a:latin typeface="Calibri"/>
              <a:cs typeface="Calibri"/>
            </a:endParaRPr>
          </a:p>
          <a:p>
            <a:pPr marL="377825" marR="151765" indent="-287020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ses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chômage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01/04/2027)</a:t>
            </a:r>
            <a:endParaRPr sz="14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+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4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spcBef>
                <a:spcPts val="15"/>
              </a:spcBef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visé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2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transitoires</a:t>
            </a:r>
            <a:endParaRPr sz="1200">
              <a:latin typeface="Calibri"/>
              <a:cs typeface="Calibri"/>
            </a:endParaRPr>
          </a:p>
          <a:p>
            <a:pPr marL="835025" marR="445770" lvl="1" indent="-287020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2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2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200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plein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d’une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d’au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mois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Démarrage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sa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Dispense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automatique</a:t>
            </a:r>
            <a:r>
              <a:rPr sz="12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36800" y="3830192"/>
            <a:ext cx="3921125" cy="2954655"/>
          </a:xfrm>
          <a:custGeom>
            <a:avLst/>
            <a:gdLst/>
            <a:ahLst/>
            <a:cxnLst/>
            <a:rect l="l" t="t" r="r" b="b"/>
            <a:pathLst>
              <a:path w="3921125" h="2954654">
                <a:moveTo>
                  <a:pt x="0" y="0"/>
                </a:moveTo>
                <a:lnTo>
                  <a:pt x="3920731" y="0"/>
                </a:lnTo>
                <a:lnTo>
                  <a:pt x="3920731" y="2954654"/>
                </a:lnTo>
                <a:lnTo>
                  <a:pt x="0" y="295465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28244" y="3851017"/>
            <a:ext cx="3592829" cy="2373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Effets</a:t>
            </a:r>
            <a:r>
              <a:rPr sz="1400" b="1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long</a:t>
            </a:r>
            <a:r>
              <a:rPr sz="1400" b="1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terme</a:t>
            </a:r>
            <a:r>
              <a:rPr sz="14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cette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catégorie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formations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visés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mesures transitoires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car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c’est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qui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entre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4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ligne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compte</a:t>
            </a:r>
            <a:endParaRPr sz="1400">
              <a:latin typeface="Calibri"/>
              <a:cs typeface="Calibri"/>
            </a:endParaRPr>
          </a:p>
          <a:p>
            <a:pPr>
              <a:lnSpc>
                <a:spcPts val="1680"/>
              </a:lnSpc>
              <a:spcBef>
                <a:spcPts val="1685"/>
              </a:spcBef>
            </a:pPr>
            <a:r>
              <a:rPr sz="1400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</a:t>
            </a:r>
            <a:r>
              <a:rPr sz="1400" u="sng" spc="-2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R="25400">
              <a:lnSpc>
                <a:spcPct val="100000"/>
              </a:lnSpc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400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01/02/2026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et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passé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 professionnel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5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-&gt;2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i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d’allocations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-&gt;</a:t>
            </a:r>
            <a:r>
              <a:rPr sz="1400" i="1" spc="2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01/02/2028</a:t>
            </a:r>
            <a:endParaRPr sz="1400">
              <a:latin typeface="Calibri"/>
              <a:cs typeface="Calibri"/>
            </a:endParaRPr>
          </a:p>
          <a:p>
            <a:pPr marL="286385" marR="197485" indent="-287020">
              <a:lnSpc>
                <a:spcPct val="100000"/>
              </a:lnSpc>
              <a:buFont typeface="Wingdings"/>
              <a:buChar char=""/>
              <a:tabLst>
                <a:tab pos="28638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Si</a:t>
            </a:r>
            <a:r>
              <a:rPr sz="14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démarre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une formation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à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d’au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4784" y="6198351"/>
            <a:ext cx="278955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31/01/2028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au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31/01/2029)</a:t>
            </a:r>
            <a:r>
              <a:rPr sz="1400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0950" y="1495666"/>
            <a:ext cx="7031355" cy="646430"/>
          </a:xfrm>
          <a:prstGeom prst="rect">
            <a:avLst/>
          </a:prstGeom>
          <a:ln w="19050">
            <a:solidFill>
              <a:srgbClr val="1235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246379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2)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professionnelle</a:t>
            </a:r>
            <a:r>
              <a:rPr sz="18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à temps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plein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(35h/semaine)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d’une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durée d’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moins</a:t>
            </a:r>
            <a:r>
              <a:rPr sz="18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mois</a:t>
            </a:r>
            <a:r>
              <a:rPr sz="18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entamée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avant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sz="18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date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fin</a:t>
            </a:r>
            <a:r>
              <a:rPr sz="18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8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droit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9366" y="1457452"/>
            <a:ext cx="3447478" cy="225761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93958" y="3614750"/>
            <a:ext cx="3510915" cy="2954655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</a:t>
            </a:r>
            <a:r>
              <a:rPr sz="1400" u="sng" spc="-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2</a:t>
            </a:r>
            <a:r>
              <a:rPr sz="1400" u="sng" spc="29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90805" marR="442595">
              <a:lnSpc>
                <a:spcPct val="100000"/>
              </a:lnSpc>
            </a:pP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CCI</a:t>
            </a:r>
            <a:r>
              <a:rPr sz="14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14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5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(fin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b="1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50" dirty="0">
                <a:solidFill>
                  <a:srgbClr val="12355F"/>
                </a:solidFill>
                <a:latin typeface="Calibri"/>
                <a:cs typeface="Calibri"/>
              </a:rPr>
              <a:t>: 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01/04/2026)</a:t>
            </a:r>
            <a:endParaRPr sz="1400">
              <a:latin typeface="Calibri"/>
              <a:cs typeface="Calibri"/>
            </a:endParaRPr>
          </a:p>
          <a:p>
            <a:pPr marL="377825" marR="159385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Souhaite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commencer</a:t>
            </a:r>
            <a:r>
              <a:rPr sz="1400" i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 web designer</a:t>
            </a:r>
            <a:r>
              <a:rPr sz="1400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(MQR)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démarre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15/02/2026. 12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TP.</a:t>
            </a:r>
            <a:endParaRPr sz="1400">
              <a:latin typeface="Calibri"/>
              <a:cs typeface="Calibri"/>
            </a:endParaRPr>
          </a:p>
          <a:p>
            <a:pPr marL="377825" marR="158115" indent="-287020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ses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au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01/04/2027) +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4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spcBef>
                <a:spcPts val="15"/>
              </a:spcBef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visé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2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2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transitoires</a:t>
            </a:r>
            <a:endParaRPr sz="1200">
              <a:latin typeface="Calibri"/>
              <a:cs typeface="Calibri"/>
            </a:endParaRPr>
          </a:p>
          <a:p>
            <a:pPr marL="835025" marR="208279" lvl="1" indent="-287020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2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2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200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plein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d’une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d’au</a:t>
            </a:r>
            <a:r>
              <a:rPr sz="12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mois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Démarrage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sa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i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2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2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endParaRPr sz="1200">
              <a:latin typeface="Calibri"/>
              <a:cs typeface="Calibri"/>
            </a:endParaRPr>
          </a:p>
          <a:p>
            <a:pPr marL="835025" lvl="1" indent="-286385">
              <a:lnSpc>
                <a:spcPct val="100000"/>
              </a:lnSpc>
              <a:buFont typeface="Arial MT"/>
              <a:buChar char="•"/>
              <a:tabLst>
                <a:tab pos="835025" algn="l"/>
              </a:tabLst>
            </a:pP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Dispense</a:t>
            </a:r>
            <a:r>
              <a:rPr sz="12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dirty="0">
                <a:solidFill>
                  <a:srgbClr val="12355F"/>
                </a:solidFill>
                <a:latin typeface="Calibri"/>
                <a:cs typeface="Calibri"/>
              </a:rPr>
              <a:t>automatique</a:t>
            </a:r>
            <a:r>
              <a:rPr sz="12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200" i="1" spc="-1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986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200" y="438162"/>
            <a:ext cx="1393303" cy="679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736350" y="6450638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25475" y="366507"/>
            <a:ext cx="6436360" cy="97218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ct val="90900"/>
              </a:lnSpc>
              <a:spcBef>
                <a:spcPts val="360"/>
              </a:spcBef>
            </a:pPr>
            <a:r>
              <a:rPr dirty="0"/>
              <a:t>CHOMEURS</a:t>
            </a:r>
            <a:r>
              <a:rPr spc="-85" dirty="0"/>
              <a:t> </a:t>
            </a:r>
            <a:r>
              <a:rPr dirty="0"/>
              <a:t>EN</a:t>
            </a:r>
            <a:r>
              <a:rPr spc="-90" dirty="0"/>
              <a:t> </a:t>
            </a:r>
            <a:r>
              <a:rPr spc="-25" dirty="0"/>
              <a:t>FORMATION</a:t>
            </a:r>
            <a:r>
              <a:rPr spc="-90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9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7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LA </a:t>
            </a:r>
            <a:r>
              <a:rPr dirty="0">
                <a:solidFill>
                  <a:srgbClr val="3BB7A2"/>
                </a:solidFill>
              </a:rPr>
              <a:t>PÉRIODE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TRANSITOIRE</a:t>
            </a:r>
            <a:r>
              <a:rPr spc="-85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AVANT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LE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7702" y="2847586"/>
            <a:ext cx="719074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bénéficiaires</a:t>
            </a:r>
            <a:r>
              <a:rPr sz="1600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d’allocations</a:t>
            </a:r>
            <a:r>
              <a:rPr sz="1600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3BB7A2"/>
                </a:solidFill>
                <a:latin typeface="Calibri"/>
                <a:cs typeface="Calibri"/>
              </a:rPr>
              <a:t>d’insertion</a:t>
            </a:r>
            <a:endParaRPr sz="1600">
              <a:latin typeface="Calibri"/>
              <a:cs typeface="Calibri"/>
            </a:endParaRPr>
          </a:p>
          <a:p>
            <a:pPr marL="297815" marR="5080" indent="-285750">
              <a:lnSpc>
                <a:spcPct val="100000"/>
              </a:lnSpc>
              <a:buFont typeface="Wingdings"/>
              <a:buChar char=""/>
              <a:tabLst>
                <a:tab pos="299085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formation,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limité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au 	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31/12/2026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(date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est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augmentée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nombre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complets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entre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1er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janvier 	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2025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l’admission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d’insertion)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5807" y="4205795"/>
            <a:ext cx="7650480" cy="156972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4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</a:t>
            </a:r>
            <a:r>
              <a:rPr sz="1400" u="sng" spc="22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91440" marR="965200">
              <a:lnSpc>
                <a:spcPct val="100000"/>
              </a:lnSpc>
            </a:pP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Bénéficiaire</a:t>
            </a:r>
            <a:r>
              <a:rPr sz="1400" b="1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spc="-10" dirty="0">
                <a:solidFill>
                  <a:srgbClr val="12355F"/>
                </a:solidFill>
                <a:latin typeface="Calibri"/>
                <a:cs typeface="Calibri"/>
              </a:rPr>
              <a:t>d’allocations</a:t>
            </a:r>
            <a:r>
              <a:rPr sz="1400" b="1" i="1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400" b="1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14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400" b="1" i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4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i="1" dirty="0">
                <a:solidFill>
                  <a:srgbClr val="12355F"/>
                </a:solidFill>
                <a:latin typeface="Calibri"/>
                <a:cs typeface="Calibri"/>
              </a:rPr>
              <a:t>14/02/2026</a:t>
            </a:r>
            <a:r>
              <a:rPr sz="1400" b="1" i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12355F"/>
                </a:solidFill>
                <a:latin typeface="Calibri"/>
                <a:cs typeface="Calibri"/>
              </a:rPr>
              <a:t>(admission</a:t>
            </a:r>
            <a:r>
              <a:rPr sz="1400" spc="-25" dirty="0">
                <a:solidFill>
                  <a:srgbClr val="12355F"/>
                </a:solidFill>
                <a:latin typeface="Calibri"/>
                <a:cs typeface="Calibri"/>
              </a:rPr>
              <a:t> le </a:t>
            </a:r>
            <a:r>
              <a:rPr sz="1400" spc="-10" dirty="0">
                <a:solidFill>
                  <a:srgbClr val="12355F"/>
                </a:solidFill>
                <a:latin typeface="Calibri"/>
                <a:cs typeface="Calibri"/>
              </a:rPr>
              <a:t>15/02/2025)</a:t>
            </a:r>
            <a:endParaRPr sz="1400">
              <a:latin typeface="Calibri"/>
              <a:cs typeface="Calibri"/>
            </a:endParaRPr>
          </a:p>
          <a:p>
            <a:pPr marL="377825" marR="29718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Souhaite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commencer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«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Commis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salle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»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6</a:t>
            </a:r>
            <a:r>
              <a:rPr sz="1400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démarre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15/01/2026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(MQR,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mais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démarrage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après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01/01/2026)</a:t>
            </a:r>
            <a:endParaRPr sz="14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buFont typeface="Wingdings"/>
              <a:buChar char=""/>
              <a:tabLst>
                <a:tab pos="377825" algn="l"/>
              </a:tabLst>
            </a:pP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ses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i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400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400" i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sa</a:t>
            </a:r>
            <a:r>
              <a:rPr sz="1400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400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r>
              <a:rPr sz="1400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400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i="1" spc="-10" dirty="0">
                <a:solidFill>
                  <a:srgbClr val="12355F"/>
                </a:solidFill>
                <a:latin typeface="Calibri"/>
                <a:cs typeface="Calibri"/>
              </a:rPr>
              <a:t>31/01/2027)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5807" y="1673580"/>
            <a:ext cx="8691245" cy="923925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389890" indent="-635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3)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ininterrompue</a:t>
            </a:r>
            <a:r>
              <a:rPr sz="18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suivie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8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bénéficiaire</a:t>
            </a:r>
            <a:r>
              <a:rPr sz="18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d’allocations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d’insertion</a:t>
            </a:r>
            <a:r>
              <a:rPr sz="1800" b="1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800" b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ne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prépare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pénurie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prépare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pénurie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mais</a:t>
            </a:r>
            <a:r>
              <a:rPr sz="18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a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démarré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après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31/12/2025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584" y="0"/>
            <a:ext cx="23326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2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053" rIns="0" bIns="0" rtlCol="0">
            <a:spAutoFit/>
          </a:bodyPr>
          <a:lstStyle/>
          <a:p>
            <a:pPr marL="762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CHOMEURS</a:t>
            </a:r>
            <a:r>
              <a:rPr spc="-75" dirty="0"/>
              <a:t> </a:t>
            </a:r>
            <a:r>
              <a:rPr dirty="0"/>
              <a:t>EN</a:t>
            </a:r>
            <a:r>
              <a:rPr spc="-75" dirty="0"/>
              <a:t> </a:t>
            </a:r>
            <a:r>
              <a:rPr spc="-25" dirty="0"/>
              <a:t>FORMATION</a:t>
            </a:r>
            <a:r>
              <a:rPr spc="-75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8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LA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PÉRIODE TRANSITOIRE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AVANT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LE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8229" y="2808122"/>
            <a:ext cx="9050655" cy="3778250"/>
            <a:chOff x="858229" y="2808122"/>
            <a:chExt cx="9050655" cy="37782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8229" y="2808122"/>
              <a:ext cx="9050437" cy="37777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52727" y="4224563"/>
              <a:ext cx="4508500" cy="577215"/>
            </a:xfrm>
            <a:custGeom>
              <a:avLst/>
              <a:gdLst/>
              <a:ahLst/>
              <a:cxnLst/>
              <a:rect l="l" t="t" r="r" b="b"/>
              <a:pathLst>
                <a:path w="4508500" h="577214">
                  <a:moveTo>
                    <a:pt x="0" y="288467"/>
                  </a:moveTo>
                  <a:lnTo>
                    <a:pt x="20576" y="249323"/>
                  </a:lnTo>
                  <a:lnTo>
                    <a:pt x="61986" y="220996"/>
                  </a:lnTo>
                  <a:lnTo>
                    <a:pt x="101334" y="202684"/>
                  </a:lnTo>
                  <a:lnTo>
                    <a:pt x="149684" y="184879"/>
                  </a:lnTo>
                  <a:lnTo>
                    <a:pt x="206698" y="167625"/>
                  </a:lnTo>
                  <a:lnTo>
                    <a:pt x="272043" y="150964"/>
                  </a:lnTo>
                  <a:lnTo>
                    <a:pt x="345382" y="134940"/>
                  </a:lnTo>
                  <a:lnTo>
                    <a:pt x="384945" y="127180"/>
                  </a:lnTo>
                  <a:lnTo>
                    <a:pt x="426380" y="119595"/>
                  </a:lnTo>
                  <a:lnTo>
                    <a:pt x="469646" y="112191"/>
                  </a:lnTo>
                  <a:lnTo>
                    <a:pt x="514701" y="104973"/>
                  </a:lnTo>
                  <a:lnTo>
                    <a:pt x="561502" y="97946"/>
                  </a:lnTo>
                  <a:lnTo>
                    <a:pt x="610008" y="91116"/>
                  </a:lnTo>
                  <a:lnTo>
                    <a:pt x="660177" y="84488"/>
                  </a:lnTo>
                  <a:lnTo>
                    <a:pt x="711967" y="78067"/>
                  </a:lnTo>
                  <a:lnTo>
                    <a:pt x="765336" y="71859"/>
                  </a:lnTo>
                  <a:lnTo>
                    <a:pt x="820242" y="65870"/>
                  </a:lnTo>
                  <a:lnTo>
                    <a:pt x="876643" y="60104"/>
                  </a:lnTo>
                  <a:lnTo>
                    <a:pt x="934497" y="54567"/>
                  </a:lnTo>
                  <a:lnTo>
                    <a:pt x="993762" y="49264"/>
                  </a:lnTo>
                  <a:lnTo>
                    <a:pt x="1054396" y="44201"/>
                  </a:lnTo>
                  <a:lnTo>
                    <a:pt x="1116358" y="39383"/>
                  </a:lnTo>
                  <a:lnTo>
                    <a:pt x="1179604" y="34815"/>
                  </a:lnTo>
                  <a:lnTo>
                    <a:pt x="1244094" y="30503"/>
                  </a:lnTo>
                  <a:lnTo>
                    <a:pt x="1309785" y="26452"/>
                  </a:lnTo>
                  <a:lnTo>
                    <a:pt x="1376636" y="22668"/>
                  </a:lnTo>
                  <a:lnTo>
                    <a:pt x="1444604" y="19156"/>
                  </a:lnTo>
                  <a:lnTo>
                    <a:pt x="1513647" y="15921"/>
                  </a:lnTo>
                  <a:lnTo>
                    <a:pt x="1583724" y="12968"/>
                  </a:lnTo>
                  <a:lnTo>
                    <a:pt x="1654792" y="10303"/>
                  </a:lnTo>
                  <a:lnTo>
                    <a:pt x="1726810" y="7932"/>
                  </a:lnTo>
                  <a:lnTo>
                    <a:pt x="1799735" y="5860"/>
                  </a:lnTo>
                  <a:lnTo>
                    <a:pt x="1873526" y="4092"/>
                  </a:lnTo>
                  <a:lnTo>
                    <a:pt x="1948140" y="2633"/>
                  </a:lnTo>
                  <a:lnTo>
                    <a:pt x="2023536" y="1489"/>
                  </a:lnTo>
                  <a:lnTo>
                    <a:pt x="2099672" y="665"/>
                  </a:lnTo>
                  <a:lnTo>
                    <a:pt x="2176506" y="167"/>
                  </a:lnTo>
                  <a:lnTo>
                    <a:pt x="2253996" y="0"/>
                  </a:lnTo>
                  <a:lnTo>
                    <a:pt x="2331484" y="167"/>
                  </a:lnTo>
                  <a:lnTo>
                    <a:pt x="2408317" y="665"/>
                  </a:lnTo>
                  <a:lnTo>
                    <a:pt x="2484452" y="1489"/>
                  </a:lnTo>
                  <a:lnTo>
                    <a:pt x="2559848" y="2633"/>
                  </a:lnTo>
                  <a:lnTo>
                    <a:pt x="2634462" y="4092"/>
                  </a:lnTo>
                  <a:lnTo>
                    <a:pt x="2708252" y="5860"/>
                  </a:lnTo>
                  <a:lnTo>
                    <a:pt x="2781177" y="7932"/>
                  </a:lnTo>
                  <a:lnTo>
                    <a:pt x="2853195" y="10303"/>
                  </a:lnTo>
                  <a:lnTo>
                    <a:pt x="2924263" y="12968"/>
                  </a:lnTo>
                  <a:lnTo>
                    <a:pt x="2994339" y="15921"/>
                  </a:lnTo>
                  <a:lnTo>
                    <a:pt x="3063382" y="19156"/>
                  </a:lnTo>
                  <a:lnTo>
                    <a:pt x="3131350" y="22668"/>
                  </a:lnTo>
                  <a:lnTo>
                    <a:pt x="3198200" y="26452"/>
                  </a:lnTo>
                  <a:lnTo>
                    <a:pt x="3263891" y="30503"/>
                  </a:lnTo>
                  <a:lnTo>
                    <a:pt x="3328381" y="34815"/>
                  </a:lnTo>
                  <a:lnTo>
                    <a:pt x="3391628" y="39383"/>
                  </a:lnTo>
                  <a:lnTo>
                    <a:pt x="3453589" y="44201"/>
                  </a:lnTo>
                  <a:lnTo>
                    <a:pt x="3514223" y="49264"/>
                  </a:lnTo>
                  <a:lnTo>
                    <a:pt x="3573488" y="54567"/>
                  </a:lnTo>
                  <a:lnTo>
                    <a:pt x="3631343" y="60104"/>
                  </a:lnTo>
                  <a:lnTo>
                    <a:pt x="3687744" y="65870"/>
                  </a:lnTo>
                  <a:lnTo>
                    <a:pt x="3742650" y="71859"/>
                  </a:lnTo>
                  <a:lnTo>
                    <a:pt x="3796019" y="78067"/>
                  </a:lnTo>
                  <a:lnTo>
                    <a:pt x="3847809" y="84488"/>
                  </a:lnTo>
                  <a:lnTo>
                    <a:pt x="3897978" y="91116"/>
                  </a:lnTo>
                  <a:lnTo>
                    <a:pt x="3946485" y="97946"/>
                  </a:lnTo>
                  <a:lnTo>
                    <a:pt x="3993286" y="104973"/>
                  </a:lnTo>
                  <a:lnTo>
                    <a:pt x="4038341" y="112191"/>
                  </a:lnTo>
                  <a:lnTo>
                    <a:pt x="4081607" y="119595"/>
                  </a:lnTo>
                  <a:lnTo>
                    <a:pt x="4123043" y="127180"/>
                  </a:lnTo>
                  <a:lnTo>
                    <a:pt x="4162605" y="134940"/>
                  </a:lnTo>
                  <a:lnTo>
                    <a:pt x="4200254" y="142870"/>
                  </a:lnTo>
                  <a:lnTo>
                    <a:pt x="4269638" y="159218"/>
                  </a:lnTo>
                  <a:lnTo>
                    <a:pt x="4330860" y="176180"/>
                  </a:lnTo>
                  <a:lnTo>
                    <a:pt x="4383585" y="193715"/>
                  </a:lnTo>
                  <a:lnTo>
                    <a:pt x="4427476" y="211779"/>
                  </a:lnTo>
                  <a:lnTo>
                    <a:pt x="4462198" y="230330"/>
                  </a:lnTo>
                  <a:lnTo>
                    <a:pt x="4496354" y="258972"/>
                  </a:lnTo>
                  <a:lnTo>
                    <a:pt x="4507992" y="288467"/>
                  </a:lnTo>
                  <a:lnTo>
                    <a:pt x="4506684" y="298385"/>
                  </a:lnTo>
                  <a:lnTo>
                    <a:pt x="4476016" y="337161"/>
                  </a:lnTo>
                  <a:lnTo>
                    <a:pt x="4427476" y="365155"/>
                  </a:lnTo>
                  <a:lnTo>
                    <a:pt x="4383585" y="383219"/>
                  </a:lnTo>
                  <a:lnTo>
                    <a:pt x="4330860" y="400754"/>
                  </a:lnTo>
                  <a:lnTo>
                    <a:pt x="4269638" y="417717"/>
                  </a:lnTo>
                  <a:lnTo>
                    <a:pt x="4200254" y="434065"/>
                  </a:lnTo>
                  <a:lnTo>
                    <a:pt x="4162605" y="441995"/>
                  </a:lnTo>
                  <a:lnTo>
                    <a:pt x="4123043" y="449755"/>
                  </a:lnTo>
                  <a:lnTo>
                    <a:pt x="4081607" y="457339"/>
                  </a:lnTo>
                  <a:lnTo>
                    <a:pt x="4038341" y="464744"/>
                  </a:lnTo>
                  <a:lnTo>
                    <a:pt x="3993286" y="471962"/>
                  </a:lnTo>
                  <a:lnTo>
                    <a:pt x="3946485" y="478989"/>
                  </a:lnTo>
                  <a:lnTo>
                    <a:pt x="3897978" y="485819"/>
                  </a:lnTo>
                  <a:lnTo>
                    <a:pt x="3847809" y="492447"/>
                  </a:lnTo>
                  <a:lnTo>
                    <a:pt x="3796019" y="498867"/>
                  </a:lnTo>
                  <a:lnTo>
                    <a:pt x="3742650" y="505075"/>
                  </a:lnTo>
                  <a:lnTo>
                    <a:pt x="3687744" y="511065"/>
                  </a:lnTo>
                  <a:lnTo>
                    <a:pt x="3631343" y="516831"/>
                  </a:lnTo>
                  <a:lnTo>
                    <a:pt x="3573488" y="522368"/>
                  </a:lnTo>
                  <a:lnTo>
                    <a:pt x="3514223" y="527671"/>
                  </a:lnTo>
                  <a:lnTo>
                    <a:pt x="3453589" y="532734"/>
                  </a:lnTo>
                  <a:lnTo>
                    <a:pt x="3391628" y="537552"/>
                  </a:lnTo>
                  <a:lnTo>
                    <a:pt x="3328381" y="542120"/>
                  </a:lnTo>
                  <a:lnTo>
                    <a:pt x="3263891" y="546432"/>
                  </a:lnTo>
                  <a:lnTo>
                    <a:pt x="3198200" y="550482"/>
                  </a:lnTo>
                  <a:lnTo>
                    <a:pt x="3131350" y="554267"/>
                  </a:lnTo>
                  <a:lnTo>
                    <a:pt x="3063382" y="557779"/>
                  </a:lnTo>
                  <a:lnTo>
                    <a:pt x="2994339" y="561014"/>
                  </a:lnTo>
                  <a:lnTo>
                    <a:pt x="2924263" y="563967"/>
                  </a:lnTo>
                  <a:lnTo>
                    <a:pt x="2853195" y="566631"/>
                  </a:lnTo>
                  <a:lnTo>
                    <a:pt x="2781177" y="569002"/>
                  </a:lnTo>
                  <a:lnTo>
                    <a:pt x="2708252" y="571075"/>
                  </a:lnTo>
                  <a:lnTo>
                    <a:pt x="2634462" y="572843"/>
                  </a:lnTo>
                  <a:lnTo>
                    <a:pt x="2559848" y="574302"/>
                  </a:lnTo>
                  <a:lnTo>
                    <a:pt x="2484452" y="575446"/>
                  </a:lnTo>
                  <a:lnTo>
                    <a:pt x="2408317" y="576270"/>
                  </a:lnTo>
                  <a:lnTo>
                    <a:pt x="2331484" y="576768"/>
                  </a:lnTo>
                  <a:lnTo>
                    <a:pt x="2253996" y="576935"/>
                  </a:lnTo>
                  <a:lnTo>
                    <a:pt x="2176506" y="576768"/>
                  </a:lnTo>
                  <a:lnTo>
                    <a:pt x="2099672" y="576270"/>
                  </a:lnTo>
                  <a:lnTo>
                    <a:pt x="2023536" y="575446"/>
                  </a:lnTo>
                  <a:lnTo>
                    <a:pt x="1948140" y="574302"/>
                  </a:lnTo>
                  <a:lnTo>
                    <a:pt x="1873526" y="572843"/>
                  </a:lnTo>
                  <a:lnTo>
                    <a:pt x="1799735" y="571075"/>
                  </a:lnTo>
                  <a:lnTo>
                    <a:pt x="1726810" y="569002"/>
                  </a:lnTo>
                  <a:lnTo>
                    <a:pt x="1654792" y="566631"/>
                  </a:lnTo>
                  <a:lnTo>
                    <a:pt x="1583724" y="563967"/>
                  </a:lnTo>
                  <a:lnTo>
                    <a:pt x="1513647" y="561014"/>
                  </a:lnTo>
                  <a:lnTo>
                    <a:pt x="1444604" y="557779"/>
                  </a:lnTo>
                  <a:lnTo>
                    <a:pt x="1376636" y="554267"/>
                  </a:lnTo>
                  <a:lnTo>
                    <a:pt x="1309785" y="550482"/>
                  </a:lnTo>
                  <a:lnTo>
                    <a:pt x="1244094" y="546432"/>
                  </a:lnTo>
                  <a:lnTo>
                    <a:pt x="1179604" y="542120"/>
                  </a:lnTo>
                  <a:lnTo>
                    <a:pt x="1116358" y="537552"/>
                  </a:lnTo>
                  <a:lnTo>
                    <a:pt x="1054396" y="532734"/>
                  </a:lnTo>
                  <a:lnTo>
                    <a:pt x="993762" y="527671"/>
                  </a:lnTo>
                  <a:lnTo>
                    <a:pt x="934497" y="522368"/>
                  </a:lnTo>
                  <a:lnTo>
                    <a:pt x="876643" y="516831"/>
                  </a:lnTo>
                  <a:lnTo>
                    <a:pt x="820242" y="511065"/>
                  </a:lnTo>
                  <a:lnTo>
                    <a:pt x="765336" y="505075"/>
                  </a:lnTo>
                  <a:lnTo>
                    <a:pt x="711967" y="498867"/>
                  </a:lnTo>
                  <a:lnTo>
                    <a:pt x="660177" y="492447"/>
                  </a:lnTo>
                  <a:lnTo>
                    <a:pt x="610008" y="485819"/>
                  </a:lnTo>
                  <a:lnTo>
                    <a:pt x="561502" y="478989"/>
                  </a:lnTo>
                  <a:lnTo>
                    <a:pt x="514701" y="471962"/>
                  </a:lnTo>
                  <a:lnTo>
                    <a:pt x="469646" y="464744"/>
                  </a:lnTo>
                  <a:lnTo>
                    <a:pt x="426380" y="457339"/>
                  </a:lnTo>
                  <a:lnTo>
                    <a:pt x="384945" y="449755"/>
                  </a:lnTo>
                  <a:lnTo>
                    <a:pt x="345382" y="441995"/>
                  </a:lnTo>
                  <a:lnTo>
                    <a:pt x="307735" y="434065"/>
                  </a:lnTo>
                  <a:lnTo>
                    <a:pt x="238351" y="417717"/>
                  </a:lnTo>
                  <a:lnTo>
                    <a:pt x="177129" y="400754"/>
                  </a:lnTo>
                  <a:lnTo>
                    <a:pt x="124405" y="383219"/>
                  </a:lnTo>
                  <a:lnTo>
                    <a:pt x="80514" y="365155"/>
                  </a:lnTo>
                  <a:lnTo>
                    <a:pt x="45792" y="346605"/>
                  </a:lnTo>
                  <a:lnTo>
                    <a:pt x="11637" y="317962"/>
                  </a:lnTo>
                  <a:lnTo>
                    <a:pt x="0" y="288467"/>
                  </a:lnTo>
                  <a:close/>
                </a:path>
              </a:pathLst>
            </a:custGeom>
            <a:ln w="349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2142" y="5211206"/>
              <a:ext cx="4700270" cy="672465"/>
            </a:xfrm>
            <a:custGeom>
              <a:avLst/>
              <a:gdLst/>
              <a:ahLst/>
              <a:cxnLst/>
              <a:rect l="l" t="t" r="r" b="b"/>
              <a:pathLst>
                <a:path w="4700270" h="672464">
                  <a:moveTo>
                    <a:pt x="0" y="336016"/>
                  </a:moveTo>
                  <a:lnTo>
                    <a:pt x="19788" y="292212"/>
                  </a:lnTo>
                  <a:lnTo>
                    <a:pt x="59652" y="260458"/>
                  </a:lnTo>
                  <a:lnTo>
                    <a:pt x="97564" y="239894"/>
                  </a:lnTo>
                  <a:lnTo>
                    <a:pt x="144183" y="219867"/>
                  </a:lnTo>
                  <a:lnTo>
                    <a:pt x="199199" y="200420"/>
                  </a:lnTo>
                  <a:lnTo>
                    <a:pt x="262303" y="181599"/>
                  </a:lnTo>
                  <a:lnTo>
                    <a:pt x="333184" y="163447"/>
                  </a:lnTo>
                  <a:lnTo>
                    <a:pt x="371445" y="154636"/>
                  </a:lnTo>
                  <a:lnTo>
                    <a:pt x="411535" y="146009"/>
                  </a:lnTo>
                  <a:lnTo>
                    <a:pt x="453414" y="137571"/>
                  </a:lnTo>
                  <a:lnTo>
                    <a:pt x="497044" y="129328"/>
                  </a:lnTo>
                  <a:lnTo>
                    <a:pt x="542386" y="121286"/>
                  </a:lnTo>
                  <a:lnTo>
                    <a:pt x="589402" y="113450"/>
                  </a:lnTo>
                  <a:lnTo>
                    <a:pt x="638053" y="105825"/>
                  </a:lnTo>
                  <a:lnTo>
                    <a:pt x="688300" y="98418"/>
                  </a:lnTo>
                  <a:lnTo>
                    <a:pt x="740104" y="91234"/>
                  </a:lnTo>
                  <a:lnTo>
                    <a:pt x="793427" y="84277"/>
                  </a:lnTo>
                  <a:lnTo>
                    <a:pt x="848230" y="77554"/>
                  </a:lnTo>
                  <a:lnTo>
                    <a:pt x="904475" y="71071"/>
                  </a:lnTo>
                  <a:lnTo>
                    <a:pt x="962122" y="64832"/>
                  </a:lnTo>
                  <a:lnTo>
                    <a:pt x="1021133" y="58844"/>
                  </a:lnTo>
                  <a:lnTo>
                    <a:pt x="1081469" y="53112"/>
                  </a:lnTo>
                  <a:lnTo>
                    <a:pt x="1143092" y="47641"/>
                  </a:lnTo>
                  <a:lnTo>
                    <a:pt x="1205963" y="42437"/>
                  </a:lnTo>
                  <a:lnTo>
                    <a:pt x="1270042" y="37506"/>
                  </a:lnTo>
                  <a:lnTo>
                    <a:pt x="1335292" y="32853"/>
                  </a:lnTo>
                  <a:lnTo>
                    <a:pt x="1401674" y="28483"/>
                  </a:lnTo>
                  <a:lnTo>
                    <a:pt x="1469149" y="24402"/>
                  </a:lnTo>
                  <a:lnTo>
                    <a:pt x="1537678" y="20616"/>
                  </a:lnTo>
                  <a:lnTo>
                    <a:pt x="1607222" y="17130"/>
                  </a:lnTo>
                  <a:lnTo>
                    <a:pt x="1677743" y="13950"/>
                  </a:lnTo>
                  <a:lnTo>
                    <a:pt x="1749203" y="11081"/>
                  </a:lnTo>
                  <a:lnTo>
                    <a:pt x="1821562" y="8529"/>
                  </a:lnTo>
                  <a:lnTo>
                    <a:pt x="1894782" y="6299"/>
                  </a:lnTo>
                  <a:lnTo>
                    <a:pt x="1968823" y="4398"/>
                  </a:lnTo>
                  <a:lnTo>
                    <a:pt x="2043648" y="2829"/>
                  </a:lnTo>
                  <a:lnTo>
                    <a:pt x="2119218" y="1599"/>
                  </a:lnTo>
                  <a:lnTo>
                    <a:pt x="2195494" y="714"/>
                  </a:lnTo>
                  <a:lnTo>
                    <a:pt x="2272436" y="179"/>
                  </a:lnTo>
                  <a:lnTo>
                    <a:pt x="2350008" y="0"/>
                  </a:lnTo>
                  <a:lnTo>
                    <a:pt x="2427579" y="179"/>
                  </a:lnTo>
                  <a:lnTo>
                    <a:pt x="2504521" y="714"/>
                  </a:lnTo>
                  <a:lnTo>
                    <a:pt x="2580797" y="1599"/>
                  </a:lnTo>
                  <a:lnTo>
                    <a:pt x="2656367" y="2829"/>
                  </a:lnTo>
                  <a:lnTo>
                    <a:pt x="2731192" y="4398"/>
                  </a:lnTo>
                  <a:lnTo>
                    <a:pt x="2805233" y="6299"/>
                  </a:lnTo>
                  <a:lnTo>
                    <a:pt x="2878453" y="8529"/>
                  </a:lnTo>
                  <a:lnTo>
                    <a:pt x="2950812" y="11081"/>
                  </a:lnTo>
                  <a:lnTo>
                    <a:pt x="3022272" y="13950"/>
                  </a:lnTo>
                  <a:lnTo>
                    <a:pt x="3092793" y="17130"/>
                  </a:lnTo>
                  <a:lnTo>
                    <a:pt x="3162337" y="20616"/>
                  </a:lnTo>
                  <a:lnTo>
                    <a:pt x="3230866" y="24402"/>
                  </a:lnTo>
                  <a:lnTo>
                    <a:pt x="3298341" y="28483"/>
                  </a:lnTo>
                  <a:lnTo>
                    <a:pt x="3364723" y="32853"/>
                  </a:lnTo>
                  <a:lnTo>
                    <a:pt x="3429973" y="37506"/>
                  </a:lnTo>
                  <a:lnTo>
                    <a:pt x="3494052" y="42437"/>
                  </a:lnTo>
                  <a:lnTo>
                    <a:pt x="3556923" y="47641"/>
                  </a:lnTo>
                  <a:lnTo>
                    <a:pt x="3618546" y="53112"/>
                  </a:lnTo>
                  <a:lnTo>
                    <a:pt x="3678882" y="58844"/>
                  </a:lnTo>
                  <a:lnTo>
                    <a:pt x="3737893" y="64832"/>
                  </a:lnTo>
                  <a:lnTo>
                    <a:pt x="3795540" y="71071"/>
                  </a:lnTo>
                  <a:lnTo>
                    <a:pt x="3851785" y="77554"/>
                  </a:lnTo>
                  <a:lnTo>
                    <a:pt x="3906588" y="84277"/>
                  </a:lnTo>
                  <a:lnTo>
                    <a:pt x="3959911" y="91234"/>
                  </a:lnTo>
                  <a:lnTo>
                    <a:pt x="4011715" y="98418"/>
                  </a:lnTo>
                  <a:lnTo>
                    <a:pt x="4061962" y="105825"/>
                  </a:lnTo>
                  <a:lnTo>
                    <a:pt x="4110613" y="113450"/>
                  </a:lnTo>
                  <a:lnTo>
                    <a:pt x="4157629" y="121286"/>
                  </a:lnTo>
                  <a:lnTo>
                    <a:pt x="4202971" y="129328"/>
                  </a:lnTo>
                  <a:lnTo>
                    <a:pt x="4246601" y="137571"/>
                  </a:lnTo>
                  <a:lnTo>
                    <a:pt x="4288480" y="146009"/>
                  </a:lnTo>
                  <a:lnTo>
                    <a:pt x="4328570" y="154636"/>
                  </a:lnTo>
                  <a:lnTo>
                    <a:pt x="4366831" y="163447"/>
                  </a:lnTo>
                  <a:lnTo>
                    <a:pt x="4437712" y="181599"/>
                  </a:lnTo>
                  <a:lnTo>
                    <a:pt x="4500816" y="200420"/>
                  </a:lnTo>
                  <a:lnTo>
                    <a:pt x="4555832" y="219867"/>
                  </a:lnTo>
                  <a:lnTo>
                    <a:pt x="4602451" y="239894"/>
                  </a:lnTo>
                  <a:lnTo>
                    <a:pt x="4640363" y="260458"/>
                  </a:lnTo>
                  <a:lnTo>
                    <a:pt x="4680227" y="292212"/>
                  </a:lnTo>
                  <a:lnTo>
                    <a:pt x="4700016" y="336016"/>
                  </a:lnTo>
                  <a:lnTo>
                    <a:pt x="4698759" y="347107"/>
                  </a:lnTo>
                  <a:lnTo>
                    <a:pt x="4669258" y="390519"/>
                  </a:lnTo>
                  <a:lnTo>
                    <a:pt x="4622515" y="421921"/>
                  </a:lnTo>
                  <a:lnTo>
                    <a:pt x="4580211" y="442222"/>
                  </a:lnTo>
                  <a:lnTo>
                    <a:pt x="4529355" y="461964"/>
                  </a:lnTo>
                  <a:lnTo>
                    <a:pt x="4470256" y="481103"/>
                  </a:lnTo>
                  <a:lnTo>
                    <a:pt x="4403224" y="499596"/>
                  </a:lnTo>
                  <a:lnTo>
                    <a:pt x="4328570" y="517396"/>
                  </a:lnTo>
                  <a:lnTo>
                    <a:pt x="4288480" y="526023"/>
                  </a:lnTo>
                  <a:lnTo>
                    <a:pt x="4246601" y="534461"/>
                  </a:lnTo>
                  <a:lnTo>
                    <a:pt x="4202971" y="542704"/>
                  </a:lnTo>
                  <a:lnTo>
                    <a:pt x="4157629" y="550746"/>
                  </a:lnTo>
                  <a:lnTo>
                    <a:pt x="4110613" y="558582"/>
                  </a:lnTo>
                  <a:lnTo>
                    <a:pt x="4061962" y="566207"/>
                  </a:lnTo>
                  <a:lnTo>
                    <a:pt x="4011715" y="573614"/>
                  </a:lnTo>
                  <a:lnTo>
                    <a:pt x="3959911" y="580799"/>
                  </a:lnTo>
                  <a:lnTo>
                    <a:pt x="3906588" y="587755"/>
                  </a:lnTo>
                  <a:lnTo>
                    <a:pt x="3851785" y="594478"/>
                  </a:lnTo>
                  <a:lnTo>
                    <a:pt x="3795540" y="600961"/>
                  </a:lnTo>
                  <a:lnTo>
                    <a:pt x="3737893" y="607200"/>
                  </a:lnTo>
                  <a:lnTo>
                    <a:pt x="3678882" y="613188"/>
                  </a:lnTo>
                  <a:lnTo>
                    <a:pt x="3618546" y="618920"/>
                  </a:lnTo>
                  <a:lnTo>
                    <a:pt x="3556923" y="624391"/>
                  </a:lnTo>
                  <a:lnTo>
                    <a:pt x="3494052" y="629595"/>
                  </a:lnTo>
                  <a:lnTo>
                    <a:pt x="3429973" y="634526"/>
                  </a:lnTo>
                  <a:lnTo>
                    <a:pt x="3364723" y="639180"/>
                  </a:lnTo>
                  <a:lnTo>
                    <a:pt x="3298341" y="643549"/>
                  </a:lnTo>
                  <a:lnTo>
                    <a:pt x="3230866" y="647630"/>
                  </a:lnTo>
                  <a:lnTo>
                    <a:pt x="3162337" y="651416"/>
                  </a:lnTo>
                  <a:lnTo>
                    <a:pt x="3092793" y="654902"/>
                  </a:lnTo>
                  <a:lnTo>
                    <a:pt x="3022272" y="658082"/>
                  </a:lnTo>
                  <a:lnTo>
                    <a:pt x="2950812" y="660951"/>
                  </a:lnTo>
                  <a:lnTo>
                    <a:pt x="2878453" y="663503"/>
                  </a:lnTo>
                  <a:lnTo>
                    <a:pt x="2805233" y="665733"/>
                  </a:lnTo>
                  <a:lnTo>
                    <a:pt x="2731192" y="667635"/>
                  </a:lnTo>
                  <a:lnTo>
                    <a:pt x="2656367" y="669203"/>
                  </a:lnTo>
                  <a:lnTo>
                    <a:pt x="2580797" y="670433"/>
                  </a:lnTo>
                  <a:lnTo>
                    <a:pt x="2504521" y="671318"/>
                  </a:lnTo>
                  <a:lnTo>
                    <a:pt x="2427579" y="671853"/>
                  </a:lnTo>
                  <a:lnTo>
                    <a:pt x="2350008" y="672033"/>
                  </a:lnTo>
                  <a:lnTo>
                    <a:pt x="2272436" y="671853"/>
                  </a:lnTo>
                  <a:lnTo>
                    <a:pt x="2195494" y="671318"/>
                  </a:lnTo>
                  <a:lnTo>
                    <a:pt x="2119218" y="670433"/>
                  </a:lnTo>
                  <a:lnTo>
                    <a:pt x="2043648" y="669203"/>
                  </a:lnTo>
                  <a:lnTo>
                    <a:pt x="1968823" y="667635"/>
                  </a:lnTo>
                  <a:lnTo>
                    <a:pt x="1894782" y="665733"/>
                  </a:lnTo>
                  <a:lnTo>
                    <a:pt x="1821562" y="663503"/>
                  </a:lnTo>
                  <a:lnTo>
                    <a:pt x="1749203" y="660951"/>
                  </a:lnTo>
                  <a:lnTo>
                    <a:pt x="1677743" y="658082"/>
                  </a:lnTo>
                  <a:lnTo>
                    <a:pt x="1607222" y="654902"/>
                  </a:lnTo>
                  <a:lnTo>
                    <a:pt x="1537678" y="651416"/>
                  </a:lnTo>
                  <a:lnTo>
                    <a:pt x="1469149" y="647630"/>
                  </a:lnTo>
                  <a:lnTo>
                    <a:pt x="1401674" y="643549"/>
                  </a:lnTo>
                  <a:lnTo>
                    <a:pt x="1335292" y="639180"/>
                  </a:lnTo>
                  <a:lnTo>
                    <a:pt x="1270042" y="634526"/>
                  </a:lnTo>
                  <a:lnTo>
                    <a:pt x="1205963" y="629595"/>
                  </a:lnTo>
                  <a:lnTo>
                    <a:pt x="1143092" y="624391"/>
                  </a:lnTo>
                  <a:lnTo>
                    <a:pt x="1081469" y="618920"/>
                  </a:lnTo>
                  <a:lnTo>
                    <a:pt x="1021133" y="613188"/>
                  </a:lnTo>
                  <a:lnTo>
                    <a:pt x="962122" y="607200"/>
                  </a:lnTo>
                  <a:lnTo>
                    <a:pt x="904475" y="600961"/>
                  </a:lnTo>
                  <a:lnTo>
                    <a:pt x="848230" y="594478"/>
                  </a:lnTo>
                  <a:lnTo>
                    <a:pt x="793427" y="587755"/>
                  </a:lnTo>
                  <a:lnTo>
                    <a:pt x="740104" y="580799"/>
                  </a:lnTo>
                  <a:lnTo>
                    <a:pt x="688300" y="573614"/>
                  </a:lnTo>
                  <a:lnTo>
                    <a:pt x="638053" y="566207"/>
                  </a:lnTo>
                  <a:lnTo>
                    <a:pt x="589402" y="558582"/>
                  </a:lnTo>
                  <a:lnTo>
                    <a:pt x="542386" y="550746"/>
                  </a:lnTo>
                  <a:lnTo>
                    <a:pt x="497044" y="542704"/>
                  </a:lnTo>
                  <a:lnTo>
                    <a:pt x="453414" y="534461"/>
                  </a:lnTo>
                  <a:lnTo>
                    <a:pt x="411535" y="526023"/>
                  </a:lnTo>
                  <a:lnTo>
                    <a:pt x="371445" y="517396"/>
                  </a:lnTo>
                  <a:lnTo>
                    <a:pt x="333184" y="508585"/>
                  </a:lnTo>
                  <a:lnTo>
                    <a:pt x="262303" y="490433"/>
                  </a:lnTo>
                  <a:lnTo>
                    <a:pt x="199199" y="471612"/>
                  </a:lnTo>
                  <a:lnTo>
                    <a:pt x="144183" y="452165"/>
                  </a:lnTo>
                  <a:lnTo>
                    <a:pt x="97564" y="432138"/>
                  </a:lnTo>
                  <a:lnTo>
                    <a:pt x="59652" y="411575"/>
                  </a:lnTo>
                  <a:lnTo>
                    <a:pt x="19788" y="379820"/>
                  </a:lnTo>
                  <a:lnTo>
                    <a:pt x="0" y="336016"/>
                  </a:lnTo>
                  <a:close/>
                </a:path>
              </a:pathLst>
            </a:custGeom>
            <a:ln w="3492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36970" y="1664571"/>
            <a:ext cx="85007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  <a:hlinkClick r:id="rId4"/>
              </a:rPr>
              <a:t>Fiche</a:t>
            </a:r>
            <a:r>
              <a:rPr sz="1800" u="sng" spc="-30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sng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  <a:hlinkClick r:id="rId4"/>
              </a:rPr>
              <a:t>T58</a:t>
            </a:r>
            <a:r>
              <a:rPr sz="1800" u="sng" spc="-35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800" u="sng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  <a:hlinkClick r:id="rId4"/>
              </a:rPr>
              <a:t>ONE</a:t>
            </a:r>
            <a:r>
              <a:rPr sz="1800" u="sng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</a:rPr>
              <a:t>M</a:t>
            </a:r>
            <a:r>
              <a:rPr sz="1800" u="sng" spc="-45" dirty="0">
                <a:solidFill>
                  <a:srgbClr val="4DAC31"/>
                </a:solidFill>
                <a:uFill>
                  <a:solidFill>
                    <a:srgbClr val="4DAC31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12355F"/>
                </a:solidFill>
                <a:latin typeface="Calibri"/>
                <a:cs typeface="Calibri"/>
              </a:rPr>
              <a:t>Vous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êtes</a:t>
            </a:r>
            <a:r>
              <a:rPr sz="1800" b="1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indemnisé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dans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cadre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8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12355F"/>
                </a:solidFill>
                <a:latin typeface="Calibri"/>
                <a:cs typeface="Calibri"/>
              </a:rPr>
              <a:t>transitoires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b="1" i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vous</a:t>
            </a:r>
            <a:r>
              <a:rPr sz="1800" b="1" i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10" dirty="0">
                <a:solidFill>
                  <a:srgbClr val="12355F"/>
                </a:solidFill>
                <a:latin typeface="Calibri"/>
                <a:cs typeface="Calibri"/>
              </a:rPr>
              <a:t>souhaitez</a:t>
            </a:r>
            <a:r>
              <a:rPr sz="1800" b="1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suivre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études,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800" b="1" i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i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800" b="1" i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b="1" i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dirty="0">
                <a:solidFill>
                  <a:srgbClr val="12355F"/>
                </a:solidFill>
                <a:latin typeface="Calibri"/>
                <a:cs typeface="Calibri"/>
              </a:rPr>
              <a:t>stage</a:t>
            </a:r>
            <a:r>
              <a:rPr sz="1800" b="1" i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i="1" spc="-50" dirty="0">
                <a:solidFill>
                  <a:srgbClr val="12355F"/>
                </a:solidFill>
                <a:latin typeface="Calibri"/>
                <a:cs typeface="Calibri"/>
              </a:rPr>
              <a:t>?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(fiche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concerne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ordinaires)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494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1130" y="6363756"/>
            <a:ext cx="12827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spc="-40" dirty="0">
                <a:solidFill>
                  <a:srgbClr val="12355F"/>
                </a:solidFill>
                <a:latin typeface="Calibri"/>
                <a:cs typeface="Calibri"/>
              </a:rPr>
              <a:t>15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 algn="just">
              <a:lnSpc>
                <a:spcPct val="90900"/>
              </a:lnSpc>
              <a:spcBef>
                <a:spcPts val="360"/>
              </a:spcBef>
            </a:pPr>
            <a:r>
              <a:rPr dirty="0"/>
              <a:t>CHOMEURS</a:t>
            </a:r>
            <a:r>
              <a:rPr spc="-85" dirty="0"/>
              <a:t> </a:t>
            </a:r>
            <a:r>
              <a:rPr dirty="0"/>
              <a:t>EN</a:t>
            </a:r>
            <a:r>
              <a:rPr spc="-90" dirty="0"/>
              <a:t> </a:t>
            </a:r>
            <a:r>
              <a:rPr spc="-25" dirty="0"/>
              <a:t>FORMATION</a:t>
            </a:r>
            <a:r>
              <a:rPr spc="-90" dirty="0"/>
              <a:t> </a:t>
            </a:r>
            <a:r>
              <a:rPr dirty="0">
                <a:solidFill>
                  <a:srgbClr val="3BB7A2"/>
                </a:solidFill>
              </a:rPr>
              <a:t>CONCERNÉS</a:t>
            </a:r>
            <a:r>
              <a:rPr spc="-9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PAR</a:t>
            </a:r>
            <a:r>
              <a:rPr spc="-7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LA </a:t>
            </a:r>
            <a:r>
              <a:rPr dirty="0">
                <a:solidFill>
                  <a:srgbClr val="3BB7A2"/>
                </a:solidFill>
              </a:rPr>
              <a:t>PÉRIODE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TRANSITOIRE</a:t>
            </a:r>
            <a:r>
              <a:rPr spc="-80" dirty="0">
                <a:solidFill>
                  <a:srgbClr val="3BB7A2"/>
                </a:solidFill>
              </a:rPr>
              <a:t> </a:t>
            </a:r>
            <a:r>
              <a:rPr sz="1800" b="0" dirty="0">
                <a:latin typeface="Calibri"/>
                <a:cs typeface="Calibri"/>
              </a:rPr>
              <a:t>(ADMISSION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AU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CHÔMAGE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AVANT </a:t>
            </a:r>
            <a:r>
              <a:rPr sz="1800" b="0" dirty="0">
                <a:latin typeface="Calibri"/>
                <a:cs typeface="Calibri"/>
              </a:rPr>
              <a:t>LE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01/03/2026)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86156" y="2321115"/>
            <a:ext cx="8373745" cy="4193540"/>
            <a:chOff x="3486156" y="2321115"/>
            <a:chExt cx="8373745" cy="41935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7603" y="2321115"/>
              <a:ext cx="8081960" cy="41930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495681" y="3029635"/>
              <a:ext cx="8261350" cy="757555"/>
            </a:xfrm>
            <a:custGeom>
              <a:avLst/>
              <a:gdLst/>
              <a:ahLst/>
              <a:cxnLst/>
              <a:rect l="l" t="t" r="r" b="b"/>
              <a:pathLst>
                <a:path w="8261350" h="757554">
                  <a:moveTo>
                    <a:pt x="0" y="378587"/>
                  </a:moveTo>
                  <a:lnTo>
                    <a:pt x="18473" y="342546"/>
                  </a:lnTo>
                  <a:lnTo>
                    <a:pt x="59133" y="314394"/>
                  </a:lnTo>
                  <a:lnTo>
                    <a:pt x="104163" y="293729"/>
                  </a:lnTo>
                  <a:lnTo>
                    <a:pt x="140905" y="280184"/>
                  </a:lnTo>
                  <a:lnTo>
                    <a:pt x="182898" y="266837"/>
                  </a:lnTo>
                  <a:lnTo>
                    <a:pt x="230036" y="253696"/>
                  </a:lnTo>
                  <a:lnTo>
                    <a:pt x="282213" y="240772"/>
                  </a:lnTo>
                  <a:lnTo>
                    <a:pt x="339321" y="228074"/>
                  </a:lnTo>
                  <a:lnTo>
                    <a:pt x="401253" y="215613"/>
                  </a:lnTo>
                  <a:lnTo>
                    <a:pt x="467902" y="203397"/>
                  </a:lnTo>
                  <a:lnTo>
                    <a:pt x="539162" y="191438"/>
                  </a:lnTo>
                  <a:lnTo>
                    <a:pt x="614925" y="179744"/>
                  </a:lnTo>
                  <a:lnTo>
                    <a:pt x="654462" y="174000"/>
                  </a:lnTo>
                  <a:lnTo>
                    <a:pt x="695085" y="168326"/>
                  </a:lnTo>
                  <a:lnTo>
                    <a:pt x="736780" y="162723"/>
                  </a:lnTo>
                  <a:lnTo>
                    <a:pt x="779534" y="157193"/>
                  </a:lnTo>
                  <a:lnTo>
                    <a:pt x="823333" y="151736"/>
                  </a:lnTo>
                  <a:lnTo>
                    <a:pt x="868165" y="146355"/>
                  </a:lnTo>
                  <a:lnTo>
                    <a:pt x="914016" y="141050"/>
                  </a:lnTo>
                  <a:lnTo>
                    <a:pt x="960872" y="135822"/>
                  </a:lnTo>
                  <a:lnTo>
                    <a:pt x="1008721" y="130673"/>
                  </a:lnTo>
                  <a:lnTo>
                    <a:pt x="1057548" y="125604"/>
                  </a:lnTo>
                  <a:lnTo>
                    <a:pt x="1107340" y="120616"/>
                  </a:lnTo>
                  <a:lnTo>
                    <a:pt x="1158085" y="115710"/>
                  </a:lnTo>
                  <a:lnTo>
                    <a:pt x="1209768" y="110888"/>
                  </a:lnTo>
                  <a:lnTo>
                    <a:pt x="1262377" y="106151"/>
                  </a:lnTo>
                  <a:lnTo>
                    <a:pt x="1315897" y="101499"/>
                  </a:lnTo>
                  <a:lnTo>
                    <a:pt x="1370316" y="96935"/>
                  </a:lnTo>
                  <a:lnTo>
                    <a:pt x="1425621" y="92460"/>
                  </a:lnTo>
                  <a:lnTo>
                    <a:pt x="1481797" y="88074"/>
                  </a:lnTo>
                  <a:lnTo>
                    <a:pt x="1538831" y="83779"/>
                  </a:lnTo>
                  <a:lnTo>
                    <a:pt x="1596711" y="79577"/>
                  </a:lnTo>
                  <a:lnTo>
                    <a:pt x="1655422" y="75467"/>
                  </a:lnTo>
                  <a:lnTo>
                    <a:pt x="1714952" y="71453"/>
                  </a:lnTo>
                  <a:lnTo>
                    <a:pt x="1775286" y="67534"/>
                  </a:lnTo>
                  <a:lnTo>
                    <a:pt x="1836412" y="63712"/>
                  </a:lnTo>
                  <a:lnTo>
                    <a:pt x="1898317" y="59988"/>
                  </a:lnTo>
                  <a:lnTo>
                    <a:pt x="1960986" y="56364"/>
                  </a:lnTo>
                  <a:lnTo>
                    <a:pt x="2024407" y="52841"/>
                  </a:lnTo>
                  <a:lnTo>
                    <a:pt x="2088566" y="49420"/>
                  </a:lnTo>
                  <a:lnTo>
                    <a:pt x="2153449" y="46102"/>
                  </a:lnTo>
                  <a:lnTo>
                    <a:pt x="2219044" y="42888"/>
                  </a:lnTo>
                  <a:lnTo>
                    <a:pt x="2285337" y="39780"/>
                  </a:lnTo>
                  <a:lnTo>
                    <a:pt x="2352315" y="36779"/>
                  </a:lnTo>
                  <a:lnTo>
                    <a:pt x="2419964" y="33886"/>
                  </a:lnTo>
                  <a:lnTo>
                    <a:pt x="2488271" y="31102"/>
                  </a:lnTo>
                  <a:lnTo>
                    <a:pt x="2557222" y="28429"/>
                  </a:lnTo>
                  <a:lnTo>
                    <a:pt x="2626804" y="25868"/>
                  </a:lnTo>
                  <a:lnTo>
                    <a:pt x="2697005" y="23419"/>
                  </a:lnTo>
                  <a:lnTo>
                    <a:pt x="2767809" y="21085"/>
                  </a:lnTo>
                  <a:lnTo>
                    <a:pt x="2839205" y="18866"/>
                  </a:lnTo>
                  <a:lnTo>
                    <a:pt x="2911179" y="16764"/>
                  </a:lnTo>
                  <a:lnTo>
                    <a:pt x="2983716" y="14780"/>
                  </a:lnTo>
                  <a:lnTo>
                    <a:pt x="3056805" y="12915"/>
                  </a:lnTo>
                  <a:lnTo>
                    <a:pt x="3130431" y="11170"/>
                  </a:lnTo>
                  <a:lnTo>
                    <a:pt x="3204582" y="9547"/>
                  </a:lnTo>
                  <a:lnTo>
                    <a:pt x="3279243" y="8047"/>
                  </a:lnTo>
                  <a:lnTo>
                    <a:pt x="3354402" y="6671"/>
                  </a:lnTo>
                  <a:lnTo>
                    <a:pt x="3430044" y="5420"/>
                  </a:lnTo>
                  <a:lnTo>
                    <a:pt x="3506158" y="4295"/>
                  </a:lnTo>
                  <a:lnTo>
                    <a:pt x="3582729" y="3298"/>
                  </a:lnTo>
                  <a:lnTo>
                    <a:pt x="3659744" y="2431"/>
                  </a:lnTo>
                  <a:lnTo>
                    <a:pt x="3737189" y="1693"/>
                  </a:lnTo>
                  <a:lnTo>
                    <a:pt x="3815052" y="1087"/>
                  </a:lnTo>
                  <a:lnTo>
                    <a:pt x="3893319" y="613"/>
                  </a:lnTo>
                  <a:lnTo>
                    <a:pt x="3971976" y="273"/>
                  </a:lnTo>
                  <a:lnTo>
                    <a:pt x="4051010" y="68"/>
                  </a:lnTo>
                  <a:lnTo>
                    <a:pt x="4130408" y="0"/>
                  </a:lnTo>
                  <a:lnTo>
                    <a:pt x="4209806" y="68"/>
                  </a:lnTo>
                  <a:lnTo>
                    <a:pt x="4288840" y="273"/>
                  </a:lnTo>
                  <a:lnTo>
                    <a:pt x="4367497" y="613"/>
                  </a:lnTo>
                  <a:lnTo>
                    <a:pt x="4445764" y="1087"/>
                  </a:lnTo>
                  <a:lnTo>
                    <a:pt x="4523626" y="1693"/>
                  </a:lnTo>
                  <a:lnTo>
                    <a:pt x="4601072" y="2431"/>
                  </a:lnTo>
                  <a:lnTo>
                    <a:pt x="4678087" y="3298"/>
                  </a:lnTo>
                  <a:lnTo>
                    <a:pt x="4754658" y="4295"/>
                  </a:lnTo>
                  <a:lnTo>
                    <a:pt x="4830771" y="5420"/>
                  </a:lnTo>
                  <a:lnTo>
                    <a:pt x="4906414" y="6671"/>
                  </a:lnTo>
                  <a:lnTo>
                    <a:pt x="4981573" y="8047"/>
                  </a:lnTo>
                  <a:lnTo>
                    <a:pt x="5056235" y="9547"/>
                  </a:lnTo>
                  <a:lnTo>
                    <a:pt x="5130385" y="11170"/>
                  </a:lnTo>
                  <a:lnTo>
                    <a:pt x="5204011" y="12915"/>
                  </a:lnTo>
                  <a:lnTo>
                    <a:pt x="5277100" y="14780"/>
                  </a:lnTo>
                  <a:lnTo>
                    <a:pt x="5349638" y="16764"/>
                  </a:lnTo>
                  <a:lnTo>
                    <a:pt x="5421612" y="18866"/>
                  </a:lnTo>
                  <a:lnTo>
                    <a:pt x="5493008" y="21085"/>
                  </a:lnTo>
                  <a:lnTo>
                    <a:pt x="5563812" y="23419"/>
                  </a:lnTo>
                  <a:lnTo>
                    <a:pt x="5634013" y="25868"/>
                  </a:lnTo>
                  <a:lnTo>
                    <a:pt x="5703596" y="28429"/>
                  </a:lnTo>
                  <a:lnTo>
                    <a:pt x="5772547" y="31102"/>
                  </a:lnTo>
                  <a:lnTo>
                    <a:pt x="5840854" y="33886"/>
                  </a:lnTo>
                  <a:lnTo>
                    <a:pt x="5908503" y="36779"/>
                  </a:lnTo>
                  <a:lnTo>
                    <a:pt x="5975481" y="39780"/>
                  </a:lnTo>
                  <a:lnTo>
                    <a:pt x="6041774" y="42888"/>
                  </a:lnTo>
                  <a:lnTo>
                    <a:pt x="6107369" y="46102"/>
                  </a:lnTo>
                  <a:lnTo>
                    <a:pt x="6172253" y="49420"/>
                  </a:lnTo>
                  <a:lnTo>
                    <a:pt x="6236412" y="52841"/>
                  </a:lnTo>
                  <a:lnTo>
                    <a:pt x="6299833" y="56364"/>
                  </a:lnTo>
                  <a:lnTo>
                    <a:pt x="6362503" y="59988"/>
                  </a:lnTo>
                  <a:lnTo>
                    <a:pt x="6424407" y="63712"/>
                  </a:lnTo>
                  <a:lnTo>
                    <a:pt x="6485534" y="67534"/>
                  </a:lnTo>
                  <a:lnTo>
                    <a:pt x="6545868" y="71453"/>
                  </a:lnTo>
                  <a:lnTo>
                    <a:pt x="6605398" y="75467"/>
                  </a:lnTo>
                  <a:lnTo>
                    <a:pt x="6664110" y="79577"/>
                  </a:lnTo>
                  <a:lnTo>
                    <a:pt x="6721990" y="83779"/>
                  </a:lnTo>
                  <a:lnTo>
                    <a:pt x="6779024" y="88074"/>
                  </a:lnTo>
                  <a:lnTo>
                    <a:pt x="6835201" y="92460"/>
                  </a:lnTo>
                  <a:lnTo>
                    <a:pt x="6890505" y="96935"/>
                  </a:lnTo>
                  <a:lnTo>
                    <a:pt x="6944924" y="101499"/>
                  </a:lnTo>
                  <a:lnTo>
                    <a:pt x="6998445" y="106151"/>
                  </a:lnTo>
                  <a:lnTo>
                    <a:pt x="7051054" y="110888"/>
                  </a:lnTo>
                  <a:lnTo>
                    <a:pt x="7102737" y="115710"/>
                  </a:lnTo>
                  <a:lnTo>
                    <a:pt x="7153482" y="120616"/>
                  </a:lnTo>
                  <a:lnTo>
                    <a:pt x="7203275" y="125604"/>
                  </a:lnTo>
                  <a:lnTo>
                    <a:pt x="7252102" y="130673"/>
                  </a:lnTo>
                  <a:lnTo>
                    <a:pt x="7299951" y="135822"/>
                  </a:lnTo>
                  <a:lnTo>
                    <a:pt x="7346807" y="141050"/>
                  </a:lnTo>
                  <a:lnTo>
                    <a:pt x="7392658" y="146355"/>
                  </a:lnTo>
                  <a:lnTo>
                    <a:pt x="7437490" y="151736"/>
                  </a:lnTo>
                  <a:lnTo>
                    <a:pt x="7481290" y="157193"/>
                  </a:lnTo>
                  <a:lnTo>
                    <a:pt x="7524044" y="162723"/>
                  </a:lnTo>
                  <a:lnTo>
                    <a:pt x="7565740" y="168326"/>
                  </a:lnTo>
                  <a:lnTo>
                    <a:pt x="7606362" y="174000"/>
                  </a:lnTo>
                  <a:lnTo>
                    <a:pt x="7645900" y="179744"/>
                  </a:lnTo>
                  <a:lnTo>
                    <a:pt x="7684338" y="185557"/>
                  </a:lnTo>
                  <a:lnTo>
                    <a:pt x="7757863" y="197385"/>
                  </a:lnTo>
                  <a:lnTo>
                    <a:pt x="7826831" y="209473"/>
                  </a:lnTo>
                  <a:lnTo>
                    <a:pt x="7891135" y="221813"/>
                  </a:lnTo>
                  <a:lnTo>
                    <a:pt x="7950669" y="234394"/>
                  </a:lnTo>
                  <a:lnTo>
                    <a:pt x="8005325" y="247206"/>
                  </a:lnTo>
                  <a:lnTo>
                    <a:pt x="8054996" y="260240"/>
                  </a:lnTo>
                  <a:lnTo>
                    <a:pt x="8099576" y="273485"/>
                  </a:lnTo>
                  <a:lnTo>
                    <a:pt x="8138957" y="286933"/>
                  </a:lnTo>
                  <a:lnTo>
                    <a:pt x="8188047" y="307461"/>
                  </a:lnTo>
                  <a:lnTo>
                    <a:pt x="8224838" y="328389"/>
                  </a:lnTo>
                  <a:lnTo>
                    <a:pt x="8254138" y="356856"/>
                  </a:lnTo>
                  <a:lnTo>
                    <a:pt x="8260829" y="378587"/>
                  </a:lnTo>
                  <a:lnTo>
                    <a:pt x="8260081" y="385864"/>
                  </a:lnTo>
                  <a:lnTo>
                    <a:pt x="8234306" y="421725"/>
                  </a:lnTo>
                  <a:lnTo>
                    <a:pt x="8201695" y="442779"/>
                  </a:lnTo>
                  <a:lnTo>
                    <a:pt x="8156664" y="463444"/>
                  </a:lnTo>
                  <a:lnTo>
                    <a:pt x="8119923" y="476989"/>
                  </a:lnTo>
                  <a:lnTo>
                    <a:pt x="8077929" y="490336"/>
                  </a:lnTo>
                  <a:lnTo>
                    <a:pt x="8030790" y="503477"/>
                  </a:lnTo>
                  <a:lnTo>
                    <a:pt x="7978613" y="516401"/>
                  </a:lnTo>
                  <a:lnTo>
                    <a:pt x="7921505" y="529099"/>
                  </a:lnTo>
                  <a:lnTo>
                    <a:pt x="7859573" y="541560"/>
                  </a:lnTo>
                  <a:lnTo>
                    <a:pt x="7792923" y="553776"/>
                  </a:lnTo>
                  <a:lnTo>
                    <a:pt x="7721663" y="565735"/>
                  </a:lnTo>
                  <a:lnTo>
                    <a:pt x="7645900" y="577429"/>
                  </a:lnTo>
                  <a:lnTo>
                    <a:pt x="7606362" y="583173"/>
                  </a:lnTo>
                  <a:lnTo>
                    <a:pt x="7565740" y="588847"/>
                  </a:lnTo>
                  <a:lnTo>
                    <a:pt x="7524044" y="594450"/>
                  </a:lnTo>
                  <a:lnTo>
                    <a:pt x="7481290" y="599980"/>
                  </a:lnTo>
                  <a:lnTo>
                    <a:pt x="7437490" y="605437"/>
                  </a:lnTo>
                  <a:lnTo>
                    <a:pt x="7392658" y="610818"/>
                  </a:lnTo>
                  <a:lnTo>
                    <a:pt x="7346807" y="616123"/>
                  </a:lnTo>
                  <a:lnTo>
                    <a:pt x="7299951" y="621351"/>
                  </a:lnTo>
                  <a:lnTo>
                    <a:pt x="7252102" y="626500"/>
                  </a:lnTo>
                  <a:lnTo>
                    <a:pt x="7203275" y="631569"/>
                  </a:lnTo>
                  <a:lnTo>
                    <a:pt x="7153482" y="636557"/>
                  </a:lnTo>
                  <a:lnTo>
                    <a:pt x="7102737" y="641463"/>
                  </a:lnTo>
                  <a:lnTo>
                    <a:pt x="7051054" y="646285"/>
                  </a:lnTo>
                  <a:lnTo>
                    <a:pt x="6998445" y="651022"/>
                  </a:lnTo>
                  <a:lnTo>
                    <a:pt x="6944924" y="655674"/>
                  </a:lnTo>
                  <a:lnTo>
                    <a:pt x="6890505" y="660238"/>
                  </a:lnTo>
                  <a:lnTo>
                    <a:pt x="6835201" y="664713"/>
                  </a:lnTo>
                  <a:lnTo>
                    <a:pt x="6779024" y="669099"/>
                  </a:lnTo>
                  <a:lnTo>
                    <a:pt x="6721990" y="673394"/>
                  </a:lnTo>
                  <a:lnTo>
                    <a:pt x="6664110" y="677596"/>
                  </a:lnTo>
                  <a:lnTo>
                    <a:pt x="6605398" y="681706"/>
                  </a:lnTo>
                  <a:lnTo>
                    <a:pt x="6545868" y="685720"/>
                  </a:lnTo>
                  <a:lnTo>
                    <a:pt x="6485534" y="689639"/>
                  </a:lnTo>
                  <a:lnTo>
                    <a:pt x="6424407" y="693461"/>
                  </a:lnTo>
                  <a:lnTo>
                    <a:pt x="6362503" y="697185"/>
                  </a:lnTo>
                  <a:lnTo>
                    <a:pt x="6299833" y="700809"/>
                  </a:lnTo>
                  <a:lnTo>
                    <a:pt x="6236412" y="704332"/>
                  </a:lnTo>
                  <a:lnTo>
                    <a:pt x="6172253" y="707753"/>
                  </a:lnTo>
                  <a:lnTo>
                    <a:pt x="6107369" y="711071"/>
                  </a:lnTo>
                  <a:lnTo>
                    <a:pt x="6041774" y="714285"/>
                  </a:lnTo>
                  <a:lnTo>
                    <a:pt x="5975481" y="717393"/>
                  </a:lnTo>
                  <a:lnTo>
                    <a:pt x="5908503" y="720394"/>
                  </a:lnTo>
                  <a:lnTo>
                    <a:pt x="5840854" y="723287"/>
                  </a:lnTo>
                  <a:lnTo>
                    <a:pt x="5772547" y="726071"/>
                  </a:lnTo>
                  <a:lnTo>
                    <a:pt x="5703596" y="728744"/>
                  </a:lnTo>
                  <a:lnTo>
                    <a:pt x="5634013" y="731305"/>
                  </a:lnTo>
                  <a:lnTo>
                    <a:pt x="5563812" y="733754"/>
                  </a:lnTo>
                  <a:lnTo>
                    <a:pt x="5493008" y="736088"/>
                  </a:lnTo>
                  <a:lnTo>
                    <a:pt x="5421612" y="738307"/>
                  </a:lnTo>
                  <a:lnTo>
                    <a:pt x="5349638" y="740409"/>
                  </a:lnTo>
                  <a:lnTo>
                    <a:pt x="5277100" y="742393"/>
                  </a:lnTo>
                  <a:lnTo>
                    <a:pt x="5204011" y="744258"/>
                  </a:lnTo>
                  <a:lnTo>
                    <a:pt x="5130385" y="746003"/>
                  </a:lnTo>
                  <a:lnTo>
                    <a:pt x="5056235" y="747626"/>
                  </a:lnTo>
                  <a:lnTo>
                    <a:pt x="4981573" y="749126"/>
                  </a:lnTo>
                  <a:lnTo>
                    <a:pt x="4906414" y="750502"/>
                  </a:lnTo>
                  <a:lnTo>
                    <a:pt x="4830771" y="751753"/>
                  </a:lnTo>
                  <a:lnTo>
                    <a:pt x="4754658" y="752878"/>
                  </a:lnTo>
                  <a:lnTo>
                    <a:pt x="4678087" y="753875"/>
                  </a:lnTo>
                  <a:lnTo>
                    <a:pt x="4601072" y="754742"/>
                  </a:lnTo>
                  <a:lnTo>
                    <a:pt x="4523626" y="755480"/>
                  </a:lnTo>
                  <a:lnTo>
                    <a:pt x="4445764" y="756086"/>
                  </a:lnTo>
                  <a:lnTo>
                    <a:pt x="4367497" y="756560"/>
                  </a:lnTo>
                  <a:lnTo>
                    <a:pt x="4288840" y="756900"/>
                  </a:lnTo>
                  <a:lnTo>
                    <a:pt x="4209806" y="757105"/>
                  </a:lnTo>
                  <a:lnTo>
                    <a:pt x="4130408" y="757174"/>
                  </a:lnTo>
                  <a:lnTo>
                    <a:pt x="4051010" y="757105"/>
                  </a:lnTo>
                  <a:lnTo>
                    <a:pt x="3971976" y="756900"/>
                  </a:lnTo>
                  <a:lnTo>
                    <a:pt x="3893319" y="756560"/>
                  </a:lnTo>
                  <a:lnTo>
                    <a:pt x="3815052" y="756086"/>
                  </a:lnTo>
                  <a:lnTo>
                    <a:pt x="3737189" y="755480"/>
                  </a:lnTo>
                  <a:lnTo>
                    <a:pt x="3659744" y="754742"/>
                  </a:lnTo>
                  <a:lnTo>
                    <a:pt x="3582729" y="753875"/>
                  </a:lnTo>
                  <a:lnTo>
                    <a:pt x="3506158" y="752878"/>
                  </a:lnTo>
                  <a:lnTo>
                    <a:pt x="3430044" y="751753"/>
                  </a:lnTo>
                  <a:lnTo>
                    <a:pt x="3354402" y="750502"/>
                  </a:lnTo>
                  <a:lnTo>
                    <a:pt x="3279243" y="749126"/>
                  </a:lnTo>
                  <a:lnTo>
                    <a:pt x="3204582" y="747626"/>
                  </a:lnTo>
                  <a:lnTo>
                    <a:pt x="3130431" y="746003"/>
                  </a:lnTo>
                  <a:lnTo>
                    <a:pt x="3056805" y="744258"/>
                  </a:lnTo>
                  <a:lnTo>
                    <a:pt x="2983716" y="742393"/>
                  </a:lnTo>
                  <a:lnTo>
                    <a:pt x="2911179" y="740409"/>
                  </a:lnTo>
                  <a:lnTo>
                    <a:pt x="2839205" y="738307"/>
                  </a:lnTo>
                  <a:lnTo>
                    <a:pt x="2767809" y="736088"/>
                  </a:lnTo>
                  <a:lnTo>
                    <a:pt x="2697005" y="733754"/>
                  </a:lnTo>
                  <a:lnTo>
                    <a:pt x="2626804" y="731305"/>
                  </a:lnTo>
                  <a:lnTo>
                    <a:pt x="2557222" y="728744"/>
                  </a:lnTo>
                  <a:lnTo>
                    <a:pt x="2488271" y="726071"/>
                  </a:lnTo>
                  <a:lnTo>
                    <a:pt x="2419964" y="723287"/>
                  </a:lnTo>
                  <a:lnTo>
                    <a:pt x="2352315" y="720394"/>
                  </a:lnTo>
                  <a:lnTo>
                    <a:pt x="2285337" y="717393"/>
                  </a:lnTo>
                  <a:lnTo>
                    <a:pt x="2219044" y="714285"/>
                  </a:lnTo>
                  <a:lnTo>
                    <a:pt x="2153449" y="711071"/>
                  </a:lnTo>
                  <a:lnTo>
                    <a:pt x="2088566" y="707753"/>
                  </a:lnTo>
                  <a:lnTo>
                    <a:pt x="2024407" y="704332"/>
                  </a:lnTo>
                  <a:lnTo>
                    <a:pt x="1960986" y="700809"/>
                  </a:lnTo>
                  <a:lnTo>
                    <a:pt x="1898317" y="697185"/>
                  </a:lnTo>
                  <a:lnTo>
                    <a:pt x="1836412" y="693461"/>
                  </a:lnTo>
                  <a:lnTo>
                    <a:pt x="1775286" y="689639"/>
                  </a:lnTo>
                  <a:lnTo>
                    <a:pt x="1714952" y="685720"/>
                  </a:lnTo>
                  <a:lnTo>
                    <a:pt x="1655422" y="681706"/>
                  </a:lnTo>
                  <a:lnTo>
                    <a:pt x="1596711" y="677596"/>
                  </a:lnTo>
                  <a:lnTo>
                    <a:pt x="1538831" y="673394"/>
                  </a:lnTo>
                  <a:lnTo>
                    <a:pt x="1481797" y="669099"/>
                  </a:lnTo>
                  <a:lnTo>
                    <a:pt x="1425621" y="664713"/>
                  </a:lnTo>
                  <a:lnTo>
                    <a:pt x="1370316" y="660238"/>
                  </a:lnTo>
                  <a:lnTo>
                    <a:pt x="1315897" y="655674"/>
                  </a:lnTo>
                  <a:lnTo>
                    <a:pt x="1262377" y="651022"/>
                  </a:lnTo>
                  <a:lnTo>
                    <a:pt x="1209768" y="646285"/>
                  </a:lnTo>
                  <a:lnTo>
                    <a:pt x="1158085" y="641463"/>
                  </a:lnTo>
                  <a:lnTo>
                    <a:pt x="1107340" y="636557"/>
                  </a:lnTo>
                  <a:lnTo>
                    <a:pt x="1057548" y="631569"/>
                  </a:lnTo>
                  <a:lnTo>
                    <a:pt x="1008721" y="626500"/>
                  </a:lnTo>
                  <a:lnTo>
                    <a:pt x="960872" y="621351"/>
                  </a:lnTo>
                  <a:lnTo>
                    <a:pt x="914016" y="616123"/>
                  </a:lnTo>
                  <a:lnTo>
                    <a:pt x="868165" y="610818"/>
                  </a:lnTo>
                  <a:lnTo>
                    <a:pt x="823333" y="605437"/>
                  </a:lnTo>
                  <a:lnTo>
                    <a:pt x="779534" y="599980"/>
                  </a:lnTo>
                  <a:lnTo>
                    <a:pt x="736780" y="594450"/>
                  </a:lnTo>
                  <a:lnTo>
                    <a:pt x="695085" y="588847"/>
                  </a:lnTo>
                  <a:lnTo>
                    <a:pt x="654462" y="583173"/>
                  </a:lnTo>
                  <a:lnTo>
                    <a:pt x="614925" y="577429"/>
                  </a:lnTo>
                  <a:lnTo>
                    <a:pt x="576487" y="571616"/>
                  </a:lnTo>
                  <a:lnTo>
                    <a:pt x="502963" y="559788"/>
                  </a:lnTo>
                  <a:lnTo>
                    <a:pt x="433995" y="547700"/>
                  </a:lnTo>
                  <a:lnTo>
                    <a:pt x="369691" y="535360"/>
                  </a:lnTo>
                  <a:lnTo>
                    <a:pt x="310157" y="522779"/>
                  </a:lnTo>
                  <a:lnTo>
                    <a:pt x="255502" y="509967"/>
                  </a:lnTo>
                  <a:lnTo>
                    <a:pt x="205831" y="496933"/>
                  </a:lnTo>
                  <a:lnTo>
                    <a:pt x="161251" y="483688"/>
                  </a:lnTo>
                  <a:lnTo>
                    <a:pt x="121871" y="470240"/>
                  </a:lnTo>
                  <a:lnTo>
                    <a:pt x="72781" y="449712"/>
                  </a:lnTo>
                  <a:lnTo>
                    <a:pt x="35990" y="428784"/>
                  </a:lnTo>
                  <a:lnTo>
                    <a:pt x="6690" y="400317"/>
                  </a:lnTo>
                  <a:lnTo>
                    <a:pt x="0" y="378587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95681" y="4195952"/>
              <a:ext cx="8310880" cy="916305"/>
            </a:xfrm>
            <a:custGeom>
              <a:avLst/>
              <a:gdLst/>
              <a:ahLst/>
              <a:cxnLst/>
              <a:rect l="l" t="t" r="r" b="b"/>
              <a:pathLst>
                <a:path w="8310880" h="916304">
                  <a:moveTo>
                    <a:pt x="0" y="457936"/>
                  </a:moveTo>
                  <a:lnTo>
                    <a:pt x="18164" y="414836"/>
                  </a:lnTo>
                  <a:lnTo>
                    <a:pt x="58150" y="381159"/>
                  </a:lnTo>
                  <a:lnTo>
                    <a:pt x="102442" y="356430"/>
                  </a:lnTo>
                  <a:lnTo>
                    <a:pt x="138586" y="340217"/>
                  </a:lnTo>
                  <a:lnTo>
                    <a:pt x="179902" y="324236"/>
                  </a:lnTo>
                  <a:lnTo>
                    <a:pt x="226286" y="308499"/>
                  </a:lnTo>
                  <a:lnTo>
                    <a:pt x="277633" y="293017"/>
                  </a:lnTo>
                  <a:lnTo>
                    <a:pt x="333840" y="277801"/>
                  </a:lnTo>
                  <a:lnTo>
                    <a:pt x="394802" y="262863"/>
                  </a:lnTo>
                  <a:lnTo>
                    <a:pt x="460417" y="248214"/>
                  </a:lnTo>
                  <a:lnTo>
                    <a:pt x="530580" y="233866"/>
                  </a:lnTo>
                  <a:lnTo>
                    <a:pt x="605186" y="219830"/>
                  </a:lnTo>
                  <a:lnTo>
                    <a:pt x="644123" y="212933"/>
                  </a:lnTo>
                  <a:lnTo>
                    <a:pt x="684133" y="206118"/>
                  </a:lnTo>
                  <a:lnTo>
                    <a:pt x="725201" y="199387"/>
                  </a:lnTo>
                  <a:lnTo>
                    <a:pt x="767316" y="192741"/>
                  </a:lnTo>
                  <a:lnTo>
                    <a:pt x="810463" y="186181"/>
                  </a:lnTo>
                  <a:lnTo>
                    <a:pt x="854631" y="179710"/>
                  </a:lnTo>
                  <a:lnTo>
                    <a:pt x="899805" y="173328"/>
                  </a:lnTo>
                  <a:lnTo>
                    <a:pt x="945974" y="167038"/>
                  </a:lnTo>
                  <a:lnTo>
                    <a:pt x="993123" y="160839"/>
                  </a:lnTo>
                  <a:lnTo>
                    <a:pt x="1041241" y="154734"/>
                  </a:lnTo>
                  <a:lnTo>
                    <a:pt x="1090314" y="148725"/>
                  </a:lnTo>
                  <a:lnTo>
                    <a:pt x="1140329" y="142812"/>
                  </a:lnTo>
                  <a:lnTo>
                    <a:pt x="1191273" y="136997"/>
                  </a:lnTo>
                  <a:lnTo>
                    <a:pt x="1243134" y="131282"/>
                  </a:lnTo>
                  <a:lnTo>
                    <a:pt x="1295897" y="125668"/>
                  </a:lnTo>
                  <a:lnTo>
                    <a:pt x="1349550" y="120156"/>
                  </a:lnTo>
                  <a:lnTo>
                    <a:pt x="1404081" y="114748"/>
                  </a:lnTo>
                  <a:lnTo>
                    <a:pt x="1459476" y="109446"/>
                  </a:lnTo>
                  <a:lnTo>
                    <a:pt x="1515722" y="104250"/>
                  </a:lnTo>
                  <a:lnTo>
                    <a:pt x="1572806" y="99162"/>
                  </a:lnTo>
                  <a:lnTo>
                    <a:pt x="1630715" y="94183"/>
                  </a:lnTo>
                  <a:lnTo>
                    <a:pt x="1689437" y="89316"/>
                  </a:lnTo>
                  <a:lnTo>
                    <a:pt x="1748957" y="84561"/>
                  </a:lnTo>
                  <a:lnTo>
                    <a:pt x="1809264" y="79920"/>
                  </a:lnTo>
                  <a:lnTo>
                    <a:pt x="1870344" y="75394"/>
                  </a:lnTo>
                  <a:lnTo>
                    <a:pt x="1932185" y="70985"/>
                  </a:lnTo>
                  <a:lnTo>
                    <a:pt x="1994772" y="66694"/>
                  </a:lnTo>
                  <a:lnTo>
                    <a:pt x="2058094" y="62522"/>
                  </a:lnTo>
                  <a:lnTo>
                    <a:pt x="2122137" y="58472"/>
                  </a:lnTo>
                  <a:lnTo>
                    <a:pt x="2186888" y="54544"/>
                  </a:lnTo>
                  <a:lnTo>
                    <a:pt x="2252334" y="50739"/>
                  </a:lnTo>
                  <a:lnTo>
                    <a:pt x="2318463" y="47061"/>
                  </a:lnTo>
                  <a:lnTo>
                    <a:pt x="2385261" y="43508"/>
                  </a:lnTo>
                  <a:lnTo>
                    <a:pt x="2452715" y="40084"/>
                  </a:lnTo>
                  <a:lnTo>
                    <a:pt x="2520813" y="36790"/>
                  </a:lnTo>
                  <a:lnTo>
                    <a:pt x="2589541" y="33627"/>
                  </a:lnTo>
                  <a:lnTo>
                    <a:pt x="2658886" y="30596"/>
                  </a:lnTo>
                  <a:lnTo>
                    <a:pt x="2728835" y="27699"/>
                  </a:lnTo>
                  <a:lnTo>
                    <a:pt x="2799376" y="24937"/>
                  </a:lnTo>
                  <a:lnTo>
                    <a:pt x="2870495" y="22312"/>
                  </a:lnTo>
                  <a:lnTo>
                    <a:pt x="2942180" y="19826"/>
                  </a:lnTo>
                  <a:lnTo>
                    <a:pt x="3014416" y="17478"/>
                  </a:lnTo>
                  <a:lnTo>
                    <a:pt x="3087193" y="15272"/>
                  </a:lnTo>
                  <a:lnTo>
                    <a:pt x="3160495" y="13209"/>
                  </a:lnTo>
                  <a:lnTo>
                    <a:pt x="3234311" y="11289"/>
                  </a:lnTo>
                  <a:lnTo>
                    <a:pt x="3308627" y="9515"/>
                  </a:lnTo>
                  <a:lnTo>
                    <a:pt x="3383431" y="7887"/>
                  </a:lnTo>
                  <a:lnTo>
                    <a:pt x="3458709" y="6408"/>
                  </a:lnTo>
                  <a:lnTo>
                    <a:pt x="3534448" y="5078"/>
                  </a:lnTo>
                  <a:lnTo>
                    <a:pt x="3610636" y="3900"/>
                  </a:lnTo>
                  <a:lnTo>
                    <a:pt x="3687259" y="2873"/>
                  </a:lnTo>
                  <a:lnTo>
                    <a:pt x="3764305" y="2001"/>
                  </a:lnTo>
                  <a:lnTo>
                    <a:pt x="3841760" y="1284"/>
                  </a:lnTo>
                  <a:lnTo>
                    <a:pt x="3919611" y="724"/>
                  </a:lnTo>
                  <a:lnTo>
                    <a:pt x="3997846" y="323"/>
                  </a:lnTo>
                  <a:lnTo>
                    <a:pt x="4076451" y="81"/>
                  </a:lnTo>
                  <a:lnTo>
                    <a:pt x="4155414" y="0"/>
                  </a:lnTo>
                  <a:lnTo>
                    <a:pt x="4234376" y="81"/>
                  </a:lnTo>
                  <a:lnTo>
                    <a:pt x="4312981" y="323"/>
                  </a:lnTo>
                  <a:lnTo>
                    <a:pt x="4391216" y="724"/>
                  </a:lnTo>
                  <a:lnTo>
                    <a:pt x="4469067" y="1284"/>
                  </a:lnTo>
                  <a:lnTo>
                    <a:pt x="4546522" y="2001"/>
                  </a:lnTo>
                  <a:lnTo>
                    <a:pt x="4623567" y="2873"/>
                  </a:lnTo>
                  <a:lnTo>
                    <a:pt x="4700190" y="3900"/>
                  </a:lnTo>
                  <a:lnTo>
                    <a:pt x="4776377" y="5078"/>
                  </a:lnTo>
                  <a:lnTo>
                    <a:pt x="4852116" y="6408"/>
                  </a:lnTo>
                  <a:lnTo>
                    <a:pt x="4927394" y="7887"/>
                  </a:lnTo>
                  <a:lnTo>
                    <a:pt x="5002197" y="9515"/>
                  </a:lnTo>
                  <a:lnTo>
                    <a:pt x="5076513" y="11289"/>
                  </a:lnTo>
                  <a:lnTo>
                    <a:pt x="5150329" y="13209"/>
                  </a:lnTo>
                  <a:lnTo>
                    <a:pt x="5223631" y="15272"/>
                  </a:lnTo>
                  <a:lnTo>
                    <a:pt x="5296407" y="17478"/>
                  </a:lnTo>
                  <a:lnTo>
                    <a:pt x="5368644" y="19826"/>
                  </a:lnTo>
                  <a:lnTo>
                    <a:pt x="5440328" y="22312"/>
                  </a:lnTo>
                  <a:lnTo>
                    <a:pt x="5511447" y="24937"/>
                  </a:lnTo>
                  <a:lnTo>
                    <a:pt x="5581988" y="27699"/>
                  </a:lnTo>
                  <a:lnTo>
                    <a:pt x="5651937" y="30596"/>
                  </a:lnTo>
                  <a:lnTo>
                    <a:pt x="5721282" y="33627"/>
                  </a:lnTo>
                  <a:lnTo>
                    <a:pt x="5790010" y="36790"/>
                  </a:lnTo>
                  <a:lnTo>
                    <a:pt x="5858107" y="40084"/>
                  </a:lnTo>
                  <a:lnTo>
                    <a:pt x="5925562" y="43508"/>
                  </a:lnTo>
                  <a:lnTo>
                    <a:pt x="5992359" y="47061"/>
                  </a:lnTo>
                  <a:lnTo>
                    <a:pt x="6058488" y="50739"/>
                  </a:lnTo>
                  <a:lnTo>
                    <a:pt x="6123935" y="54544"/>
                  </a:lnTo>
                  <a:lnTo>
                    <a:pt x="6188686" y="58472"/>
                  </a:lnTo>
                  <a:lnTo>
                    <a:pt x="6252729" y="62522"/>
                  </a:lnTo>
                  <a:lnTo>
                    <a:pt x="6316051" y="66694"/>
                  </a:lnTo>
                  <a:lnTo>
                    <a:pt x="6378638" y="70985"/>
                  </a:lnTo>
                  <a:lnTo>
                    <a:pt x="6440478" y="75394"/>
                  </a:lnTo>
                  <a:lnTo>
                    <a:pt x="6501558" y="79920"/>
                  </a:lnTo>
                  <a:lnTo>
                    <a:pt x="6561865" y="84561"/>
                  </a:lnTo>
                  <a:lnTo>
                    <a:pt x="6621386" y="89316"/>
                  </a:lnTo>
                  <a:lnTo>
                    <a:pt x="6680108" y="94183"/>
                  </a:lnTo>
                  <a:lnTo>
                    <a:pt x="6738017" y="99162"/>
                  </a:lnTo>
                  <a:lnTo>
                    <a:pt x="6795101" y="104250"/>
                  </a:lnTo>
                  <a:lnTo>
                    <a:pt x="6851347" y="109446"/>
                  </a:lnTo>
                  <a:lnTo>
                    <a:pt x="6906742" y="114748"/>
                  </a:lnTo>
                  <a:lnTo>
                    <a:pt x="6961273" y="120156"/>
                  </a:lnTo>
                  <a:lnTo>
                    <a:pt x="7014926" y="125668"/>
                  </a:lnTo>
                  <a:lnTo>
                    <a:pt x="7067690" y="131282"/>
                  </a:lnTo>
                  <a:lnTo>
                    <a:pt x="7119550" y="136997"/>
                  </a:lnTo>
                  <a:lnTo>
                    <a:pt x="7170494" y="142812"/>
                  </a:lnTo>
                  <a:lnTo>
                    <a:pt x="7220510" y="148725"/>
                  </a:lnTo>
                  <a:lnTo>
                    <a:pt x="7269583" y="154734"/>
                  </a:lnTo>
                  <a:lnTo>
                    <a:pt x="7317701" y="160839"/>
                  </a:lnTo>
                  <a:lnTo>
                    <a:pt x="7364850" y="167038"/>
                  </a:lnTo>
                  <a:lnTo>
                    <a:pt x="7411019" y="173328"/>
                  </a:lnTo>
                  <a:lnTo>
                    <a:pt x="7456194" y="179710"/>
                  </a:lnTo>
                  <a:lnTo>
                    <a:pt x="7500361" y="186181"/>
                  </a:lnTo>
                  <a:lnTo>
                    <a:pt x="7543509" y="192741"/>
                  </a:lnTo>
                  <a:lnTo>
                    <a:pt x="7585624" y="199387"/>
                  </a:lnTo>
                  <a:lnTo>
                    <a:pt x="7626692" y="206118"/>
                  </a:lnTo>
                  <a:lnTo>
                    <a:pt x="7666702" y="212933"/>
                  </a:lnTo>
                  <a:lnTo>
                    <a:pt x="7705639" y="219830"/>
                  </a:lnTo>
                  <a:lnTo>
                    <a:pt x="7743491" y="226808"/>
                  </a:lnTo>
                  <a:lnTo>
                    <a:pt x="7815889" y="241002"/>
                  </a:lnTo>
                  <a:lnTo>
                    <a:pt x="7883791" y="255502"/>
                  </a:lnTo>
                  <a:lnTo>
                    <a:pt x="7947093" y="270297"/>
                  </a:lnTo>
                  <a:lnTo>
                    <a:pt x="8005691" y="285375"/>
                  </a:lnTo>
                  <a:lnTo>
                    <a:pt x="8059482" y="300725"/>
                  </a:lnTo>
                  <a:lnTo>
                    <a:pt x="8108360" y="316337"/>
                  </a:lnTo>
                  <a:lnTo>
                    <a:pt x="8152223" y="332197"/>
                  </a:lnTo>
                  <a:lnTo>
                    <a:pt x="8190966" y="348295"/>
                  </a:lnTo>
                  <a:lnTo>
                    <a:pt x="8239255" y="372863"/>
                  </a:lnTo>
                  <a:lnTo>
                    <a:pt x="8275439" y="397901"/>
                  </a:lnTo>
                  <a:lnTo>
                    <a:pt x="8304251" y="431950"/>
                  </a:lnTo>
                  <a:lnTo>
                    <a:pt x="8310829" y="457936"/>
                  </a:lnTo>
                  <a:lnTo>
                    <a:pt x="8310093" y="466638"/>
                  </a:lnTo>
                  <a:lnTo>
                    <a:pt x="8292664" y="501037"/>
                  </a:lnTo>
                  <a:lnTo>
                    <a:pt x="8252678" y="534714"/>
                  </a:lnTo>
                  <a:lnTo>
                    <a:pt x="8208386" y="559443"/>
                  </a:lnTo>
                  <a:lnTo>
                    <a:pt x="8172241" y="575655"/>
                  </a:lnTo>
                  <a:lnTo>
                    <a:pt x="8130925" y="591636"/>
                  </a:lnTo>
                  <a:lnTo>
                    <a:pt x="8084541" y="607373"/>
                  </a:lnTo>
                  <a:lnTo>
                    <a:pt x="8033194" y="622855"/>
                  </a:lnTo>
                  <a:lnTo>
                    <a:pt x="7976987" y="638071"/>
                  </a:lnTo>
                  <a:lnTo>
                    <a:pt x="7916024" y="653009"/>
                  </a:lnTo>
                  <a:lnTo>
                    <a:pt x="7850409" y="667658"/>
                  </a:lnTo>
                  <a:lnTo>
                    <a:pt x="7780246" y="682006"/>
                  </a:lnTo>
                  <a:lnTo>
                    <a:pt x="7705639" y="696042"/>
                  </a:lnTo>
                  <a:lnTo>
                    <a:pt x="7666702" y="702939"/>
                  </a:lnTo>
                  <a:lnTo>
                    <a:pt x="7626692" y="709754"/>
                  </a:lnTo>
                  <a:lnTo>
                    <a:pt x="7585624" y="716486"/>
                  </a:lnTo>
                  <a:lnTo>
                    <a:pt x="7543509" y="723131"/>
                  </a:lnTo>
                  <a:lnTo>
                    <a:pt x="7500361" y="729691"/>
                  </a:lnTo>
                  <a:lnTo>
                    <a:pt x="7456194" y="736162"/>
                  </a:lnTo>
                  <a:lnTo>
                    <a:pt x="7411019" y="742544"/>
                  </a:lnTo>
                  <a:lnTo>
                    <a:pt x="7364850" y="748835"/>
                  </a:lnTo>
                  <a:lnTo>
                    <a:pt x="7317701" y="755033"/>
                  </a:lnTo>
                  <a:lnTo>
                    <a:pt x="7269583" y="761138"/>
                  </a:lnTo>
                  <a:lnTo>
                    <a:pt x="7220510" y="767147"/>
                  </a:lnTo>
                  <a:lnTo>
                    <a:pt x="7170494" y="773060"/>
                  </a:lnTo>
                  <a:lnTo>
                    <a:pt x="7119550" y="778875"/>
                  </a:lnTo>
                  <a:lnTo>
                    <a:pt x="7067690" y="784590"/>
                  </a:lnTo>
                  <a:lnTo>
                    <a:pt x="7014926" y="790204"/>
                  </a:lnTo>
                  <a:lnTo>
                    <a:pt x="6961273" y="795716"/>
                  </a:lnTo>
                  <a:lnTo>
                    <a:pt x="6906742" y="801124"/>
                  </a:lnTo>
                  <a:lnTo>
                    <a:pt x="6851347" y="806427"/>
                  </a:lnTo>
                  <a:lnTo>
                    <a:pt x="6795101" y="811623"/>
                  </a:lnTo>
                  <a:lnTo>
                    <a:pt x="6738017" y="816711"/>
                  </a:lnTo>
                  <a:lnTo>
                    <a:pt x="6680108" y="821689"/>
                  </a:lnTo>
                  <a:lnTo>
                    <a:pt x="6621386" y="826556"/>
                  </a:lnTo>
                  <a:lnTo>
                    <a:pt x="6561865" y="831311"/>
                  </a:lnTo>
                  <a:lnTo>
                    <a:pt x="6501558" y="835953"/>
                  </a:lnTo>
                  <a:lnTo>
                    <a:pt x="6440478" y="840478"/>
                  </a:lnTo>
                  <a:lnTo>
                    <a:pt x="6378638" y="844888"/>
                  </a:lnTo>
                  <a:lnTo>
                    <a:pt x="6316051" y="849179"/>
                  </a:lnTo>
                  <a:lnTo>
                    <a:pt x="6252729" y="853350"/>
                  </a:lnTo>
                  <a:lnTo>
                    <a:pt x="6188686" y="857401"/>
                  </a:lnTo>
                  <a:lnTo>
                    <a:pt x="6123935" y="861329"/>
                  </a:lnTo>
                  <a:lnTo>
                    <a:pt x="6058488" y="865133"/>
                  </a:lnTo>
                  <a:lnTo>
                    <a:pt x="5992359" y="868812"/>
                  </a:lnTo>
                  <a:lnTo>
                    <a:pt x="5925562" y="872364"/>
                  </a:lnTo>
                  <a:lnTo>
                    <a:pt x="5858107" y="875788"/>
                  </a:lnTo>
                  <a:lnTo>
                    <a:pt x="5790010" y="879082"/>
                  </a:lnTo>
                  <a:lnTo>
                    <a:pt x="5721282" y="882245"/>
                  </a:lnTo>
                  <a:lnTo>
                    <a:pt x="5651937" y="885276"/>
                  </a:lnTo>
                  <a:lnTo>
                    <a:pt x="5581988" y="888173"/>
                  </a:lnTo>
                  <a:lnTo>
                    <a:pt x="5511447" y="890935"/>
                  </a:lnTo>
                  <a:lnTo>
                    <a:pt x="5440328" y="893560"/>
                  </a:lnTo>
                  <a:lnTo>
                    <a:pt x="5368644" y="896047"/>
                  </a:lnTo>
                  <a:lnTo>
                    <a:pt x="5296407" y="898394"/>
                  </a:lnTo>
                  <a:lnTo>
                    <a:pt x="5223631" y="900600"/>
                  </a:lnTo>
                  <a:lnTo>
                    <a:pt x="5150329" y="902663"/>
                  </a:lnTo>
                  <a:lnTo>
                    <a:pt x="5076513" y="904583"/>
                  </a:lnTo>
                  <a:lnTo>
                    <a:pt x="5002197" y="906357"/>
                  </a:lnTo>
                  <a:lnTo>
                    <a:pt x="4927394" y="907985"/>
                  </a:lnTo>
                  <a:lnTo>
                    <a:pt x="4852116" y="909464"/>
                  </a:lnTo>
                  <a:lnTo>
                    <a:pt x="4776377" y="910794"/>
                  </a:lnTo>
                  <a:lnTo>
                    <a:pt x="4700190" y="911973"/>
                  </a:lnTo>
                  <a:lnTo>
                    <a:pt x="4623567" y="912999"/>
                  </a:lnTo>
                  <a:lnTo>
                    <a:pt x="4546522" y="913871"/>
                  </a:lnTo>
                  <a:lnTo>
                    <a:pt x="4469067" y="914588"/>
                  </a:lnTo>
                  <a:lnTo>
                    <a:pt x="4391216" y="915148"/>
                  </a:lnTo>
                  <a:lnTo>
                    <a:pt x="4312981" y="915550"/>
                  </a:lnTo>
                  <a:lnTo>
                    <a:pt x="4234376" y="915792"/>
                  </a:lnTo>
                  <a:lnTo>
                    <a:pt x="4155414" y="915873"/>
                  </a:lnTo>
                  <a:lnTo>
                    <a:pt x="4076451" y="915792"/>
                  </a:lnTo>
                  <a:lnTo>
                    <a:pt x="3997846" y="915550"/>
                  </a:lnTo>
                  <a:lnTo>
                    <a:pt x="3919611" y="915148"/>
                  </a:lnTo>
                  <a:lnTo>
                    <a:pt x="3841760" y="914588"/>
                  </a:lnTo>
                  <a:lnTo>
                    <a:pt x="3764305" y="913871"/>
                  </a:lnTo>
                  <a:lnTo>
                    <a:pt x="3687259" y="912999"/>
                  </a:lnTo>
                  <a:lnTo>
                    <a:pt x="3610636" y="911973"/>
                  </a:lnTo>
                  <a:lnTo>
                    <a:pt x="3534448" y="910794"/>
                  </a:lnTo>
                  <a:lnTo>
                    <a:pt x="3458709" y="909464"/>
                  </a:lnTo>
                  <a:lnTo>
                    <a:pt x="3383431" y="907985"/>
                  </a:lnTo>
                  <a:lnTo>
                    <a:pt x="3308627" y="906357"/>
                  </a:lnTo>
                  <a:lnTo>
                    <a:pt x="3234311" y="904583"/>
                  </a:lnTo>
                  <a:lnTo>
                    <a:pt x="3160495" y="902663"/>
                  </a:lnTo>
                  <a:lnTo>
                    <a:pt x="3087193" y="900600"/>
                  </a:lnTo>
                  <a:lnTo>
                    <a:pt x="3014416" y="898394"/>
                  </a:lnTo>
                  <a:lnTo>
                    <a:pt x="2942180" y="896047"/>
                  </a:lnTo>
                  <a:lnTo>
                    <a:pt x="2870495" y="893560"/>
                  </a:lnTo>
                  <a:lnTo>
                    <a:pt x="2799376" y="890935"/>
                  </a:lnTo>
                  <a:lnTo>
                    <a:pt x="2728835" y="888173"/>
                  </a:lnTo>
                  <a:lnTo>
                    <a:pt x="2658886" y="885276"/>
                  </a:lnTo>
                  <a:lnTo>
                    <a:pt x="2589541" y="882245"/>
                  </a:lnTo>
                  <a:lnTo>
                    <a:pt x="2520813" y="879082"/>
                  </a:lnTo>
                  <a:lnTo>
                    <a:pt x="2452715" y="875788"/>
                  </a:lnTo>
                  <a:lnTo>
                    <a:pt x="2385261" y="872364"/>
                  </a:lnTo>
                  <a:lnTo>
                    <a:pt x="2318463" y="868812"/>
                  </a:lnTo>
                  <a:lnTo>
                    <a:pt x="2252334" y="865133"/>
                  </a:lnTo>
                  <a:lnTo>
                    <a:pt x="2186888" y="861329"/>
                  </a:lnTo>
                  <a:lnTo>
                    <a:pt x="2122137" y="857401"/>
                  </a:lnTo>
                  <a:lnTo>
                    <a:pt x="2058094" y="853350"/>
                  </a:lnTo>
                  <a:lnTo>
                    <a:pt x="1994772" y="849179"/>
                  </a:lnTo>
                  <a:lnTo>
                    <a:pt x="1932185" y="844888"/>
                  </a:lnTo>
                  <a:lnTo>
                    <a:pt x="1870344" y="840478"/>
                  </a:lnTo>
                  <a:lnTo>
                    <a:pt x="1809264" y="835953"/>
                  </a:lnTo>
                  <a:lnTo>
                    <a:pt x="1748957" y="831311"/>
                  </a:lnTo>
                  <a:lnTo>
                    <a:pt x="1689437" y="826556"/>
                  </a:lnTo>
                  <a:lnTo>
                    <a:pt x="1630715" y="821689"/>
                  </a:lnTo>
                  <a:lnTo>
                    <a:pt x="1572806" y="816711"/>
                  </a:lnTo>
                  <a:lnTo>
                    <a:pt x="1515722" y="811623"/>
                  </a:lnTo>
                  <a:lnTo>
                    <a:pt x="1459476" y="806427"/>
                  </a:lnTo>
                  <a:lnTo>
                    <a:pt x="1404081" y="801124"/>
                  </a:lnTo>
                  <a:lnTo>
                    <a:pt x="1349550" y="795716"/>
                  </a:lnTo>
                  <a:lnTo>
                    <a:pt x="1295897" y="790204"/>
                  </a:lnTo>
                  <a:lnTo>
                    <a:pt x="1243134" y="784590"/>
                  </a:lnTo>
                  <a:lnTo>
                    <a:pt x="1191273" y="778875"/>
                  </a:lnTo>
                  <a:lnTo>
                    <a:pt x="1140329" y="773060"/>
                  </a:lnTo>
                  <a:lnTo>
                    <a:pt x="1090314" y="767147"/>
                  </a:lnTo>
                  <a:lnTo>
                    <a:pt x="1041241" y="761138"/>
                  </a:lnTo>
                  <a:lnTo>
                    <a:pt x="993123" y="755033"/>
                  </a:lnTo>
                  <a:lnTo>
                    <a:pt x="945974" y="748835"/>
                  </a:lnTo>
                  <a:lnTo>
                    <a:pt x="899805" y="742544"/>
                  </a:lnTo>
                  <a:lnTo>
                    <a:pt x="854631" y="736162"/>
                  </a:lnTo>
                  <a:lnTo>
                    <a:pt x="810463" y="729691"/>
                  </a:lnTo>
                  <a:lnTo>
                    <a:pt x="767316" y="723131"/>
                  </a:lnTo>
                  <a:lnTo>
                    <a:pt x="725201" y="716486"/>
                  </a:lnTo>
                  <a:lnTo>
                    <a:pt x="684133" y="709754"/>
                  </a:lnTo>
                  <a:lnTo>
                    <a:pt x="644123" y="702939"/>
                  </a:lnTo>
                  <a:lnTo>
                    <a:pt x="605186" y="696042"/>
                  </a:lnTo>
                  <a:lnTo>
                    <a:pt x="567334" y="689064"/>
                  </a:lnTo>
                  <a:lnTo>
                    <a:pt x="494936" y="674870"/>
                  </a:lnTo>
                  <a:lnTo>
                    <a:pt x="427035" y="660371"/>
                  </a:lnTo>
                  <a:lnTo>
                    <a:pt x="363733" y="645576"/>
                  </a:lnTo>
                  <a:lnTo>
                    <a:pt x="305135" y="630497"/>
                  </a:lnTo>
                  <a:lnTo>
                    <a:pt x="251345" y="615147"/>
                  </a:lnTo>
                  <a:lnTo>
                    <a:pt x="202467" y="599536"/>
                  </a:lnTo>
                  <a:lnTo>
                    <a:pt x="158604" y="583675"/>
                  </a:lnTo>
                  <a:lnTo>
                    <a:pt x="119861" y="567577"/>
                  </a:lnTo>
                  <a:lnTo>
                    <a:pt x="71573" y="543009"/>
                  </a:lnTo>
                  <a:lnTo>
                    <a:pt x="35389" y="517971"/>
                  </a:lnTo>
                  <a:lnTo>
                    <a:pt x="6578" y="483922"/>
                  </a:lnTo>
                  <a:lnTo>
                    <a:pt x="0" y="457936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68995" y="1544527"/>
            <a:ext cx="80524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  <a:hlinkClick r:id="rId3"/>
              </a:rPr>
              <a:t>Fiche</a:t>
            </a:r>
            <a:r>
              <a:rPr sz="1800" u="sng" spc="-15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u="sng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  <a:hlinkClick r:id="rId3"/>
              </a:rPr>
              <a:t>T27</a:t>
            </a:r>
            <a:r>
              <a:rPr sz="1800" u="sng" spc="-15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800" u="sng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  <a:hlinkClick r:id="rId3"/>
              </a:rPr>
              <a:t>ONE</a:t>
            </a:r>
            <a:r>
              <a:rPr sz="1800" u="sng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</a:rPr>
              <a:t>M</a:t>
            </a:r>
            <a:r>
              <a:rPr sz="1800" u="sng" spc="-30" dirty="0">
                <a:solidFill>
                  <a:srgbClr val="3BB7A2"/>
                </a:solidFill>
                <a:uFill>
                  <a:solidFill>
                    <a:srgbClr val="3BB7A2"/>
                  </a:solidFill>
                </a:u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BB7A2"/>
                </a:solidFill>
                <a:latin typeface="Calibri"/>
                <a:cs typeface="Calibri"/>
              </a:rPr>
              <a:t>:</a:t>
            </a:r>
            <a:r>
              <a:rPr sz="1800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Réforme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(les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situations</a:t>
            </a:r>
            <a:r>
              <a:rPr sz="18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d’élargissement)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863" y="0"/>
            <a:ext cx="2465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21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16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98884" y="950247"/>
            <a:ext cx="735584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/>
              <a:t>CHOMEURS</a:t>
            </a:r>
            <a:r>
              <a:rPr spc="-60" dirty="0"/>
              <a:t> </a:t>
            </a:r>
            <a:r>
              <a:rPr dirty="0"/>
              <a:t>EN</a:t>
            </a:r>
            <a:r>
              <a:rPr spc="-60" dirty="0"/>
              <a:t> </a:t>
            </a:r>
            <a:r>
              <a:rPr spc="-25" dirty="0"/>
              <a:t>FORMATION</a:t>
            </a:r>
            <a:r>
              <a:rPr spc="-60" dirty="0"/>
              <a:t> </a:t>
            </a:r>
            <a:r>
              <a:rPr dirty="0">
                <a:solidFill>
                  <a:srgbClr val="3BB7A2"/>
                </a:solidFill>
              </a:rPr>
              <a:t>ADMIS</a:t>
            </a:r>
            <a:r>
              <a:rPr spc="-60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AUX</a:t>
            </a:r>
            <a:r>
              <a:rPr spc="-6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ALLOCATIONS</a:t>
            </a:r>
            <a:r>
              <a:rPr spc="-55" dirty="0">
                <a:solidFill>
                  <a:srgbClr val="3BB7A2"/>
                </a:solidFill>
              </a:rPr>
              <a:t> </a:t>
            </a:r>
            <a:r>
              <a:rPr spc="-25" dirty="0">
                <a:solidFill>
                  <a:srgbClr val="3BB7A2"/>
                </a:solidFill>
              </a:rPr>
              <a:t>DE </a:t>
            </a:r>
            <a:r>
              <a:rPr dirty="0">
                <a:solidFill>
                  <a:srgbClr val="3BB7A2"/>
                </a:solidFill>
              </a:rPr>
              <a:t>CHÔMAGE</a:t>
            </a:r>
            <a:r>
              <a:rPr spc="-50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À</a:t>
            </a:r>
            <a:r>
              <a:rPr spc="-55" dirty="0">
                <a:solidFill>
                  <a:srgbClr val="3BB7A2"/>
                </a:solidFill>
              </a:rPr>
              <a:t> </a:t>
            </a:r>
            <a:r>
              <a:rPr spc="-20" dirty="0">
                <a:solidFill>
                  <a:srgbClr val="3BB7A2"/>
                </a:solidFill>
              </a:rPr>
              <a:t>PARTIR</a:t>
            </a:r>
            <a:r>
              <a:rPr spc="-55" dirty="0">
                <a:solidFill>
                  <a:srgbClr val="3BB7A2"/>
                </a:solidFill>
              </a:rPr>
              <a:t> </a:t>
            </a:r>
            <a:r>
              <a:rPr dirty="0">
                <a:solidFill>
                  <a:srgbClr val="3BB7A2"/>
                </a:solidFill>
              </a:rPr>
              <a:t>DU</a:t>
            </a:r>
            <a:r>
              <a:rPr spc="-55" dirty="0">
                <a:solidFill>
                  <a:srgbClr val="3BB7A2"/>
                </a:solidFill>
              </a:rPr>
              <a:t> </a:t>
            </a:r>
            <a:r>
              <a:rPr spc="-10" dirty="0">
                <a:solidFill>
                  <a:srgbClr val="3BB7A2"/>
                </a:solidFill>
              </a:rPr>
              <a:t>01/03/2026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5967" y="2021681"/>
            <a:ext cx="80213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seule</a:t>
            </a:r>
            <a:r>
              <a:rPr sz="1800" b="1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catégorie</a:t>
            </a:r>
            <a:r>
              <a:rPr sz="1800" b="1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permet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chômage.</a:t>
            </a:r>
            <a:endParaRPr sz="1800">
              <a:latin typeface="Calibri"/>
              <a:cs typeface="Calibri"/>
            </a:endParaRPr>
          </a:p>
          <a:p>
            <a:pPr marL="12700" marR="619760">
              <a:lnSpc>
                <a:spcPct val="100000"/>
              </a:lnSpc>
              <a:spcBef>
                <a:spcPts val="2160"/>
              </a:spcBef>
            </a:pP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S’applique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BB7A2"/>
                </a:solidFill>
                <a:latin typeface="Calibri"/>
                <a:cs typeface="Calibri"/>
              </a:rPr>
              <a:t>bénéficiaires</a:t>
            </a:r>
            <a:r>
              <a:rPr sz="1800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3BB7A2"/>
                </a:solidFill>
                <a:latin typeface="Calibri"/>
                <a:cs typeface="Calibri"/>
              </a:rPr>
              <a:t>d’allocations</a:t>
            </a:r>
            <a:r>
              <a:rPr sz="1800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800" spc="-4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800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3BB7A2"/>
                </a:solidFill>
                <a:latin typeface="Calibri"/>
                <a:cs typeface="Calibri"/>
              </a:rPr>
              <a:t>ordinaires</a:t>
            </a:r>
            <a:r>
              <a:rPr sz="1800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(≠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8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d’insertion!)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7232" y="3553904"/>
            <a:ext cx="7979409" cy="369570"/>
          </a:xfrm>
          <a:prstGeom prst="rect">
            <a:avLst/>
          </a:prstGeom>
          <a:ln w="9525">
            <a:solidFill>
              <a:srgbClr val="1235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ininterrompue</a:t>
            </a:r>
            <a:r>
              <a:rPr sz="18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préparant</a:t>
            </a:r>
            <a:r>
              <a:rPr sz="18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b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métiers</a:t>
            </a:r>
            <a:r>
              <a:rPr sz="18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C00000"/>
                </a:solidFill>
                <a:latin typeface="Calibri"/>
                <a:cs typeface="Calibri"/>
              </a:rPr>
              <a:t>d'infirmier.e</a:t>
            </a:r>
            <a:r>
              <a:rPr sz="18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ou</a:t>
            </a:r>
            <a:r>
              <a:rPr sz="1800" b="1" spc="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C00000"/>
                </a:solidFill>
                <a:latin typeface="Calibri"/>
                <a:cs typeface="Calibri"/>
              </a:rPr>
              <a:t>d’aide-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soignant.e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55488" y="4246739"/>
            <a:ext cx="76212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298450" algn="l"/>
              </a:tabLst>
            </a:pP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  <a:p>
            <a:pPr marL="755015" marR="5080" lvl="1" indent="-285750">
              <a:lnSpc>
                <a:spcPct val="100000"/>
              </a:lnSpc>
              <a:buFont typeface="Wingdings"/>
              <a:buChar char=""/>
              <a:tabLst>
                <a:tab pos="75628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Limite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an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après 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minimale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totale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normale 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-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tard 	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cinq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ans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compter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 du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moment</a:t>
            </a:r>
            <a:r>
              <a:rPr sz="16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où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débuté</a:t>
            </a:r>
            <a:endParaRPr sz="16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"/>
              <a:tabLst>
                <a:tab pos="298450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(même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si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plein)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2627" y="0"/>
            <a:ext cx="2515854" cy="685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23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986" y="142976"/>
            <a:ext cx="10808335" cy="206248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RESUME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Les</a:t>
            </a:r>
            <a:r>
              <a:rPr sz="16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éléments</a:t>
            </a:r>
            <a:r>
              <a:rPr sz="16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à</a:t>
            </a:r>
            <a:r>
              <a:rPr sz="16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vérifier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pour une</a:t>
            </a:r>
            <a:r>
              <a:rPr sz="1600" b="1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prolongation</a:t>
            </a:r>
            <a:r>
              <a:rPr sz="1600" b="1" spc="-1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600" b="1" spc="-3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la</a:t>
            </a:r>
            <a:r>
              <a:rPr sz="1600" b="1" spc="-3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durée</a:t>
            </a:r>
            <a:r>
              <a:rPr sz="1600" b="1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des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allocations</a:t>
            </a:r>
            <a:r>
              <a:rPr sz="1600" b="1" spc="-5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de</a:t>
            </a:r>
            <a:r>
              <a:rPr sz="1600" b="1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chômage</a:t>
            </a:r>
            <a:r>
              <a:rPr sz="1600" b="1" spc="-2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pendant</a:t>
            </a:r>
            <a:r>
              <a:rPr sz="1600" b="1" spc="-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3BB7A2"/>
                </a:solidFill>
                <a:latin typeface="Calibri"/>
                <a:cs typeface="Calibri"/>
              </a:rPr>
              <a:t>la</a:t>
            </a:r>
            <a:r>
              <a:rPr sz="1600" b="1" spc="-40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3BB7A2"/>
                </a:solidFill>
                <a:latin typeface="Calibri"/>
                <a:cs typeface="Calibri"/>
              </a:rPr>
              <a:t>formation</a:t>
            </a:r>
            <a:r>
              <a:rPr sz="1600" b="1" spc="-25" dirty="0">
                <a:solidFill>
                  <a:srgbClr val="3BB7A2"/>
                </a:solidFill>
                <a:latin typeface="Calibri"/>
                <a:cs typeface="Calibri"/>
              </a:rPr>
              <a:t> 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434340" marR="402590" indent="-343535">
              <a:lnSpc>
                <a:spcPct val="100000"/>
              </a:lnSpc>
              <a:buFont typeface="Wingdings"/>
              <a:buChar char=""/>
              <a:tabLst>
                <a:tab pos="434340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Admission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r>
              <a:rPr sz="16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r>
              <a:rPr sz="16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?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permet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situer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chômeur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dans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phase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transitoire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dans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nouvelle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réglementation</a:t>
            </a:r>
            <a:endParaRPr sz="1600">
              <a:latin typeface="Calibri"/>
              <a:cs typeface="Calibri"/>
            </a:endParaRPr>
          </a:p>
          <a:p>
            <a:pPr marL="433705" indent="-342900">
              <a:lnSpc>
                <a:spcPct val="100000"/>
              </a:lnSpc>
              <a:spcBef>
                <a:spcPts val="1920"/>
              </a:spcBef>
              <a:buFont typeface="Wingdings"/>
              <a:buChar char=""/>
              <a:tabLst>
                <a:tab pos="43370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chômeur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bénéfice-t-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il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d’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chômage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ordinaires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d’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d’insertion 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?</a:t>
            </a:r>
            <a:endParaRPr sz="1600">
              <a:latin typeface="Calibri"/>
              <a:cs typeface="Calibri"/>
            </a:endParaRPr>
          </a:p>
          <a:p>
            <a:pPr marL="433705" indent="-342900">
              <a:lnSpc>
                <a:spcPct val="100000"/>
              </a:lnSpc>
              <a:buFont typeface="Wingdings"/>
              <a:buChar char=""/>
              <a:tabLst>
                <a:tab pos="433705" algn="l"/>
              </a:tabLst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Quelle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est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sa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communiquée</a:t>
            </a:r>
            <a:r>
              <a:rPr sz="16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l’ONEM?</a:t>
            </a:r>
            <a:endParaRPr sz="1600">
              <a:latin typeface="Calibri"/>
              <a:cs typeface="Calibri"/>
            </a:endParaRPr>
          </a:p>
          <a:p>
            <a:pPr marL="433705" indent="-342900">
              <a:lnSpc>
                <a:spcPct val="100000"/>
              </a:lnSpc>
              <a:buFont typeface="Wingdings"/>
              <a:buChar char=""/>
              <a:tabLst>
                <a:tab pos="433705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Quelle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est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visée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début,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prépare à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métier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pénurie,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plein,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durée 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d’au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mois,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etc.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84158" y="2532532"/>
            <a:ext cx="3479800" cy="646430"/>
          </a:xfrm>
          <a:prstGeom prst="rect">
            <a:avLst/>
          </a:prstGeom>
          <a:solidFill>
            <a:srgbClr val="D9D9D9"/>
          </a:solidFill>
          <a:ln w="9525">
            <a:solidFill>
              <a:srgbClr val="0D70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42164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Admission</a:t>
            </a:r>
            <a:r>
              <a:rPr sz="1800" b="1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avant</a:t>
            </a:r>
            <a:r>
              <a:rPr sz="18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8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01/03/2026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(phase</a:t>
            </a:r>
            <a:r>
              <a:rPr sz="18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transitoire)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8828" y="3189095"/>
            <a:ext cx="6282055" cy="231140"/>
          </a:xfrm>
          <a:custGeom>
            <a:avLst/>
            <a:gdLst/>
            <a:ahLst/>
            <a:cxnLst/>
            <a:rect l="l" t="t" r="r" b="b"/>
            <a:pathLst>
              <a:path w="6282055" h="231139">
                <a:moveTo>
                  <a:pt x="0" y="230835"/>
                </a:moveTo>
                <a:lnTo>
                  <a:pt x="1511" y="185910"/>
                </a:lnTo>
                <a:lnTo>
                  <a:pt x="5634" y="149223"/>
                </a:lnTo>
                <a:lnTo>
                  <a:pt x="11749" y="124487"/>
                </a:lnTo>
                <a:lnTo>
                  <a:pt x="19240" y="115417"/>
                </a:lnTo>
                <a:lnTo>
                  <a:pt x="3121621" y="115417"/>
                </a:lnTo>
                <a:lnTo>
                  <a:pt x="3129105" y="106349"/>
                </a:lnTo>
                <a:lnTo>
                  <a:pt x="3135217" y="81616"/>
                </a:lnTo>
                <a:lnTo>
                  <a:pt x="3139338" y="44930"/>
                </a:lnTo>
                <a:lnTo>
                  <a:pt x="3140849" y="0"/>
                </a:lnTo>
                <a:lnTo>
                  <a:pt x="3142361" y="44930"/>
                </a:lnTo>
                <a:lnTo>
                  <a:pt x="3146483" y="81616"/>
                </a:lnTo>
                <a:lnTo>
                  <a:pt x="3152599" y="106349"/>
                </a:lnTo>
                <a:lnTo>
                  <a:pt x="3160090" y="115417"/>
                </a:lnTo>
                <a:lnTo>
                  <a:pt x="6262471" y="115417"/>
                </a:lnTo>
                <a:lnTo>
                  <a:pt x="6269955" y="124488"/>
                </a:lnTo>
                <a:lnTo>
                  <a:pt x="6276066" y="149224"/>
                </a:lnTo>
                <a:lnTo>
                  <a:pt x="6280188" y="185915"/>
                </a:lnTo>
                <a:lnTo>
                  <a:pt x="6281699" y="230847"/>
                </a:lnTo>
              </a:path>
            </a:pathLst>
          </a:custGeom>
          <a:ln w="19050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1754" y="3434118"/>
            <a:ext cx="1222375" cy="74295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805" marR="226695">
              <a:lnSpc>
                <a:spcPct val="100000"/>
              </a:lnSpc>
              <a:spcBef>
                <a:spcPts val="300"/>
              </a:spcBef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Allocations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chômage ordinaires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2801" y="3434118"/>
            <a:ext cx="1243965" cy="51943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321945">
              <a:lnSpc>
                <a:spcPct val="100000"/>
              </a:lnSpc>
              <a:spcBef>
                <a:spcPts val="235"/>
              </a:spcBef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Allocations d’insertion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40584" y="3646525"/>
            <a:ext cx="2852420" cy="1631314"/>
          </a:xfrm>
          <a:custGeom>
            <a:avLst/>
            <a:gdLst/>
            <a:ahLst/>
            <a:cxnLst/>
            <a:rect l="l" t="t" r="r" b="b"/>
            <a:pathLst>
              <a:path w="2852420" h="1631314">
                <a:moveTo>
                  <a:pt x="0" y="0"/>
                </a:moveTo>
                <a:lnTo>
                  <a:pt x="2851861" y="0"/>
                </a:lnTo>
                <a:lnTo>
                  <a:pt x="2851861" y="1631213"/>
                </a:lnTo>
                <a:lnTo>
                  <a:pt x="0" y="163121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81A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19329" y="3671930"/>
            <a:ext cx="25615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ininterrompue</a:t>
            </a:r>
            <a:r>
              <a:rPr sz="1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préparant</a:t>
            </a:r>
            <a:r>
              <a:rPr sz="10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métier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en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pénurie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entamée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avant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le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1/01/2026</a:t>
            </a:r>
            <a:r>
              <a:rPr sz="1000" b="1" spc="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19329" y="3976776"/>
            <a:ext cx="264604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laquelle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dispense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été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accordée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service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régional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l’emploi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9455" y="4434044"/>
            <a:ext cx="263588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10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000" spc="18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jusqu’à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formation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30/06/2030)</a:t>
            </a:r>
            <a:endParaRPr sz="1000">
              <a:latin typeface="Calibri"/>
              <a:cs typeface="Calibri"/>
            </a:endParaRPr>
          </a:p>
          <a:p>
            <a:pPr marL="184785" marR="13335" indent="-172720">
              <a:lnSpc>
                <a:spcPct val="100000"/>
              </a:lnSpc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10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r>
              <a:rPr sz="1000" spc="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si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formation professionnelle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d’au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moins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4</a:t>
            </a:r>
            <a:r>
              <a:rPr sz="10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semaines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temps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1754" y="4952314"/>
            <a:ext cx="1839595" cy="1631314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0805" marR="141605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000" b="1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professionnelle</a:t>
            </a:r>
            <a:r>
              <a:rPr sz="1000" b="1" spc="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C00000"/>
                </a:solidFill>
                <a:latin typeface="Calibri"/>
                <a:cs typeface="Calibri"/>
              </a:rPr>
              <a:t>à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 temps</a:t>
            </a:r>
            <a:r>
              <a:rPr sz="10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plein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(35h)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d’une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durée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d’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au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moins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mois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entamée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avant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la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date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fin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de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droit</a:t>
            </a:r>
            <a:endParaRPr sz="1000">
              <a:latin typeface="Calibri"/>
              <a:cs typeface="Calibri"/>
            </a:endParaRPr>
          </a:p>
          <a:p>
            <a:pPr marL="263525" marR="111760" indent="-172720">
              <a:lnSpc>
                <a:spcPct val="100000"/>
              </a:lnSpc>
              <a:spcBef>
                <a:spcPts val="1200"/>
              </a:spcBef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35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Prolongation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000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allocations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(limite</a:t>
            </a:r>
            <a:endParaRPr sz="1000">
              <a:latin typeface="Calibri"/>
              <a:cs typeface="Calibri"/>
            </a:endParaRPr>
          </a:p>
          <a:p>
            <a:pPr marL="263525" marR="122555">
              <a:lnSpc>
                <a:spcPct val="100000"/>
              </a:lnSpc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12</a:t>
            </a:r>
            <a:r>
              <a:rPr sz="10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0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supplémentaires</a:t>
            </a:r>
            <a:r>
              <a:rPr sz="10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la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droit)</a:t>
            </a:r>
            <a:endParaRPr sz="10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05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12548" y="4225239"/>
            <a:ext cx="1954530" cy="2154555"/>
          </a:xfrm>
          <a:custGeom>
            <a:avLst/>
            <a:gdLst/>
            <a:ahLst/>
            <a:cxnLst/>
            <a:rect l="l" t="t" r="r" b="b"/>
            <a:pathLst>
              <a:path w="1954529" h="2154554">
                <a:moveTo>
                  <a:pt x="0" y="0"/>
                </a:moveTo>
                <a:lnTo>
                  <a:pt x="1954479" y="0"/>
                </a:lnTo>
                <a:lnTo>
                  <a:pt x="1954479" y="2154440"/>
                </a:lnTo>
                <a:lnTo>
                  <a:pt x="0" y="215444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791292" y="4250637"/>
            <a:ext cx="1729739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ininterrompue</a:t>
            </a:r>
            <a:r>
              <a:rPr sz="10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0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ne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 prépare</a:t>
            </a:r>
            <a:r>
              <a:rPr sz="10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un métier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 pénurie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ou qui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prépare</a:t>
            </a:r>
            <a:r>
              <a:rPr sz="1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 métier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0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pénurie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mais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5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 démarré</a:t>
            </a:r>
            <a:r>
              <a:rPr sz="1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après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b="1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31/12/2025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laquelle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dispense</a:t>
            </a:r>
            <a:r>
              <a:rPr sz="10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été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accordée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service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 régional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l’emploi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292" y="5622443"/>
            <a:ext cx="1739900" cy="696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=&gt;</a:t>
            </a:r>
            <a:r>
              <a:rPr sz="10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Prolongation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000" spc="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allocations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jusqu’au</a:t>
            </a:r>
            <a:r>
              <a:rPr sz="1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31/12/2026</a:t>
            </a:r>
            <a:r>
              <a:rPr sz="1000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augmentée</a:t>
            </a:r>
            <a:r>
              <a:rPr sz="800" spc="-25" dirty="0">
                <a:solidFill>
                  <a:srgbClr val="12355F"/>
                </a:solidFill>
                <a:latin typeface="Calibri"/>
                <a:cs typeface="Calibri"/>
              </a:rPr>
              <a:t> du</a:t>
            </a:r>
            <a:r>
              <a:rPr sz="800" spc="5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nombre</a:t>
            </a:r>
            <a:r>
              <a:rPr sz="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complets</a:t>
            </a:r>
            <a:r>
              <a:rPr sz="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se</a:t>
            </a:r>
            <a:r>
              <a:rPr sz="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12355F"/>
                </a:solidFill>
                <a:latin typeface="Calibri"/>
                <a:cs typeface="Calibri"/>
              </a:rPr>
              <a:t>situent</a:t>
            </a:r>
            <a:r>
              <a:rPr sz="800" spc="5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entre</a:t>
            </a:r>
            <a:r>
              <a:rPr sz="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8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01/01/25</a:t>
            </a:r>
            <a:r>
              <a:rPr sz="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8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800" spc="5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d’admission aux</a:t>
            </a:r>
            <a:r>
              <a:rPr sz="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8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800" spc="-10" dirty="0">
                <a:solidFill>
                  <a:srgbClr val="12355F"/>
                </a:solidFill>
                <a:latin typeface="Calibri"/>
                <a:cs typeface="Calibri"/>
              </a:rPr>
              <a:t> chômage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4840" y="3336023"/>
            <a:ext cx="1540510" cy="73914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 marR="395605">
              <a:lnSpc>
                <a:spcPct val="100000"/>
              </a:lnSpc>
              <a:spcBef>
                <a:spcPts val="270"/>
              </a:spcBef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400" b="1" spc="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chômage ordinaires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139574" y="3092164"/>
            <a:ext cx="3672204" cy="231140"/>
          </a:xfrm>
          <a:custGeom>
            <a:avLst/>
            <a:gdLst/>
            <a:ahLst/>
            <a:cxnLst/>
            <a:rect l="l" t="t" r="r" b="b"/>
            <a:pathLst>
              <a:path w="3672204" h="231139">
                <a:moveTo>
                  <a:pt x="0" y="230835"/>
                </a:moveTo>
                <a:lnTo>
                  <a:pt x="1511" y="185910"/>
                </a:lnTo>
                <a:lnTo>
                  <a:pt x="5634" y="149223"/>
                </a:lnTo>
                <a:lnTo>
                  <a:pt x="11749" y="124487"/>
                </a:lnTo>
                <a:lnTo>
                  <a:pt x="19240" y="115417"/>
                </a:lnTo>
                <a:lnTo>
                  <a:pt x="1816582" y="115417"/>
                </a:lnTo>
                <a:lnTo>
                  <a:pt x="1824073" y="106347"/>
                </a:lnTo>
                <a:lnTo>
                  <a:pt x="1830189" y="81611"/>
                </a:lnTo>
                <a:lnTo>
                  <a:pt x="1834311" y="44924"/>
                </a:lnTo>
                <a:lnTo>
                  <a:pt x="1835823" y="0"/>
                </a:lnTo>
                <a:lnTo>
                  <a:pt x="1837334" y="44924"/>
                </a:lnTo>
                <a:lnTo>
                  <a:pt x="1841455" y="81611"/>
                </a:lnTo>
                <a:lnTo>
                  <a:pt x="1847567" y="106347"/>
                </a:lnTo>
                <a:lnTo>
                  <a:pt x="1855050" y="115417"/>
                </a:lnTo>
                <a:lnTo>
                  <a:pt x="3652405" y="115417"/>
                </a:lnTo>
                <a:lnTo>
                  <a:pt x="3659896" y="124487"/>
                </a:lnTo>
                <a:lnTo>
                  <a:pt x="3666012" y="149223"/>
                </a:lnTo>
                <a:lnTo>
                  <a:pt x="3670134" y="185910"/>
                </a:lnTo>
                <a:lnTo>
                  <a:pt x="3671646" y="230835"/>
                </a:lnTo>
              </a:path>
            </a:pathLst>
          </a:custGeom>
          <a:ln w="19049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778604" y="3336023"/>
            <a:ext cx="1313180" cy="52324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391160">
              <a:lnSpc>
                <a:spcPct val="100000"/>
              </a:lnSpc>
              <a:spcBef>
                <a:spcPts val="265"/>
              </a:spcBef>
            </a:pP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Allocations d’insertion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06536" y="4652530"/>
            <a:ext cx="1954530" cy="1785620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1440" marR="280035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0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ininterrompue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préparant</a:t>
            </a:r>
            <a:r>
              <a:rPr sz="10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métiers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d'infirmier.e</a:t>
            </a:r>
            <a:r>
              <a:rPr sz="10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ou</a:t>
            </a:r>
            <a:r>
              <a:rPr sz="10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C00000"/>
                </a:solidFill>
                <a:latin typeface="Calibri"/>
                <a:cs typeface="Calibri"/>
              </a:rPr>
              <a:t>d’aide-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soignant.e</a:t>
            </a:r>
            <a:r>
              <a:rPr sz="1000" b="1" spc="1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laquelle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une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C00000"/>
                </a:solidFill>
                <a:latin typeface="Calibri"/>
                <a:cs typeface="Calibri"/>
              </a:rPr>
              <a:t>dispense</a:t>
            </a:r>
            <a:r>
              <a:rPr sz="10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été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accordée par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 service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régional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l’emploi</a:t>
            </a:r>
            <a:endParaRPr sz="1000">
              <a:latin typeface="Calibri"/>
              <a:cs typeface="Calibri"/>
            </a:endParaRPr>
          </a:p>
          <a:p>
            <a:pPr marL="263525" marR="210820" indent="-172720">
              <a:lnSpc>
                <a:spcPct val="100000"/>
              </a:lnSpc>
              <a:spcBef>
                <a:spcPts val="1200"/>
              </a:spcBef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35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Prolongation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000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allocations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jusqu’à</a:t>
            </a:r>
            <a:r>
              <a:rPr sz="1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10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000" dirty="0">
                <a:solidFill>
                  <a:srgbClr val="12355F"/>
                </a:solidFill>
                <a:latin typeface="Symbol"/>
                <a:cs typeface="Symbol"/>
              </a:rPr>
              <a:t></a:t>
            </a:r>
            <a:r>
              <a:rPr sz="1000" spc="100" dirty="0">
                <a:solidFill>
                  <a:srgbClr val="12355F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gel de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29899" y="4319079"/>
            <a:ext cx="1076325" cy="554355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90805" marR="292735">
              <a:lnSpc>
                <a:spcPct val="100000"/>
              </a:lnSpc>
              <a:spcBef>
                <a:spcPts val="295"/>
              </a:spcBef>
            </a:pPr>
            <a:r>
              <a:rPr sz="1000" b="1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000" b="1" spc="-10" dirty="0">
                <a:solidFill>
                  <a:srgbClr val="12355F"/>
                </a:solidFill>
                <a:latin typeface="Calibri"/>
                <a:cs typeface="Calibri"/>
              </a:rPr>
              <a:t> prolongation possible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60508" y="2446693"/>
            <a:ext cx="3585210" cy="646430"/>
          </a:xfrm>
          <a:prstGeom prst="rect">
            <a:avLst/>
          </a:prstGeom>
          <a:solidFill>
            <a:srgbClr val="D9D9D9"/>
          </a:solidFill>
          <a:ln w="9525">
            <a:solidFill>
              <a:srgbClr val="0D705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107314" marR="264795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Admission</a:t>
            </a:r>
            <a:r>
              <a:rPr sz="18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à</a:t>
            </a:r>
            <a:r>
              <a:rPr sz="1800" b="1" u="sng" spc="-5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partir</a:t>
            </a:r>
            <a:r>
              <a:rPr sz="1800" b="1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8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01/03/2026 </a:t>
            </a:r>
            <a:r>
              <a:rPr sz="1800" b="1" dirty="0">
                <a:solidFill>
                  <a:srgbClr val="12355F"/>
                </a:solidFill>
                <a:latin typeface="Calibri"/>
                <a:cs typeface="Calibri"/>
              </a:rPr>
              <a:t>(nouvelle</a:t>
            </a:r>
            <a:r>
              <a:rPr sz="1800" b="1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2355F"/>
                </a:solidFill>
                <a:latin typeface="Calibri"/>
                <a:cs typeface="Calibri"/>
              </a:rPr>
              <a:t>réglementation)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729294" y="3682254"/>
            <a:ext cx="5143500" cy="780415"/>
            <a:chOff x="1729294" y="3682254"/>
            <a:chExt cx="5143500" cy="780415"/>
          </a:xfrm>
        </p:grpSpPr>
        <p:sp>
          <p:nvSpPr>
            <p:cNvPr id="22" name="object 22"/>
            <p:cNvSpPr/>
            <p:nvPr/>
          </p:nvSpPr>
          <p:spPr>
            <a:xfrm>
              <a:off x="1738819" y="3776547"/>
              <a:ext cx="632460" cy="256540"/>
            </a:xfrm>
            <a:custGeom>
              <a:avLst/>
              <a:gdLst/>
              <a:ahLst/>
              <a:cxnLst/>
              <a:rect l="l" t="t" r="r" b="b"/>
              <a:pathLst>
                <a:path w="632460" h="256539">
                  <a:moveTo>
                    <a:pt x="0" y="0"/>
                  </a:moveTo>
                  <a:lnTo>
                    <a:pt x="631837" y="256095"/>
                  </a:lnTo>
                </a:path>
              </a:pathLst>
            </a:custGeom>
            <a:ln w="19049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44573" y="3992553"/>
              <a:ext cx="85090" cy="71120"/>
            </a:xfrm>
            <a:custGeom>
              <a:avLst/>
              <a:gdLst/>
              <a:ahLst/>
              <a:cxnLst/>
              <a:rect l="l" t="t" r="r" b="b"/>
              <a:pathLst>
                <a:path w="85089" h="71120">
                  <a:moveTo>
                    <a:pt x="28625" y="0"/>
                  </a:moveTo>
                  <a:lnTo>
                    <a:pt x="0" y="70624"/>
                  </a:lnTo>
                  <a:lnTo>
                    <a:pt x="84924" y="63931"/>
                  </a:lnTo>
                  <a:lnTo>
                    <a:pt x="28625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41150" y="3691779"/>
              <a:ext cx="871855" cy="729615"/>
            </a:xfrm>
            <a:custGeom>
              <a:avLst/>
              <a:gdLst/>
              <a:ahLst/>
              <a:cxnLst/>
              <a:rect l="l" t="t" r="r" b="b"/>
              <a:pathLst>
                <a:path w="871854" h="729614">
                  <a:moveTo>
                    <a:pt x="871651" y="0"/>
                  </a:moveTo>
                  <a:lnTo>
                    <a:pt x="0" y="729602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292455" y="4384012"/>
              <a:ext cx="83185" cy="78740"/>
            </a:xfrm>
            <a:custGeom>
              <a:avLst/>
              <a:gdLst/>
              <a:ahLst/>
              <a:cxnLst/>
              <a:rect l="l" t="t" r="r" b="b"/>
              <a:pathLst>
                <a:path w="83185" h="78739">
                  <a:moveTo>
                    <a:pt x="33972" y="0"/>
                  </a:moveTo>
                  <a:lnTo>
                    <a:pt x="0" y="78130"/>
                  </a:lnTo>
                  <a:lnTo>
                    <a:pt x="82880" y="58432"/>
                  </a:lnTo>
                  <a:lnTo>
                    <a:pt x="33972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34593" y="3953389"/>
              <a:ext cx="0" cy="214629"/>
            </a:xfrm>
            <a:custGeom>
              <a:avLst/>
              <a:gdLst/>
              <a:ahLst/>
              <a:cxnLst/>
              <a:rect l="l" t="t" r="r" b="b"/>
              <a:pathLst>
                <a:path h="214629">
                  <a:moveTo>
                    <a:pt x="0" y="0"/>
                  </a:moveTo>
                  <a:lnTo>
                    <a:pt x="0" y="214414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96497" y="415510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11397018" y="3858778"/>
            <a:ext cx="76200" cy="460375"/>
            <a:chOff x="11397018" y="3858778"/>
            <a:chExt cx="76200" cy="460375"/>
          </a:xfrm>
        </p:grpSpPr>
        <p:sp>
          <p:nvSpPr>
            <p:cNvPr id="29" name="object 29"/>
            <p:cNvSpPr/>
            <p:nvPr/>
          </p:nvSpPr>
          <p:spPr>
            <a:xfrm>
              <a:off x="11435122" y="3858778"/>
              <a:ext cx="0" cy="396875"/>
            </a:xfrm>
            <a:custGeom>
              <a:avLst/>
              <a:gdLst/>
              <a:ahLst/>
              <a:cxnLst/>
              <a:rect l="l" t="t" r="r" b="b"/>
              <a:pathLst>
                <a:path h="396875">
                  <a:moveTo>
                    <a:pt x="0" y="0"/>
                  </a:moveTo>
                  <a:lnTo>
                    <a:pt x="0" y="396798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397018" y="424287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8726826" y="4075150"/>
            <a:ext cx="76200" cy="577850"/>
            <a:chOff x="8726826" y="4075150"/>
            <a:chExt cx="76200" cy="577850"/>
          </a:xfrm>
        </p:grpSpPr>
        <p:sp>
          <p:nvSpPr>
            <p:cNvPr id="32" name="object 32"/>
            <p:cNvSpPr/>
            <p:nvPr/>
          </p:nvSpPr>
          <p:spPr>
            <a:xfrm>
              <a:off x="8764931" y="4075150"/>
              <a:ext cx="0" cy="514350"/>
            </a:xfrm>
            <a:custGeom>
              <a:avLst/>
              <a:gdLst/>
              <a:ahLst/>
              <a:cxnLst/>
              <a:rect l="l" t="t" r="r" b="b"/>
              <a:pathLst>
                <a:path h="514350">
                  <a:moveTo>
                    <a:pt x="0" y="0"/>
                  </a:moveTo>
                  <a:lnTo>
                    <a:pt x="0" y="513880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26826" y="45763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094548" y="4176732"/>
            <a:ext cx="76200" cy="784225"/>
            <a:chOff x="1094548" y="4176732"/>
            <a:chExt cx="76200" cy="784225"/>
          </a:xfrm>
        </p:grpSpPr>
        <p:sp>
          <p:nvSpPr>
            <p:cNvPr id="35" name="object 35"/>
            <p:cNvSpPr/>
            <p:nvPr/>
          </p:nvSpPr>
          <p:spPr>
            <a:xfrm>
              <a:off x="1132653" y="4176732"/>
              <a:ext cx="0" cy="720725"/>
            </a:xfrm>
            <a:custGeom>
              <a:avLst/>
              <a:gdLst/>
              <a:ahLst/>
              <a:cxnLst/>
              <a:rect l="l" t="t" r="r" b="b"/>
              <a:pathLst>
                <a:path h="720725">
                  <a:moveTo>
                    <a:pt x="0" y="0"/>
                  </a:moveTo>
                  <a:lnTo>
                    <a:pt x="0" y="720178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94548" y="48842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381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0184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716" y="5100919"/>
              <a:ext cx="2700616" cy="1757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2285" y="5099281"/>
              <a:ext cx="7467155" cy="17587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2676" y="5101932"/>
              <a:ext cx="2569323" cy="1756067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4932" y="274501"/>
            <a:ext cx="893889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pc="-10" dirty="0"/>
              <a:t>COEXISTENCE</a:t>
            </a:r>
            <a:r>
              <a:rPr spc="-35" dirty="0"/>
              <a:t> </a:t>
            </a:r>
            <a:r>
              <a:rPr dirty="0"/>
              <a:t>DES</a:t>
            </a:r>
            <a:r>
              <a:rPr spc="-35" dirty="0"/>
              <a:t> </a:t>
            </a:r>
            <a:r>
              <a:rPr spc="-10" dirty="0"/>
              <a:t>MESURES</a:t>
            </a:r>
            <a:r>
              <a:rPr spc="-55" dirty="0"/>
              <a:t> </a:t>
            </a:r>
            <a:r>
              <a:rPr spc="-10" dirty="0"/>
              <a:t>TRANSITOIRES</a:t>
            </a:r>
            <a:r>
              <a:rPr spc="-55" dirty="0"/>
              <a:t> </a:t>
            </a:r>
            <a:r>
              <a:rPr dirty="0"/>
              <a:t>ET</a:t>
            </a:r>
            <a:r>
              <a:rPr spc="-4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55" dirty="0"/>
              <a:t>L’APPLICATION</a:t>
            </a:r>
            <a:r>
              <a:rPr spc="-45" dirty="0"/>
              <a:t> </a:t>
            </a:r>
            <a:r>
              <a:rPr dirty="0"/>
              <a:t>DE</a:t>
            </a:r>
            <a:r>
              <a:rPr spc="-30" dirty="0"/>
              <a:t> </a:t>
            </a:r>
            <a:r>
              <a:rPr spc="-25" dirty="0"/>
              <a:t>LA </a:t>
            </a:r>
            <a:r>
              <a:rPr dirty="0"/>
              <a:t>NOUVELLE</a:t>
            </a:r>
            <a:r>
              <a:rPr spc="-110" dirty="0"/>
              <a:t> </a:t>
            </a:r>
            <a:r>
              <a:rPr spc="-10" dirty="0"/>
              <a:t>REGLEMENTATION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20533" y="1104009"/>
            <a:ext cx="10150475" cy="175641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moment</a:t>
            </a:r>
            <a:r>
              <a:rPr sz="18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donné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pendant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un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certain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temps,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deux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régimes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distincts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s’appliqueront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CCI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en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309880" indent="-285750">
              <a:lnSpc>
                <a:spcPct val="100000"/>
              </a:lnSpc>
              <a:spcBef>
                <a:spcPts val="425"/>
              </a:spcBef>
              <a:buFont typeface="Wingdings"/>
              <a:buChar char=""/>
              <a:tabLst>
                <a:tab pos="309880" algn="l"/>
              </a:tabLst>
            </a:pP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Jusqu’au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r>
              <a:rPr sz="16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concernés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transitoires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uniquement</a:t>
            </a:r>
            <a:endParaRPr sz="1600">
              <a:latin typeface="Calibri"/>
              <a:cs typeface="Calibri"/>
            </a:endParaRPr>
          </a:p>
          <a:p>
            <a:pPr marL="309245" marR="20320" indent="-285750">
              <a:lnSpc>
                <a:spcPct val="100000"/>
              </a:lnSpc>
              <a:buFont typeface="Wingdings"/>
              <a:buChar char=""/>
              <a:tabLst>
                <a:tab pos="310515" algn="l"/>
              </a:tabLst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partir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mars-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avril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2026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jusque</a:t>
            </a:r>
            <a:r>
              <a:rPr sz="16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juin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2030</a:t>
            </a:r>
            <a:r>
              <a:rPr sz="1600" b="1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tard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toujours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concernés</a:t>
            </a:r>
            <a:r>
              <a:rPr sz="16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mesures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transitoires 	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soumis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nouvelle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réglementation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1600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Exemple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professionnelle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plein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(35h)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3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mois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qui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commence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15/11/2026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690" y="3214192"/>
            <a:ext cx="5207000" cy="831215"/>
          </a:xfrm>
          <a:prstGeom prst="rect">
            <a:avLst/>
          </a:prstGeom>
          <a:ln w="9525">
            <a:solidFill>
              <a:srgbClr val="0D705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 marR="97790">
              <a:lnSpc>
                <a:spcPct val="100000"/>
              </a:lnSpc>
              <a:spcBef>
                <a:spcPts val="260"/>
              </a:spcBef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CI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avant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01/03/2026 et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dont</a:t>
            </a:r>
            <a:r>
              <a:rPr sz="16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date</a:t>
            </a:r>
            <a:r>
              <a:rPr sz="16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droit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est</a:t>
            </a:r>
            <a:r>
              <a:rPr sz="16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12355F"/>
                </a:solidFill>
                <a:latin typeface="Calibri"/>
                <a:cs typeface="Calibri"/>
              </a:rPr>
              <a:t>postérieure</a:t>
            </a:r>
            <a:r>
              <a:rPr sz="16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au</a:t>
            </a:r>
            <a:r>
              <a:rPr sz="16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15/11/2026</a:t>
            </a:r>
            <a:r>
              <a:rPr sz="1600" b="1" spc="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de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durée des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75767" y="3217354"/>
            <a:ext cx="5382260" cy="1077595"/>
          </a:xfrm>
          <a:custGeom>
            <a:avLst/>
            <a:gdLst/>
            <a:ahLst/>
            <a:cxnLst/>
            <a:rect l="l" t="t" r="r" b="b"/>
            <a:pathLst>
              <a:path w="5382259" h="1077595">
                <a:moveTo>
                  <a:pt x="0" y="0"/>
                </a:moveTo>
                <a:lnTo>
                  <a:pt x="5381777" y="0"/>
                </a:lnTo>
                <a:lnTo>
                  <a:pt x="5381777" y="1077214"/>
                </a:lnTo>
                <a:lnTo>
                  <a:pt x="0" y="107721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54303" y="3238182"/>
            <a:ext cx="492315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16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CI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admis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après</a:t>
            </a:r>
            <a:r>
              <a:rPr sz="16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16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12355F"/>
                </a:solidFill>
                <a:latin typeface="Calibri"/>
                <a:cs typeface="Calibri"/>
              </a:rPr>
              <a:t>01/03/2026</a:t>
            </a:r>
            <a:r>
              <a:rPr sz="1600" b="1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prolongation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600" spc="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allocations</a:t>
            </a:r>
            <a:r>
              <a:rPr sz="16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6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fait</a:t>
            </a:r>
            <a:r>
              <a:rPr sz="16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la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6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(sauf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infirmier/aide-soignante)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et pas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gel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6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6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2355F"/>
                </a:solidFill>
                <a:latin typeface="Calibri"/>
                <a:cs typeface="Calibri"/>
              </a:rPr>
              <a:t>dégressivité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05741" y="2860297"/>
            <a:ext cx="7380605" cy="354330"/>
          </a:xfrm>
          <a:custGeom>
            <a:avLst/>
            <a:gdLst/>
            <a:ahLst/>
            <a:cxnLst/>
            <a:rect l="l" t="t" r="r" b="b"/>
            <a:pathLst>
              <a:path w="7380605" h="354330">
                <a:moveTo>
                  <a:pt x="0" y="353898"/>
                </a:moveTo>
                <a:lnTo>
                  <a:pt x="2318" y="285021"/>
                </a:lnTo>
                <a:lnTo>
                  <a:pt x="8639" y="228776"/>
                </a:lnTo>
                <a:lnTo>
                  <a:pt x="18012" y="190854"/>
                </a:lnTo>
                <a:lnTo>
                  <a:pt x="29489" y="176949"/>
                </a:lnTo>
                <a:lnTo>
                  <a:pt x="3697960" y="176949"/>
                </a:lnTo>
                <a:lnTo>
                  <a:pt x="3709444" y="163043"/>
                </a:lnTo>
                <a:lnTo>
                  <a:pt x="3718821" y="125121"/>
                </a:lnTo>
                <a:lnTo>
                  <a:pt x="3725144" y="68876"/>
                </a:lnTo>
                <a:lnTo>
                  <a:pt x="3727462" y="0"/>
                </a:lnTo>
                <a:lnTo>
                  <a:pt x="3729779" y="68876"/>
                </a:lnTo>
                <a:lnTo>
                  <a:pt x="3736097" y="125121"/>
                </a:lnTo>
                <a:lnTo>
                  <a:pt x="3745470" y="163043"/>
                </a:lnTo>
                <a:lnTo>
                  <a:pt x="3756952" y="176949"/>
                </a:lnTo>
                <a:lnTo>
                  <a:pt x="7351026" y="176949"/>
                </a:lnTo>
                <a:lnTo>
                  <a:pt x="7362503" y="190854"/>
                </a:lnTo>
                <a:lnTo>
                  <a:pt x="7371876" y="228776"/>
                </a:lnTo>
                <a:lnTo>
                  <a:pt x="7378197" y="285021"/>
                </a:lnTo>
                <a:lnTo>
                  <a:pt x="7380516" y="353898"/>
                </a:lnTo>
              </a:path>
            </a:pathLst>
          </a:custGeom>
          <a:ln w="19050">
            <a:solidFill>
              <a:srgbClr val="0D70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14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1">
            <a:extLst>
              <a:ext uri="{FF2B5EF4-FFF2-40B4-BE49-F238E27FC236}">
                <a16:creationId xmlns:a16="http://schemas.microsoft.com/office/drawing/2014/main" id="{F7503F01-B62F-5EDF-C784-3EC6586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 noChangeArrowheads="1"/>
          </p:cNvSpPr>
          <p:nvPr/>
        </p:nvSpPr>
        <p:spPr bwMode="auto">
          <a:xfrm>
            <a:off x="1524000" y="0"/>
            <a:ext cx="91424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4572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fr-FR" sz="1800">
              <a:solidFill>
                <a:srgbClr val="FFFFFF"/>
              </a:solidFill>
            </a:endParaRPr>
          </a:p>
        </p:txBody>
      </p:sp>
      <p:sp>
        <p:nvSpPr>
          <p:cNvPr id="13315" name="Freeform: Shape 10">
            <a:extLst>
              <a:ext uri="{FF2B5EF4-FFF2-40B4-BE49-F238E27FC236}">
                <a16:creationId xmlns:a16="http://schemas.microsoft.com/office/drawing/2014/main" id="{E16F5C94-7D54-22E8-5DE2-4749A3A34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Move="1" noResize="1"/>
          </p:cNvSpPr>
          <p:nvPr/>
        </p:nvSpPr>
        <p:spPr bwMode="auto">
          <a:xfrm>
            <a:off x="2849563" y="0"/>
            <a:ext cx="7818437" cy="5919788"/>
          </a:xfrm>
          <a:custGeom>
            <a:avLst/>
            <a:gdLst>
              <a:gd name="T0" fmla="*/ 2199080 w 10423900"/>
              <a:gd name="T1" fmla="*/ 0 h 5491534"/>
              <a:gd name="T2" fmla="*/ 4398160 w 10423900"/>
              <a:gd name="T3" fmla="*/ 3439759 h 5491534"/>
              <a:gd name="T4" fmla="*/ 2199080 w 10423900"/>
              <a:gd name="T5" fmla="*/ 6879518 h 5491534"/>
              <a:gd name="T6" fmla="*/ 0 w 10423900"/>
              <a:gd name="T7" fmla="*/ 3439759 h 5491534"/>
              <a:gd name="T8" fmla="*/ 4398160 w 10423900"/>
              <a:gd name="T9" fmla="*/ 0 h 5491534"/>
              <a:gd name="T10" fmla="*/ 1473869 w 10423900"/>
              <a:gd name="T11" fmla="*/ 0 h 5491534"/>
              <a:gd name="T12" fmla="*/ 1473811 w 10423900"/>
              <a:gd name="T13" fmla="*/ 39 h 5491534"/>
              <a:gd name="T14" fmla="*/ 1369372 w 10423900"/>
              <a:gd name="T15" fmla="*/ 131337 h 5491534"/>
              <a:gd name="T16" fmla="*/ 1871178 w 10423900"/>
              <a:gd name="T17" fmla="*/ 356480 h 5491534"/>
              <a:gd name="T18" fmla="*/ 1692758 w 10423900"/>
              <a:gd name="T19" fmla="*/ 495536 h 5491534"/>
              <a:gd name="T20" fmla="*/ 1507647 w 10423900"/>
              <a:gd name="T21" fmla="*/ 594864 h 5491534"/>
              <a:gd name="T22" fmla="*/ 1306925 w 10423900"/>
              <a:gd name="T23" fmla="*/ 667702 h 5491534"/>
              <a:gd name="T24" fmla="*/ 1124045 w 10423900"/>
              <a:gd name="T25" fmla="*/ 813385 h 5491534"/>
              <a:gd name="T26" fmla="*/ 1601317 w 10423900"/>
              <a:gd name="T27" fmla="*/ 872981 h 5491534"/>
              <a:gd name="T28" fmla="*/ 1353761 w 10423900"/>
              <a:gd name="T29" fmla="*/ 1005417 h 5491534"/>
              <a:gd name="T30" fmla="*/ 1150808 w 10423900"/>
              <a:gd name="T31" fmla="*/ 1177584 h 5491534"/>
              <a:gd name="T32" fmla="*/ 1008072 w 10423900"/>
              <a:gd name="T33" fmla="*/ 1257045 h 5491534"/>
              <a:gd name="T34" fmla="*/ 856415 w 10423900"/>
              <a:gd name="T35" fmla="*/ 1276911 h 5491534"/>
              <a:gd name="T36" fmla="*/ 820731 w 10423900"/>
              <a:gd name="T37" fmla="*/ 1402724 h 5491534"/>
              <a:gd name="T38" fmla="*/ 867566 w 10423900"/>
              <a:gd name="T39" fmla="*/ 1535162 h 5491534"/>
              <a:gd name="T40" fmla="*/ 938934 w 10423900"/>
              <a:gd name="T41" fmla="*/ 1548403 h 5491534"/>
              <a:gd name="T42" fmla="*/ 1364911 w 10423900"/>
              <a:gd name="T43" fmla="*/ 1581514 h 5491534"/>
              <a:gd name="T44" fmla="*/ 0 w 10423900"/>
              <a:gd name="T45" fmla="*/ 1872872 h 5491534"/>
              <a:gd name="T46" fmla="*/ 185111 w 10423900"/>
              <a:gd name="T47" fmla="*/ 2051663 h 5491534"/>
              <a:gd name="T48" fmla="*/ 247557 w 10423900"/>
              <a:gd name="T49" fmla="*/ 2541675 h 5491534"/>
              <a:gd name="T50" fmla="*/ 475042 w 10423900"/>
              <a:gd name="T51" fmla="*/ 2819792 h 5491534"/>
              <a:gd name="T52" fmla="*/ 622239 w 10423900"/>
              <a:gd name="T53" fmla="*/ 2919118 h 5491534"/>
              <a:gd name="T54" fmla="*/ 959006 w 10423900"/>
              <a:gd name="T55" fmla="*/ 3064800 h 5491534"/>
              <a:gd name="T56" fmla="*/ 1008072 w 10423900"/>
              <a:gd name="T57" fmla="*/ 3303184 h 5491534"/>
              <a:gd name="T58" fmla="*/ 1050447 w 10423900"/>
              <a:gd name="T59" fmla="*/ 3568055 h 5491534"/>
              <a:gd name="T60" fmla="*/ 1139656 w 10423900"/>
              <a:gd name="T61" fmla="*/ 3740223 h 5491534"/>
              <a:gd name="T62" fmla="*/ 446050 w 10423900"/>
              <a:gd name="T63" fmla="*/ 3713736 h 5491534"/>
              <a:gd name="T64" fmla="*/ 1228865 w 10423900"/>
              <a:gd name="T65" fmla="*/ 4269968 h 5491534"/>
              <a:gd name="T66" fmla="*/ 1159729 w 10423900"/>
              <a:gd name="T67" fmla="*/ 4488488 h 5491534"/>
              <a:gd name="T68" fmla="*/ 1587936 w 10423900"/>
              <a:gd name="T69" fmla="*/ 4786470 h 5491534"/>
              <a:gd name="T70" fmla="*/ 1358220 w 10423900"/>
              <a:gd name="T71" fmla="*/ 4819578 h 5491534"/>
              <a:gd name="T72" fmla="*/ 2694139 w 10423900"/>
              <a:gd name="T73" fmla="*/ 6064477 h 5491534"/>
              <a:gd name="T74" fmla="*/ 4339914 w 10423900"/>
              <a:gd name="T75" fmla="*/ 6853941 h 5491534"/>
              <a:gd name="T76" fmla="*/ 4398160 w 10423900"/>
              <a:gd name="T77" fmla="*/ 6879518 h 5491534"/>
              <a:gd name="T78" fmla="*/ 17694720 60000 65536"/>
              <a:gd name="T79" fmla="*/ 0 60000 65536"/>
              <a:gd name="T80" fmla="*/ 5898240 60000 65536"/>
              <a:gd name="T81" fmla="*/ 1179648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423900"/>
              <a:gd name="T118" fmla="*/ 0 h 5491534"/>
              <a:gd name="T119" fmla="*/ 10423900 w 10423900"/>
              <a:gd name="T120" fmla="*/ 5491534 h 5491534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lnTo>
                  <a:pt x="10423900" y="0"/>
                </a:lnTo>
                <a:close/>
              </a:path>
            </a:pathLst>
          </a:custGeom>
          <a:solidFill>
            <a:srgbClr val="EEECE1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endParaRPr lang="fr-BE"/>
          </a:p>
        </p:txBody>
      </p:sp>
      <p:sp>
        <p:nvSpPr>
          <p:cNvPr id="13316" name="Titre 1">
            <a:extLst>
              <a:ext uri="{FF2B5EF4-FFF2-40B4-BE49-F238E27FC236}">
                <a16:creationId xmlns:a16="http://schemas.microsoft.com/office/drawing/2014/main" id="{CC150727-B4D2-AE89-CEC0-0A086F81F12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152650" y="365125"/>
            <a:ext cx="7886700" cy="1325563"/>
          </a:xfrm>
        </p:spPr>
        <p:txBody>
          <a:bodyPr/>
          <a:lstStyle/>
          <a:p>
            <a:pPr eaLnBrk="1" hangingPunct="1"/>
            <a:r>
              <a:rPr lang="fr-BE" altLang="fr-FR">
                <a:latin typeface="Calibri" panose="020F0502020204030204" pitchFamily="34" charset="0"/>
              </a:rPr>
              <a:t>Baisse du chômage</a:t>
            </a:r>
          </a:p>
        </p:txBody>
      </p:sp>
      <p:grpSp>
        <p:nvGrpSpPr>
          <p:cNvPr id="13317" name="Espace réservé du contenu 2">
            <a:extLst>
              <a:ext uri="{FF2B5EF4-FFF2-40B4-BE49-F238E27FC236}">
                <a16:creationId xmlns:a16="http://schemas.microsoft.com/office/drawing/2014/main" id="{E7D47A20-BD57-EC29-8CCF-22DECAC22EF8}"/>
              </a:ext>
            </a:extLst>
          </p:cNvPr>
          <p:cNvGrpSpPr>
            <a:grpSpLocks/>
          </p:cNvGrpSpPr>
          <p:nvPr/>
        </p:nvGrpSpPr>
        <p:grpSpPr bwMode="auto">
          <a:xfrm>
            <a:off x="2152650" y="2124075"/>
            <a:ext cx="7886700" cy="3937000"/>
            <a:chOff x="2152653" y="2123849"/>
            <a:chExt cx="7886700" cy="3936601"/>
          </a:xfrm>
        </p:grpSpPr>
        <p:sp>
          <p:nvSpPr>
            <p:cNvPr id="13320" name="Rectangle 5">
              <a:extLst>
                <a:ext uri="{FF2B5EF4-FFF2-40B4-BE49-F238E27FC236}">
                  <a16:creationId xmlns:a16="http://schemas.microsoft.com/office/drawing/2014/main" id="{0520F0D3-B396-660F-8CD6-F6E72EC2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53" y="2419045"/>
              <a:ext cx="7886700" cy="503998"/>
            </a:xfrm>
            <a:prstGeom prst="rect">
              <a:avLst/>
            </a:prstGeom>
            <a:solidFill>
              <a:srgbClr val="EEECE1">
                <a:alpha val="90195"/>
              </a:srgbClr>
            </a:solidFill>
            <a:ln w="25402">
              <a:solidFill>
                <a:srgbClr val="1F497D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fr-BE" altLang="fr-FR" sz="1800">
                <a:latin typeface="Aptos" panose="020B0004020202020204" pitchFamily="34" charset="0"/>
              </a:endParaRPr>
            </a:p>
          </p:txBody>
        </p:sp>
        <p:sp>
          <p:nvSpPr>
            <p:cNvPr id="13321" name="Forme libre : forme 6">
              <a:extLst>
                <a:ext uri="{FF2B5EF4-FFF2-40B4-BE49-F238E27FC236}">
                  <a16:creationId xmlns:a16="http://schemas.microsoft.com/office/drawing/2014/main" id="{BE239F0D-523A-4E32-7441-FE5615F22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988" y="2123849"/>
              <a:ext cx="5520690" cy="590400"/>
            </a:xfrm>
            <a:custGeom>
              <a:avLst/>
              <a:gdLst>
                <a:gd name="T0" fmla="*/ 2760345 w 5520690"/>
                <a:gd name="T1" fmla="*/ 0 h 590400"/>
                <a:gd name="T2" fmla="*/ 5520690 w 5520690"/>
                <a:gd name="T3" fmla="*/ 295200 h 590400"/>
                <a:gd name="T4" fmla="*/ 2760345 w 5520690"/>
                <a:gd name="T5" fmla="*/ 590400 h 590400"/>
                <a:gd name="T6" fmla="*/ 0 w 5520690"/>
                <a:gd name="T7" fmla="*/ 295200 h 590400"/>
                <a:gd name="T8" fmla="*/ 0 w 5520690"/>
                <a:gd name="T9" fmla="*/ 98402 h 590400"/>
                <a:gd name="T10" fmla="*/ 98402 w 5520690"/>
                <a:gd name="T11" fmla="*/ 0 h 590400"/>
                <a:gd name="T12" fmla="*/ 5422288 w 5520690"/>
                <a:gd name="T13" fmla="*/ 0 h 590400"/>
                <a:gd name="T14" fmla="*/ 5520690 w 5520690"/>
                <a:gd name="T15" fmla="*/ 98402 h 590400"/>
                <a:gd name="T16" fmla="*/ 5520690 w 5520690"/>
                <a:gd name="T17" fmla="*/ 491998 h 590400"/>
                <a:gd name="T18" fmla="*/ 5422288 w 5520690"/>
                <a:gd name="T19" fmla="*/ 590400 h 590400"/>
                <a:gd name="T20" fmla="*/ 98402 w 5520690"/>
                <a:gd name="T21" fmla="*/ 590400 h 590400"/>
                <a:gd name="T22" fmla="*/ 0 w 5520690"/>
                <a:gd name="T23" fmla="*/ 491998 h 590400"/>
                <a:gd name="T24" fmla="*/ 0 w 5520690"/>
                <a:gd name="T25" fmla="*/ 98402 h 590400"/>
                <a:gd name="T26" fmla="*/ 17694720 60000 65536"/>
                <a:gd name="T27" fmla="*/ 0 60000 65536"/>
                <a:gd name="T28" fmla="*/ 5898240 60000 65536"/>
                <a:gd name="T29" fmla="*/ 1179648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20690"/>
                <a:gd name="T40" fmla="*/ 0 h 590400"/>
                <a:gd name="T41" fmla="*/ 5520690 w 5520690"/>
                <a:gd name="T42" fmla="*/ 590400 h 5904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2069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422288" y="0"/>
                  </a:lnTo>
                  <a:cubicBezTo>
                    <a:pt x="5476634" y="0"/>
                    <a:pt x="5520690" y="44056"/>
                    <a:pt x="5520690" y="98402"/>
                  </a:cubicBezTo>
                  <a:lnTo>
                    <a:pt x="5520690" y="491998"/>
                  </a:lnTo>
                  <a:cubicBezTo>
                    <a:pt x="5520690" y="546344"/>
                    <a:pt x="5476634" y="590400"/>
                    <a:pt x="542228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0070C0"/>
            </a:solidFill>
            <a:ln w="25402">
              <a:solidFill>
                <a:srgbClr val="4F81BD"/>
              </a:solidFill>
              <a:miter lim="800000"/>
              <a:headEnd/>
              <a:tailEnd/>
            </a:ln>
          </p:spPr>
          <p:txBody>
            <a:bodyPr lIns="237487" tIns="28821" rIns="237487" bIns="28821" anchor="ctr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fr-BE" altLang="fr-FR" sz="2000">
                  <a:solidFill>
                    <a:srgbClr val="FFFFFF"/>
                  </a:solidFill>
                </a:rPr>
                <a:t>Retour à l’emploi</a:t>
              </a:r>
              <a:endParaRPr lang="en-US" altLang="fr-FR" sz="2000">
                <a:solidFill>
                  <a:srgbClr val="FFFFFF"/>
                </a:solidFill>
              </a:endParaRPr>
            </a:p>
          </p:txBody>
        </p:sp>
        <p:sp>
          <p:nvSpPr>
            <p:cNvPr id="13322" name="Forme libre : forme 7">
              <a:extLst>
                <a:ext uri="{FF2B5EF4-FFF2-40B4-BE49-F238E27FC236}">
                  <a16:creationId xmlns:a16="http://schemas.microsoft.com/office/drawing/2014/main" id="{7DDBC699-F1C3-1DA4-41A1-0469222DC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3326248"/>
              <a:ext cx="7886700" cy="1165503"/>
            </a:xfrm>
            <a:custGeom>
              <a:avLst/>
              <a:gdLst>
                <a:gd name="T0" fmla="*/ 3943350 w 7886700"/>
                <a:gd name="T1" fmla="*/ 0 h 1165500"/>
                <a:gd name="T2" fmla="*/ 7886700 w 7886700"/>
                <a:gd name="T3" fmla="*/ 582756 h 1165500"/>
                <a:gd name="T4" fmla="*/ 3943350 w 7886700"/>
                <a:gd name="T5" fmla="*/ 1165509 h 1165500"/>
                <a:gd name="T6" fmla="*/ 0 w 7886700"/>
                <a:gd name="T7" fmla="*/ 582756 h 1165500"/>
                <a:gd name="T8" fmla="*/ 0 w 7886700"/>
                <a:gd name="T9" fmla="*/ 0 h 1165500"/>
                <a:gd name="T10" fmla="*/ 7886700 w 7886700"/>
                <a:gd name="T11" fmla="*/ 0 h 1165500"/>
                <a:gd name="T12" fmla="*/ 7886700 w 7886700"/>
                <a:gd name="T13" fmla="*/ 1165509 h 1165500"/>
                <a:gd name="T14" fmla="*/ 0 w 7886700"/>
                <a:gd name="T15" fmla="*/ 1165509 h 1165500"/>
                <a:gd name="T16" fmla="*/ 0 w 7886700"/>
                <a:gd name="T17" fmla="*/ 0 h 1165500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86700"/>
                <a:gd name="T28" fmla="*/ 0 h 1165500"/>
                <a:gd name="T29" fmla="*/ 7886700 w 7886700"/>
                <a:gd name="T30" fmla="*/ 1165500 h 1165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86700" h="1165500">
                  <a:moveTo>
                    <a:pt x="0" y="0"/>
                  </a:moveTo>
                  <a:lnTo>
                    <a:pt x="7886700" y="0"/>
                  </a:lnTo>
                  <a:lnTo>
                    <a:pt x="7886700" y="1165500"/>
                  </a:lnTo>
                  <a:lnTo>
                    <a:pt x="0" y="1165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CE1">
                <a:alpha val="90195"/>
              </a:srgbClr>
            </a:solidFill>
            <a:ln w="25402">
              <a:solidFill>
                <a:srgbClr val="1F497D"/>
              </a:solidFill>
              <a:miter lim="800000"/>
              <a:headEnd/>
              <a:tailEnd/>
            </a:ln>
          </p:spPr>
          <p:txBody>
            <a:bodyPr lIns="612099" tIns="416564" rIns="612099" bIns="142244"/>
            <a:lstStyle>
              <a:lvl1pPr marL="342900" indent="-342900"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228600" indent="-22860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lvl="1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Tx/>
                <a:buChar char="•"/>
              </a:pPr>
              <a:r>
                <a:rPr lang="fr-BE" altLang="fr-FR" sz="2000"/>
                <a:t>Aide sociale </a:t>
              </a:r>
              <a:endParaRPr lang="en-US" altLang="fr-FR" sz="2000"/>
            </a:p>
            <a:p>
              <a:pPr lvl="1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Tx/>
                <a:buChar char="•"/>
              </a:pPr>
              <a:r>
                <a:rPr lang="fr-BE" altLang="fr-FR" sz="2000"/>
                <a:t>Sortie du champ de la protection sociale</a:t>
              </a:r>
              <a:endParaRPr lang="en-US" altLang="fr-FR" sz="2000"/>
            </a:p>
          </p:txBody>
        </p:sp>
        <p:sp>
          <p:nvSpPr>
            <p:cNvPr id="13323" name="Forme libre : forme 8">
              <a:extLst>
                <a:ext uri="{FF2B5EF4-FFF2-40B4-BE49-F238E27FC236}">
                  <a16:creationId xmlns:a16="http://schemas.microsoft.com/office/drawing/2014/main" id="{D205E1CE-8628-A68F-7453-B34B43338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988" y="3031043"/>
              <a:ext cx="5520690" cy="590400"/>
            </a:xfrm>
            <a:custGeom>
              <a:avLst/>
              <a:gdLst>
                <a:gd name="T0" fmla="*/ 2760345 w 5520690"/>
                <a:gd name="T1" fmla="*/ 0 h 590400"/>
                <a:gd name="T2" fmla="*/ 5520690 w 5520690"/>
                <a:gd name="T3" fmla="*/ 295200 h 590400"/>
                <a:gd name="T4" fmla="*/ 2760345 w 5520690"/>
                <a:gd name="T5" fmla="*/ 590400 h 590400"/>
                <a:gd name="T6" fmla="*/ 0 w 5520690"/>
                <a:gd name="T7" fmla="*/ 295200 h 590400"/>
                <a:gd name="T8" fmla="*/ 0 w 5520690"/>
                <a:gd name="T9" fmla="*/ 98402 h 590400"/>
                <a:gd name="T10" fmla="*/ 98402 w 5520690"/>
                <a:gd name="T11" fmla="*/ 0 h 590400"/>
                <a:gd name="T12" fmla="*/ 5422288 w 5520690"/>
                <a:gd name="T13" fmla="*/ 0 h 590400"/>
                <a:gd name="T14" fmla="*/ 5520690 w 5520690"/>
                <a:gd name="T15" fmla="*/ 98402 h 590400"/>
                <a:gd name="T16" fmla="*/ 5520690 w 5520690"/>
                <a:gd name="T17" fmla="*/ 491998 h 590400"/>
                <a:gd name="T18" fmla="*/ 5422288 w 5520690"/>
                <a:gd name="T19" fmla="*/ 590400 h 590400"/>
                <a:gd name="T20" fmla="*/ 98402 w 5520690"/>
                <a:gd name="T21" fmla="*/ 590400 h 590400"/>
                <a:gd name="T22" fmla="*/ 0 w 5520690"/>
                <a:gd name="T23" fmla="*/ 491998 h 590400"/>
                <a:gd name="T24" fmla="*/ 0 w 5520690"/>
                <a:gd name="T25" fmla="*/ 98402 h 590400"/>
                <a:gd name="T26" fmla="*/ 17694720 60000 65536"/>
                <a:gd name="T27" fmla="*/ 0 60000 65536"/>
                <a:gd name="T28" fmla="*/ 5898240 60000 65536"/>
                <a:gd name="T29" fmla="*/ 1179648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20690"/>
                <a:gd name="T40" fmla="*/ 0 h 590400"/>
                <a:gd name="T41" fmla="*/ 5520690 w 5520690"/>
                <a:gd name="T42" fmla="*/ 590400 h 5904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2069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422288" y="0"/>
                  </a:lnTo>
                  <a:cubicBezTo>
                    <a:pt x="5476634" y="0"/>
                    <a:pt x="5520690" y="44056"/>
                    <a:pt x="5520690" y="98402"/>
                  </a:cubicBezTo>
                  <a:lnTo>
                    <a:pt x="5520690" y="491998"/>
                  </a:lnTo>
                  <a:cubicBezTo>
                    <a:pt x="5520690" y="546344"/>
                    <a:pt x="5476634" y="590400"/>
                    <a:pt x="542228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31859C"/>
            </a:solidFill>
            <a:ln w="25402">
              <a:solidFill>
                <a:srgbClr val="EEECE1"/>
              </a:solidFill>
              <a:miter lim="800000"/>
              <a:headEnd/>
              <a:tailEnd/>
            </a:ln>
          </p:spPr>
          <p:txBody>
            <a:bodyPr lIns="237487" tIns="28821" rIns="237487" bIns="28821" anchor="ctr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fr-BE" altLang="fr-FR" sz="2000">
                  <a:solidFill>
                    <a:srgbClr val="FFFFFF"/>
                  </a:solidFill>
                </a:rPr>
                <a:t>Exclusions</a:t>
              </a:r>
              <a:endParaRPr lang="en-US" altLang="fr-FR" sz="2000">
                <a:solidFill>
                  <a:srgbClr val="FFFFFF"/>
                </a:solidFill>
              </a:endParaRPr>
            </a:p>
          </p:txBody>
        </p:sp>
        <p:sp>
          <p:nvSpPr>
            <p:cNvPr id="13324" name="Forme libre : forme 9">
              <a:extLst>
                <a:ext uri="{FF2B5EF4-FFF2-40B4-BE49-F238E27FC236}">
                  <a16:creationId xmlns:a16="http://schemas.microsoft.com/office/drawing/2014/main" id="{19304E8B-FE71-7449-68B8-5AB970391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2653" y="4894947"/>
              <a:ext cx="7886700" cy="1165503"/>
            </a:xfrm>
            <a:custGeom>
              <a:avLst/>
              <a:gdLst>
                <a:gd name="T0" fmla="*/ 3943350 w 7886700"/>
                <a:gd name="T1" fmla="*/ 0 h 1165500"/>
                <a:gd name="T2" fmla="*/ 7886700 w 7886700"/>
                <a:gd name="T3" fmla="*/ 582756 h 1165500"/>
                <a:gd name="T4" fmla="*/ 3943350 w 7886700"/>
                <a:gd name="T5" fmla="*/ 1165509 h 1165500"/>
                <a:gd name="T6" fmla="*/ 0 w 7886700"/>
                <a:gd name="T7" fmla="*/ 582756 h 1165500"/>
                <a:gd name="T8" fmla="*/ 0 w 7886700"/>
                <a:gd name="T9" fmla="*/ 0 h 1165500"/>
                <a:gd name="T10" fmla="*/ 7886700 w 7886700"/>
                <a:gd name="T11" fmla="*/ 0 h 1165500"/>
                <a:gd name="T12" fmla="*/ 7886700 w 7886700"/>
                <a:gd name="T13" fmla="*/ 1165509 h 1165500"/>
                <a:gd name="T14" fmla="*/ 0 w 7886700"/>
                <a:gd name="T15" fmla="*/ 1165509 h 1165500"/>
                <a:gd name="T16" fmla="*/ 0 w 7886700"/>
                <a:gd name="T17" fmla="*/ 0 h 1165500"/>
                <a:gd name="T18" fmla="*/ 17694720 60000 65536"/>
                <a:gd name="T19" fmla="*/ 0 60000 65536"/>
                <a:gd name="T20" fmla="*/ 5898240 60000 65536"/>
                <a:gd name="T21" fmla="*/ 1179648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886700"/>
                <a:gd name="T28" fmla="*/ 0 h 1165500"/>
                <a:gd name="T29" fmla="*/ 7886700 w 7886700"/>
                <a:gd name="T30" fmla="*/ 1165500 h 11655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886700" h="1165500">
                  <a:moveTo>
                    <a:pt x="0" y="0"/>
                  </a:moveTo>
                  <a:lnTo>
                    <a:pt x="7886700" y="0"/>
                  </a:lnTo>
                  <a:lnTo>
                    <a:pt x="7886700" y="1165500"/>
                  </a:lnTo>
                  <a:lnTo>
                    <a:pt x="0" y="1165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CE1">
                <a:alpha val="90195"/>
              </a:srgbClr>
            </a:solidFill>
            <a:ln w="25402">
              <a:solidFill>
                <a:srgbClr val="1F497D"/>
              </a:solidFill>
              <a:miter lim="800000"/>
              <a:headEnd/>
              <a:tailEnd/>
            </a:ln>
          </p:spPr>
          <p:txBody>
            <a:bodyPr lIns="612099" tIns="416564" rIns="612099" bIns="142244"/>
            <a:lstStyle>
              <a:lvl1pPr marL="342900" indent="-342900"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228600" indent="-22860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lvl="1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Tx/>
                <a:buChar char="•"/>
              </a:pPr>
              <a:r>
                <a:rPr lang="fr-BE" altLang="fr-FR" sz="2000"/>
                <a:t>Assurance maladie invalidité</a:t>
              </a:r>
              <a:endParaRPr lang="en-US" altLang="fr-FR" sz="2000"/>
            </a:p>
            <a:p>
              <a:pPr lvl="1" eaLnBrk="1" hangingPunct="1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Tx/>
                <a:buChar char="•"/>
              </a:pPr>
              <a:r>
                <a:rPr lang="fr-BE" altLang="fr-FR" sz="2000"/>
                <a:t>Pension </a:t>
              </a:r>
              <a:endParaRPr lang="en-US" altLang="fr-FR" sz="2000"/>
            </a:p>
          </p:txBody>
        </p:sp>
        <p:sp>
          <p:nvSpPr>
            <p:cNvPr id="13325" name="Forme libre : forme 10">
              <a:extLst>
                <a:ext uri="{FF2B5EF4-FFF2-40B4-BE49-F238E27FC236}">
                  <a16:creationId xmlns:a16="http://schemas.microsoft.com/office/drawing/2014/main" id="{ED48CC43-D20A-E4A2-8AF9-E744B0F6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988" y="4599752"/>
              <a:ext cx="5520690" cy="590400"/>
            </a:xfrm>
            <a:custGeom>
              <a:avLst/>
              <a:gdLst>
                <a:gd name="T0" fmla="*/ 2760345 w 5520690"/>
                <a:gd name="T1" fmla="*/ 0 h 590400"/>
                <a:gd name="T2" fmla="*/ 5520690 w 5520690"/>
                <a:gd name="T3" fmla="*/ 295200 h 590400"/>
                <a:gd name="T4" fmla="*/ 2760345 w 5520690"/>
                <a:gd name="T5" fmla="*/ 590400 h 590400"/>
                <a:gd name="T6" fmla="*/ 0 w 5520690"/>
                <a:gd name="T7" fmla="*/ 295200 h 590400"/>
                <a:gd name="T8" fmla="*/ 0 w 5520690"/>
                <a:gd name="T9" fmla="*/ 98402 h 590400"/>
                <a:gd name="T10" fmla="*/ 98402 w 5520690"/>
                <a:gd name="T11" fmla="*/ 0 h 590400"/>
                <a:gd name="T12" fmla="*/ 5422288 w 5520690"/>
                <a:gd name="T13" fmla="*/ 0 h 590400"/>
                <a:gd name="T14" fmla="*/ 5520690 w 5520690"/>
                <a:gd name="T15" fmla="*/ 98402 h 590400"/>
                <a:gd name="T16" fmla="*/ 5520690 w 5520690"/>
                <a:gd name="T17" fmla="*/ 491998 h 590400"/>
                <a:gd name="T18" fmla="*/ 5422288 w 5520690"/>
                <a:gd name="T19" fmla="*/ 590400 h 590400"/>
                <a:gd name="T20" fmla="*/ 98402 w 5520690"/>
                <a:gd name="T21" fmla="*/ 590400 h 590400"/>
                <a:gd name="T22" fmla="*/ 0 w 5520690"/>
                <a:gd name="T23" fmla="*/ 491998 h 590400"/>
                <a:gd name="T24" fmla="*/ 0 w 5520690"/>
                <a:gd name="T25" fmla="*/ 98402 h 590400"/>
                <a:gd name="T26" fmla="*/ 17694720 60000 65536"/>
                <a:gd name="T27" fmla="*/ 0 60000 65536"/>
                <a:gd name="T28" fmla="*/ 5898240 60000 65536"/>
                <a:gd name="T29" fmla="*/ 1179648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20690"/>
                <a:gd name="T40" fmla="*/ 0 h 590400"/>
                <a:gd name="T41" fmla="*/ 5520690 w 5520690"/>
                <a:gd name="T42" fmla="*/ 590400 h 5904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20690" h="590400">
                  <a:moveTo>
                    <a:pt x="0" y="98402"/>
                  </a:moveTo>
                  <a:cubicBezTo>
                    <a:pt x="0" y="44056"/>
                    <a:pt x="44056" y="0"/>
                    <a:pt x="98402" y="0"/>
                  </a:cubicBezTo>
                  <a:lnTo>
                    <a:pt x="5422288" y="0"/>
                  </a:lnTo>
                  <a:cubicBezTo>
                    <a:pt x="5476634" y="0"/>
                    <a:pt x="5520690" y="44056"/>
                    <a:pt x="5520690" y="98402"/>
                  </a:cubicBezTo>
                  <a:lnTo>
                    <a:pt x="5520690" y="491998"/>
                  </a:lnTo>
                  <a:cubicBezTo>
                    <a:pt x="5520690" y="546344"/>
                    <a:pt x="5476634" y="590400"/>
                    <a:pt x="5422288" y="590400"/>
                  </a:cubicBezTo>
                  <a:lnTo>
                    <a:pt x="98402" y="590400"/>
                  </a:lnTo>
                  <a:cubicBezTo>
                    <a:pt x="44056" y="590400"/>
                    <a:pt x="0" y="546344"/>
                    <a:pt x="0" y="491998"/>
                  </a:cubicBezTo>
                  <a:lnTo>
                    <a:pt x="0" y="98402"/>
                  </a:lnTo>
                  <a:close/>
                </a:path>
              </a:pathLst>
            </a:custGeom>
            <a:solidFill>
              <a:srgbClr val="E46C0A"/>
            </a:solidFill>
            <a:ln w="25402">
              <a:solidFill>
                <a:srgbClr val="EEECE1"/>
              </a:solidFill>
              <a:miter lim="800000"/>
              <a:headEnd/>
              <a:tailEnd/>
            </a:ln>
          </p:spPr>
          <p:txBody>
            <a:bodyPr lIns="237487" tIns="28821" rIns="237487" bIns="28821" anchor="ctr"/>
            <a:lstStyle>
              <a:lvl1pPr defTabSz="887413">
                <a:spcBef>
                  <a:spcPts val="800"/>
                </a:spcBef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defTabSz="887413">
                <a:spcBef>
                  <a:spcPts val="700"/>
                </a:spcBef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defTabSz="887413">
                <a:spcBef>
                  <a:spcPts val="600"/>
                </a:spcBef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defTabSz="887413">
                <a:spcBef>
                  <a:spcPts val="500"/>
                </a:spcBef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defTabSz="887413" eaLnBrk="0" fontAlgn="base" hangingPunct="0">
                <a:spcBef>
                  <a:spcPts val="500"/>
                </a:spcBef>
                <a:spcAft>
                  <a:spcPct val="0"/>
                </a:spcAft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spcAft>
                  <a:spcPts val="800"/>
                </a:spcAft>
                <a:buSzTx/>
                <a:buFontTx/>
                <a:buNone/>
              </a:pPr>
              <a:r>
                <a:rPr lang="fr-BE" altLang="fr-FR" sz="2000">
                  <a:solidFill>
                    <a:srgbClr val="FFFFFF"/>
                  </a:solidFill>
                </a:rPr>
                <a:t>Transfert vers autres régimes de sécurité sociale</a:t>
              </a:r>
              <a:endParaRPr lang="en-US" altLang="fr-FR" sz="2000">
                <a:solidFill>
                  <a:srgbClr val="FFFFFF"/>
                </a:solidFill>
              </a:endParaRPr>
            </a:p>
          </p:txBody>
        </p:sp>
      </p:grpSp>
      <p:sp>
        <p:nvSpPr>
          <p:cNvPr id="13318" name="ZoneTexte 2">
            <a:extLst>
              <a:ext uri="{FF2B5EF4-FFF2-40B4-BE49-F238E27FC236}">
                <a16:creationId xmlns:a16="http://schemas.microsoft.com/office/drawing/2014/main" id="{37281C68-50BD-6F18-FEEC-B1BB4DA1C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638" y="1690688"/>
            <a:ext cx="58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fr-BE" altLang="fr-FR" sz="2000" b="1">
                <a:solidFill>
                  <a:srgbClr val="FF0000"/>
                </a:solidFill>
              </a:rPr>
              <a:t>1/3</a:t>
            </a:r>
          </a:p>
        </p:txBody>
      </p:sp>
      <p:pic>
        <p:nvPicPr>
          <p:cNvPr id="13319" name="Image 3">
            <a:extLst>
              <a:ext uri="{FF2B5EF4-FFF2-40B4-BE49-F238E27FC236}">
                <a16:creationId xmlns:a16="http://schemas.microsoft.com/office/drawing/2014/main" id="{E58C0566-53D7-80E5-1818-B728081C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788" y="5427663"/>
            <a:ext cx="9747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917818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614" y="2715417"/>
            <a:ext cx="4999990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8135">
              <a:lnSpc>
                <a:spcPts val="4105"/>
              </a:lnSpc>
              <a:spcBef>
                <a:spcPts val="100"/>
              </a:spcBef>
            </a:pPr>
            <a:r>
              <a:rPr sz="3600" dirty="0"/>
              <a:t>Partie</a:t>
            </a:r>
            <a:r>
              <a:rPr sz="3600" spc="-90" dirty="0"/>
              <a:t> </a:t>
            </a:r>
            <a:r>
              <a:rPr sz="3600" dirty="0"/>
              <a:t>III</a:t>
            </a:r>
            <a:r>
              <a:rPr sz="3600" spc="-70" dirty="0"/>
              <a:t> </a:t>
            </a:r>
            <a:r>
              <a:rPr sz="3600" spc="-50" dirty="0"/>
              <a:t>:</a:t>
            </a:r>
            <a:endParaRPr sz="3600"/>
          </a:p>
          <a:p>
            <a:pPr marL="12700" marR="5080" indent="383540">
              <a:lnSpc>
                <a:spcPts val="3890"/>
              </a:lnSpc>
              <a:spcBef>
                <a:spcPts val="270"/>
              </a:spcBef>
            </a:pPr>
            <a:r>
              <a:rPr sz="3600" spc="-20" dirty="0"/>
              <a:t>L’impact</a:t>
            </a:r>
            <a:r>
              <a:rPr sz="3600" spc="-75" dirty="0"/>
              <a:t> </a:t>
            </a:r>
            <a:r>
              <a:rPr sz="3600" dirty="0"/>
              <a:t>sur</a:t>
            </a:r>
            <a:r>
              <a:rPr sz="3600" spc="-80" dirty="0"/>
              <a:t> </a:t>
            </a:r>
            <a:r>
              <a:rPr sz="3600" dirty="0"/>
              <a:t>la</a:t>
            </a:r>
            <a:r>
              <a:rPr sz="3600" spc="-70" dirty="0"/>
              <a:t> </a:t>
            </a:r>
            <a:r>
              <a:rPr sz="3600" spc="-10" dirty="0"/>
              <a:t>gestion </a:t>
            </a:r>
            <a:r>
              <a:rPr sz="3600" dirty="0"/>
              <a:t>des</a:t>
            </a:r>
            <a:r>
              <a:rPr sz="3600" spc="-90" dirty="0"/>
              <a:t> </a:t>
            </a:r>
            <a:r>
              <a:rPr sz="3600" spc="-10" dirty="0"/>
              <a:t>contrats</a:t>
            </a:r>
            <a:r>
              <a:rPr sz="3600" spc="-90" dirty="0"/>
              <a:t> </a:t>
            </a:r>
            <a:r>
              <a:rPr sz="3600" dirty="0"/>
              <a:t>des</a:t>
            </a:r>
            <a:r>
              <a:rPr sz="3600" spc="-90" dirty="0"/>
              <a:t> </a:t>
            </a:r>
            <a:r>
              <a:rPr sz="3600" spc="-10" dirty="0"/>
              <a:t>stagiaires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4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20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4375" y="753906"/>
            <a:ext cx="4255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Impact</a:t>
            </a:r>
            <a:r>
              <a:rPr spc="-55" dirty="0"/>
              <a:t> </a:t>
            </a:r>
            <a:r>
              <a:rPr dirty="0"/>
              <a:t>sur</a:t>
            </a:r>
            <a:r>
              <a:rPr spc="-50" dirty="0"/>
              <a:t> </a:t>
            </a:r>
            <a:r>
              <a:rPr dirty="0"/>
              <a:t>la</a:t>
            </a:r>
            <a:r>
              <a:rPr spc="-45" dirty="0"/>
              <a:t> </a:t>
            </a:r>
            <a:r>
              <a:rPr dirty="0"/>
              <a:t>gestion</a:t>
            </a:r>
            <a:r>
              <a:rPr spc="-60" dirty="0"/>
              <a:t> </a:t>
            </a:r>
            <a:r>
              <a:rPr dirty="0"/>
              <a:t>des</a:t>
            </a:r>
            <a:r>
              <a:rPr spc="-40" dirty="0"/>
              <a:t> </a:t>
            </a:r>
            <a:r>
              <a:rPr spc="-10" dirty="0"/>
              <a:t>contrats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30886" y="1299218"/>
            <a:ext cx="6231255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349885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sz="2000" spc="-45" dirty="0">
                <a:solidFill>
                  <a:srgbClr val="12355F"/>
                </a:solidFill>
                <a:latin typeface="Arial MT"/>
                <a:cs typeface="Arial MT"/>
              </a:rPr>
              <a:t>Tous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les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soirs,</a:t>
            </a:r>
            <a:r>
              <a:rPr sz="2000" spc="-5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un</a:t>
            </a:r>
            <a:r>
              <a:rPr sz="2000" spc="-1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flux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données</a:t>
            </a:r>
            <a:r>
              <a:rPr sz="2000" spc="-4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est</a:t>
            </a:r>
            <a:r>
              <a:rPr sz="2000" spc="-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envoyé</a:t>
            </a:r>
            <a:r>
              <a:rPr sz="2000" spc="-1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Bruxelles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Formation</a:t>
            </a:r>
            <a:r>
              <a:rPr sz="2000" spc="-4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vers</a:t>
            </a:r>
            <a:r>
              <a:rPr sz="2000" spc="-1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Actiris,</a:t>
            </a:r>
            <a:r>
              <a:rPr sz="2000" spc="-4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qui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se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charge</a:t>
            </a:r>
            <a:r>
              <a:rPr sz="2000" spc="-5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transmettre</a:t>
            </a:r>
            <a:r>
              <a:rPr sz="2000" spc="-7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les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informations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à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l’ONEM.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2355F"/>
              </a:buClr>
              <a:buFont typeface="Arial MT"/>
              <a:buChar char="•"/>
            </a:pPr>
            <a:endParaRPr sz="200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Ce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flux</a:t>
            </a:r>
            <a:r>
              <a:rPr sz="2000" spc="-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données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comprend</a:t>
            </a:r>
            <a:endParaRPr sz="2000">
              <a:latin typeface="Arial MT"/>
              <a:cs typeface="Arial MT"/>
            </a:endParaRPr>
          </a:p>
          <a:p>
            <a:pPr marL="755015" marR="5080" lvl="1" indent="-285750">
              <a:lnSpc>
                <a:spcPct val="100000"/>
              </a:lnSpc>
              <a:buFont typeface="Courier New"/>
              <a:buChar char="o"/>
              <a:tabLst>
                <a:tab pos="756285" algn="l"/>
              </a:tabLst>
            </a:pP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Les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informations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relatives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au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contrat</a:t>
            </a:r>
            <a:r>
              <a:rPr sz="2000" spc="-6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du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stagiaire 	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(date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début,</a:t>
            </a:r>
            <a:r>
              <a:rPr sz="2000" spc="-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date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fin,</a:t>
            </a:r>
            <a:r>
              <a:rPr sz="2000" spc="-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régime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horaire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la 	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formation).</a:t>
            </a:r>
            <a:endParaRPr sz="2000">
              <a:latin typeface="Arial MT"/>
              <a:cs typeface="Arial MT"/>
            </a:endParaRPr>
          </a:p>
          <a:p>
            <a:pPr marL="755650" lvl="1" indent="-285750">
              <a:lnSpc>
                <a:spcPct val="100000"/>
              </a:lnSpc>
              <a:buFont typeface="Courier New"/>
              <a:buChar char="o"/>
              <a:tabLst>
                <a:tab pos="755650" algn="l"/>
              </a:tabLst>
            </a:pP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La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mention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«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fonction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critique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»</a:t>
            </a:r>
            <a:endParaRPr sz="200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100"/>
              </a:spcBef>
              <a:buClr>
                <a:srgbClr val="12355F"/>
              </a:buClr>
              <a:buFont typeface="Courier New"/>
              <a:buChar char="o"/>
            </a:pPr>
            <a:endParaRPr sz="2000">
              <a:latin typeface="Arial MT"/>
              <a:cs typeface="Arial MT"/>
            </a:endParaRPr>
          </a:p>
          <a:p>
            <a:pPr marL="299085" marR="226695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La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dispense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recherche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d'emploi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est</a:t>
            </a:r>
            <a:r>
              <a:rPr sz="2000" spc="-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accordée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automatiquement</a:t>
            </a:r>
            <a:r>
              <a:rPr sz="2000" spc="-7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par</a:t>
            </a:r>
            <a:r>
              <a:rPr sz="2000" spc="-13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Actiris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sur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base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ce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flux</a:t>
            </a:r>
            <a:r>
              <a:rPr sz="2000" spc="-1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données,</a:t>
            </a:r>
            <a:r>
              <a:rPr sz="2000" spc="-5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et</a:t>
            </a:r>
            <a:r>
              <a:rPr sz="2000" spc="-1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permet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suivre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la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 formation.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 MT"/>
              <a:cs typeface="Arial MT"/>
            </a:endParaRPr>
          </a:p>
          <a:p>
            <a:pPr marL="12700" marR="8318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=&gt;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Les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effets</a:t>
            </a:r>
            <a:r>
              <a:rPr sz="2000" spc="-4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droit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la</a:t>
            </a:r>
            <a:r>
              <a:rPr sz="2000" spc="-2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nouvelle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règlementation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seront</a:t>
            </a:r>
            <a:r>
              <a:rPr sz="2000" spc="-4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appliqués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sur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base</a:t>
            </a:r>
            <a:r>
              <a:rPr sz="2000" spc="-3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des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encodages</a:t>
            </a:r>
            <a:r>
              <a:rPr sz="2000" spc="-50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2355F"/>
                </a:solidFill>
                <a:latin typeface="Arial MT"/>
                <a:cs typeface="Arial MT"/>
              </a:rPr>
              <a:t>dans</a:t>
            </a:r>
            <a:r>
              <a:rPr sz="2000" spc="-25" dirty="0">
                <a:solidFill>
                  <a:srgbClr val="12355F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Arial MT"/>
                <a:cs typeface="Arial MT"/>
              </a:rPr>
              <a:t>Corail.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97944" y="0"/>
            <a:ext cx="36940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21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87342" y="438162"/>
            <a:ext cx="7869555" cy="988694"/>
            <a:chOff x="3887342" y="438162"/>
            <a:chExt cx="7869555" cy="98869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74033" y="438162"/>
              <a:ext cx="1682470" cy="67943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92105" y="997191"/>
              <a:ext cx="6384290" cy="424815"/>
            </a:xfrm>
            <a:custGeom>
              <a:avLst/>
              <a:gdLst/>
              <a:ahLst/>
              <a:cxnLst/>
              <a:rect l="l" t="t" r="r" b="b"/>
              <a:pathLst>
                <a:path w="6384290" h="424815">
                  <a:moveTo>
                    <a:pt x="0" y="0"/>
                  </a:moveTo>
                  <a:lnTo>
                    <a:pt x="6383769" y="0"/>
                  </a:lnTo>
                  <a:lnTo>
                    <a:pt x="6383769" y="424726"/>
                  </a:lnTo>
                  <a:lnTo>
                    <a:pt x="0" y="4247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877647" y="6516241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21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70849" y="973818"/>
            <a:ext cx="5270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LES</a:t>
            </a:r>
            <a:r>
              <a:rPr spc="-70" dirty="0"/>
              <a:t> </a:t>
            </a:r>
            <a:r>
              <a:rPr dirty="0"/>
              <a:t>BONNES</a:t>
            </a:r>
            <a:r>
              <a:rPr spc="-65" dirty="0"/>
              <a:t> </a:t>
            </a:r>
            <a:r>
              <a:rPr spc="-25" dirty="0"/>
              <a:t>PRATIQUES</a:t>
            </a:r>
            <a:r>
              <a:rPr spc="-65" dirty="0"/>
              <a:t> </a:t>
            </a:r>
            <a:r>
              <a:rPr spc="-10" dirty="0"/>
              <a:t>INDISPENSABLES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417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Veiller</a:t>
            </a:r>
            <a:r>
              <a:rPr spc="-55" dirty="0"/>
              <a:t> </a:t>
            </a:r>
            <a:r>
              <a:rPr dirty="0"/>
              <a:t>à</a:t>
            </a:r>
            <a:r>
              <a:rPr spc="-65" dirty="0"/>
              <a:t> </a:t>
            </a:r>
            <a:r>
              <a:rPr dirty="0"/>
              <a:t>la</a:t>
            </a:r>
            <a:r>
              <a:rPr spc="-65" dirty="0"/>
              <a:t> </a:t>
            </a:r>
            <a:r>
              <a:rPr b="1" dirty="0">
                <a:latin typeface="Calibri"/>
                <a:cs typeface="Calibri"/>
              </a:rPr>
              <a:t>gestion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des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contrats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au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plus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près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la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réalité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spc="-25" dirty="0"/>
              <a:t>de </a:t>
            </a:r>
            <a:r>
              <a:rPr dirty="0"/>
              <a:t>l'action</a:t>
            </a:r>
            <a:r>
              <a:rPr spc="-70" dirty="0"/>
              <a:t> </a:t>
            </a:r>
            <a:r>
              <a:rPr dirty="0"/>
              <a:t>de</a:t>
            </a:r>
            <a:r>
              <a:rPr spc="-40" dirty="0"/>
              <a:t> </a:t>
            </a:r>
            <a:r>
              <a:rPr dirty="0"/>
              <a:t>formation</a:t>
            </a:r>
            <a:r>
              <a:rPr spc="-45" dirty="0"/>
              <a:t> </a:t>
            </a:r>
            <a:r>
              <a:rPr dirty="0"/>
              <a:t>et</a:t>
            </a:r>
            <a:r>
              <a:rPr spc="-55" dirty="0"/>
              <a:t> </a:t>
            </a:r>
            <a:r>
              <a:rPr dirty="0"/>
              <a:t>à</a:t>
            </a:r>
            <a:r>
              <a:rPr spc="-45" dirty="0"/>
              <a:t> </a:t>
            </a:r>
            <a:r>
              <a:rPr dirty="0"/>
              <a:t>la</a:t>
            </a:r>
            <a:r>
              <a:rPr spc="-55" dirty="0"/>
              <a:t> </a:t>
            </a:r>
            <a:r>
              <a:rPr dirty="0"/>
              <a:t>précision</a:t>
            </a:r>
            <a:r>
              <a:rPr spc="-45" dirty="0"/>
              <a:t> </a:t>
            </a:r>
            <a:r>
              <a:rPr dirty="0"/>
              <a:t>des</a:t>
            </a:r>
            <a:r>
              <a:rPr spc="-50" dirty="0"/>
              <a:t> </a:t>
            </a:r>
            <a:r>
              <a:rPr spc="-10" dirty="0"/>
              <a:t>encodages.</a:t>
            </a:r>
          </a:p>
          <a:p>
            <a:pPr marL="12700" marR="621030">
              <a:lnSpc>
                <a:spcPct val="100000"/>
              </a:lnSpc>
              <a:spcBef>
                <a:spcPts val="2880"/>
              </a:spcBef>
            </a:pPr>
            <a:r>
              <a:rPr b="1" spc="-10" dirty="0">
                <a:latin typeface="Calibri"/>
                <a:cs typeface="Calibri"/>
              </a:rPr>
              <a:t>Veiller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à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ne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pas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créer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d'interruption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contrats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entre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les </a:t>
            </a:r>
            <a:r>
              <a:rPr b="1" dirty="0">
                <a:latin typeface="Calibri"/>
                <a:cs typeface="Calibri"/>
              </a:rPr>
              <a:t>étapes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formation</a:t>
            </a: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dirty="0"/>
              <a:t>Si</a:t>
            </a:r>
            <a:r>
              <a:rPr spc="-70" dirty="0"/>
              <a:t> </a:t>
            </a:r>
            <a:r>
              <a:rPr dirty="0"/>
              <a:t>le</a:t>
            </a:r>
            <a:r>
              <a:rPr spc="-50" dirty="0"/>
              <a:t> </a:t>
            </a:r>
            <a:r>
              <a:rPr spc="-10" dirty="0"/>
              <a:t>contrat</a:t>
            </a:r>
            <a:r>
              <a:rPr spc="-65" dirty="0"/>
              <a:t> </a:t>
            </a:r>
            <a:r>
              <a:rPr dirty="0"/>
              <a:t>doit</a:t>
            </a:r>
            <a:r>
              <a:rPr spc="-55" dirty="0"/>
              <a:t> </a:t>
            </a:r>
            <a:r>
              <a:rPr dirty="0"/>
              <a:t>être</a:t>
            </a:r>
            <a:r>
              <a:rPr spc="-60" dirty="0"/>
              <a:t> </a:t>
            </a:r>
            <a:r>
              <a:rPr spc="-10" dirty="0"/>
              <a:t>prolongé,</a:t>
            </a:r>
            <a:r>
              <a:rPr spc="-55" dirty="0"/>
              <a:t> </a:t>
            </a:r>
            <a:r>
              <a:rPr dirty="0"/>
              <a:t>veillez</a:t>
            </a:r>
            <a:r>
              <a:rPr spc="-50" dirty="0"/>
              <a:t> </a:t>
            </a:r>
            <a:r>
              <a:rPr dirty="0"/>
              <a:t>à</a:t>
            </a:r>
            <a:r>
              <a:rPr spc="-65" dirty="0"/>
              <a:t> </a:t>
            </a:r>
            <a:r>
              <a:rPr dirty="0"/>
              <a:t>faire</a:t>
            </a:r>
            <a:r>
              <a:rPr spc="-50" dirty="0"/>
              <a:t> </a:t>
            </a:r>
            <a:r>
              <a:rPr dirty="0"/>
              <a:t>la</a:t>
            </a:r>
            <a:r>
              <a:rPr spc="-55" dirty="0"/>
              <a:t> </a:t>
            </a:r>
            <a:r>
              <a:rPr spc="-10" dirty="0"/>
              <a:t>prolongation avant</a:t>
            </a:r>
            <a:r>
              <a:rPr spc="-55" dirty="0"/>
              <a:t> </a:t>
            </a:r>
            <a:r>
              <a:rPr dirty="0"/>
              <a:t>la</a:t>
            </a:r>
            <a:r>
              <a:rPr spc="-60" dirty="0"/>
              <a:t> </a:t>
            </a:r>
            <a:r>
              <a:rPr dirty="0"/>
              <a:t>date</a:t>
            </a:r>
            <a:r>
              <a:rPr spc="-45" dirty="0"/>
              <a:t> </a:t>
            </a:r>
            <a:r>
              <a:rPr dirty="0"/>
              <a:t>de</a:t>
            </a:r>
            <a:r>
              <a:rPr spc="-45" dirty="0"/>
              <a:t> </a:t>
            </a:r>
            <a:r>
              <a:rPr dirty="0"/>
              <a:t>fin</a:t>
            </a:r>
            <a:r>
              <a:rPr spc="-50" dirty="0"/>
              <a:t> </a:t>
            </a:r>
            <a:r>
              <a:rPr dirty="0"/>
              <a:t>de</a:t>
            </a:r>
            <a:r>
              <a:rPr spc="-45" dirty="0"/>
              <a:t> </a:t>
            </a:r>
            <a:r>
              <a:rPr spc="-10" dirty="0"/>
              <a:t>contrat.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025" y="0"/>
            <a:ext cx="3101162" cy="68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142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8735" y="2715417"/>
            <a:ext cx="718375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4105"/>
              </a:lnSpc>
              <a:spcBef>
                <a:spcPts val="100"/>
              </a:spcBef>
            </a:pPr>
            <a:r>
              <a:rPr sz="3600" dirty="0"/>
              <a:t>Partie</a:t>
            </a:r>
            <a:r>
              <a:rPr sz="3600" spc="-75" dirty="0"/>
              <a:t> </a:t>
            </a:r>
            <a:r>
              <a:rPr sz="3600" dirty="0"/>
              <a:t>IV</a:t>
            </a:r>
            <a:r>
              <a:rPr sz="3600" spc="-65" dirty="0"/>
              <a:t> </a:t>
            </a:r>
            <a:r>
              <a:rPr sz="3600" spc="-50" dirty="0"/>
              <a:t>:</a:t>
            </a:r>
            <a:endParaRPr sz="3600"/>
          </a:p>
          <a:p>
            <a:pPr algn="ctr">
              <a:lnSpc>
                <a:spcPts val="4105"/>
              </a:lnSpc>
            </a:pPr>
            <a:r>
              <a:rPr sz="3600" spc="-20" dirty="0"/>
              <a:t>L’impact</a:t>
            </a:r>
            <a:r>
              <a:rPr sz="3600" spc="-85" dirty="0"/>
              <a:t> </a:t>
            </a:r>
            <a:r>
              <a:rPr sz="3600" dirty="0"/>
              <a:t>sur</a:t>
            </a:r>
            <a:r>
              <a:rPr sz="3600" spc="-90" dirty="0"/>
              <a:t> </a:t>
            </a:r>
            <a:r>
              <a:rPr sz="3600" dirty="0"/>
              <a:t>le</a:t>
            </a:r>
            <a:r>
              <a:rPr sz="3600" spc="-80" dirty="0"/>
              <a:t> </a:t>
            </a:r>
            <a:r>
              <a:rPr sz="3600" dirty="0"/>
              <a:t>dispositif</a:t>
            </a:r>
            <a:r>
              <a:rPr sz="3600" spc="-65" dirty="0"/>
              <a:t> </a:t>
            </a:r>
            <a:r>
              <a:rPr sz="3600" dirty="0"/>
              <a:t>de</a:t>
            </a:r>
            <a:r>
              <a:rPr sz="3600" spc="-80" dirty="0"/>
              <a:t> </a:t>
            </a:r>
            <a:r>
              <a:rPr sz="3600" spc="-10" dirty="0"/>
              <a:t>formation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2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400" y="1559272"/>
            <a:ext cx="7968615" cy="273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73530">
              <a:lnSpc>
                <a:spcPct val="120800"/>
              </a:lnSpc>
              <a:spcBef>
                <a:spcPts val="100"/>
              </a:spcBef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22.581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personnes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formées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2024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dont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15.609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2355F"/>
                </a:solidFill>
                <a:latin typeface="Calibri"/>
                <a:cs typeface="Calibri"/>
              </a:rPr>
              <a:t>CE.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Parmi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ces</a:t>
            </a:r>
            <a:r>
              <a:rPr sz="2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2355F"/>
                </a:solidFill>
                <a:latin typeface="Calibri"/>
                <a:cs typeface="Calibri"/>
              </a:rPr>
              <a:t>15.609</a:t>
            </a:r>
            <a:r>
              <a:rPr sz="24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12355F"/>
                </a:solidFill>
                <a:latin typeface="Calibri"/>
                <a:cs typeface="Calibri"/>
              </a:rPr>
              <a:t>CE</a:t>
            </a:r>
            <a:r>
              <a:rPr sz="24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5.480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étaient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2400" spc="-8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complets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indemnisés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(CCI)</a:t>
            </a:r>
            <a:r>
              <a:rPr sz="2400" spc="-8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35,1%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1.858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bénéficiaient</a:t>
            </a:r>
            <a:r>
              <a:rPr sz="2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2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revenu</a:t>
            </a:r>
            <a:r>
              <a:rPr sz="24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d’intégration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(RIS)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2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11,9%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6.832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étaient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demandeurs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2355F"/>
                </a:solidFill>
                <a:latin typeface="Calibri"/>
                <a:cs typeface="Calibri"/>
              </a:rPr>
              <a:t>d’emploi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libres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(DEL)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43,8%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465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étaient</a:t>
            </a:r>
            <a:r>
              <a:rPr sz="2400" spc="-8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jeunes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stage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d’insertion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2355F"/>
                </a:solidFill>
                <a:latin typeface="Calibri"/>
                <a:cs typeface="Calibri"/>
              </a:rPr>
              <a:t>3%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974</a:t>
            </a:r>
            <a:r>
              <a:rPr sz="2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autres</a:t>
            </a:r>
            <a:r>
              <a:rPr sz="24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soit</a:t>
            </a:r>
            <a:r>
              <a:rPr sz="2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2355F"/>
                </a:solidFill>
                <a:latin typeface="Calibri"/>
                <a:cs typeface="Calibri"/>
              </a:rPr>
              <a:t>6,2%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Profils</a:t>
            </a:r>
            <a:r>
              <a:rPr sz="3600" spc="-130" dirty="0"/>
              <a:t> </a:t>
            </a:r>
            <a:r>
              <a:rPr sz="3600" dirty="0"/>
              <a:t>actuels</a:t>
            </a:r>
            <a:r>
              <a:rPr sz="3600" spc="-110" dirty="0"/>
              <a:t> </a:t>
            </a:r>
            <a:r>
              <a:rPr sz="3600" dirty="0"/>
              <a:t>des</a:t>
            </a:r>
            <a:r>
              <a:rPr sz="3600" spc="-114" dirty="0"/>
              <a:t> </a:t>
            </a:r>
            <a:r>
              <a:rPr sz="3600" spc="-10" dirty="0"/>
              <a:t>chercheurs</a:t>
            </a:r>
            <a:r>
              <a:rPr sz="3600" spc="-125" dirty="0"/>
              <a:t> </a:t>
            </a:r>
            <a:r>
              <a:rPr sz="3600" spc="-25" dirty="0"/>
              <a:t>d’emploi</a:t>
            </a:r>
            <a:r>
              <a:rPr sz="3600" spc="-100" dirty="0"/>
              <a:t> </a:t>
            </a:r>
            <a:r>
              <a:rPr sz="3600" spc="-25" dirty="0"/>
              <a:t>en </a:t>
            </a:r>
            <a:r>
              <a:rPr sz="3600" dirty="0"/>
              <a:t>formation</a:t>
            </a:r>
            <a:r>
              <a:rPr sz="3600" spc="-65" dirty="0"/>
              <a:t> </a:t>
            </a:r>
            <a:r>
              <a:rPr sz="3600" dirty="0"/>
              <a:t>-</a:t>
            </a:r>
            <a:r>
              <a:rPr sz="3600" spc="-75" dirty="0"/>
              <a:t> </a:t>
            </a:r>
            <a:r>
              <a:rPr sz="3600" dirty="0"/>
              <a:t>Pôles</a:t>
            </a:r>
            <a:r>
              <a:rPr sz="3600" spc="-80" dirty="0"/>
              <a:t> </a:t>
            </a:r>
            <a:r>
              <a:rPr sz="3600" dirty="0"/>
              <a:t>de</a:t>
            </a:r>
            <a:r>
              <a:rPr sz="3600" spc="-65" dirty="0"/>
              <a:t> </a:t>
            </a:r>
            <a:r>
              <a:rPr sz="3600" dirty="0"/>
              <a:t>BF</a:t>
            </a:r>
            <a:r>
              <a:rPr sz="3600" spc="-75" dirty="0"/>
              <a:t> </a:t>
            </a:r>
            <a:r>
              <a:rPr sz="3600" dirty="0"/>
              <a:t>et</a:t>
            </a:r>
            <a:r>
              <a:rPr sz="3600" spc="-80" dirty="0"/>
              <a:t> </a:t>
            </a:r>
            <a:r>
              <a:rPr sz="3600" spc="-10" dirty="0"/>
              <a:t>partenaires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46759" y="4683125"/>
            <a:ext cx="3697869" cy="178748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0162" y="5145252"/>
            <a:ext cx="4169410" cy="307975"/>
          </a:xfrm>
          <a:prstGeom prst="rect">
            <a:avLst/>
          </a:prstGeom>
          <a:solidFill>
            <a:srgbClr val="E3F1F1"/>
          </a:solidFill>
          <a:ln w="12700">
            <a:solidFill>
              <a:srgbClr val="12355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5146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dont</a:t>
            </a:r>
            <a:r>
              <a:rPr sz="14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17%</a:t>
            </a:r>
            <a:r>
              <a:rPr sz="14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4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1400" b="1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complets</a:t>
            </a:r>
            <a:r>
              <a:rPr sz="14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12355F"/>
                </a:solidFill>
                <a:latin typeface="Calibri"/>
                <a:cs typeface="Calibri"/>
              </a:rPr>
              <a:t>indemnisés</a:t>
            </a:r>
            <a:r>
              <a:rPr sz="1400" b="1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12355F"/>
                </a:solidFill>
                <a:latin typeface="Calibri"/>
                <a:cs typeface="Calibri"/>
              </a:rPr>
              <a:t>(CCI)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52519" y="5261040"/>
            <a:ext cx="1477645" cy="201930"/>
            <a:chOff x="4752519" y="5261040"/>
            <a:chExt cx="1477645" cy="201930"/>
          </a:xfrm>
        </p:grpSpPr>
        <p:sp>
          <p:nvSpPr>
            <p:cNvPr id="7" name="object 7"/>
            <p:cNvSpPr/>
            <p:nvPr/>
          </p:nvSpPr>
          <p:spPr>
            <a:xfrm>
              <a:off x="4762044" y="5299139"/>
              <a:ext cx="1404620" cy="154305"/>
            </a:xfrm>
            <a:custGeom>
              <a:avLst/>
              <a:gdLst/>
              <a:ahLst/>
              <a:cxnLst/>
              <a:rect l="l" t="t" r="r" b="b"/>
              <a:pathLst>
                <a:path w="1404620" h="154304">
                  <a:moveTo>
                    <a:pt x="0" y="153885"/>
                  </a:moveTo>
                  <a:lnTo>
                    <a:pt x="15608" y="153885"/>
                  </a:lnTo>
                  <a:lnTo>
                    <a:pt x="15608" y="0"/>
                  </a:lnTo>
                  <a:lnTo>
                    <a:pt x="1404620" y="0"/>
                  </a:lnTo>
                </a:path>
              </a:pathLst>
            </a:custGeom>
            <a:ln w="19050">
              <a:solidFill>
                <a:srgbClr val="0D70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53966" y="526104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0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07209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2655" y="533184"/>
            <a:ext cx="9275445" cy="83629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sz="2800" dirty="0"/>
              <a:t>Le</a:t>
            </a:r>
            <a:r>
              <a:rPr sz="2800" spc="-40" dirty="0"/>
              <a:t> </a:t>
            </a:r>
            <a:r>
              <a:rPr sz="2800" dirty="0"/>
              <a:t>public</a:t>
            </a:r>
            <a:r>
              <a:rPr sz="2800" spc="-40" dirty="0"/>
              <a:t> </a:t>
            </a:r>
            <a:r>
              <a:rPr sz="2800" dirty="0"/>
              <a:t>en</a:t>
            </a:r>
            <a:r>
              <a:rPr sz="2800" spc="-35" dirty="0"/>
              <a:t> </a:t>
            </a:r>
            <a:r>
              <a:rPr sz="2800" dirty="0"/>
              <a:t>formation</a:t>
            </a:r>
            <a:r>
              <a:rPr sz="2800" spc="-20" dirty="0"/>
              <a:t> </a:t>
            </a:r>
            <a:r>
              <a:rPr sz="2800" dirty="0"/>
              <a:t>dans</a:t>
            </a:r>
            <a:r>
              <a:rPr sz="2800" spc="-50" dirty="0"/>
              <a:t> </a:t>
            </a:r>
            <a:r>
              <a:rPr sz="2800" dirty="0"/>
              <a:t>le</a:t>
            </a:r>
            <a:r>
              <a:rPr sz="2800" spc="-35" dirty="0"/>
              <a:t> </a:t>
            </a:r>
            <a:r>
              <a:rPr sz="2800" dirty="0"/>
              <a:t>futur</a:t>
            </a:r>
            <a:r>
              <a:rPr sz="2800" spc="-35" dirty="0"/>
              <a:t> </a:t>
            </a:r>
            <a:r>
              <a:rPr sz="2800" dirty="0"/>
              <a:t>et</a:t>
            </a:r>
            <a:r>
              <a:rPr sz="2800" spc="-30" dirty="0"/>
              <a:t> </a:t>
            </a:r>
            <a:r>
              <a:rPr sz="2800" dirty="0"/>
              <a:t>l’impact</a:t>
            </a:r>
            <a:r>
              <a:rPr sz="2800" spc="-25" dirty="0"/>
              <a:t> </a:t>
            </a:r>
            <a:r>
              <a:rPr sz="2800" dirty="0"/>
              <a:t>sur</a:t>
            </a:r>
            <a:r>
              <a:rPr sz="2800" spc="-40" dirty="0"/>
              <a:t> </a:t>
            </a:r>
            <a:r>
              <a:rPr sz="2800" dirty="0"/>
              <a:t>le</a:t>
            </a:r>
            <a:r>
              <a:rPr sz="2800" spc="-40" dirty="0"/>
              <a:t> </a:t>
            </a:r>
            <a:r>
              <a:rPr sz="2800" spc="-10" dirty="0"/>
              <a:t>dispositif </a:t>
            </a:r>
            <a:r>
              <a:rPr sz="2800" dirty="0"/>
              <a:t>de</a:t>
            </a:r>
            <a:r>
              <a:rPr sz="2800" spc="-55" dirty="0"/>
              <a:t> </a:t>
            </a:r>
            <a:r>
              <a:rPr sz="2800" dirty="0"/>
              <a:t>formation</a:t>
            </a:r>
            <a:r>
              <a:rPr sz="2800" spc="-55" dirty="0"/>
              <a:t> </a:t>
            </a:r>
            <a:r>
              <a:rPr sz="2800" dirty="0"/>
              <a:t>-</a:t>
            </a:r>
            <a:r>
              <a:rPr sz="2800" spc="-50" dirty="0"/>
              <a:t> </a:t>
            </a:r>
            <a:r>
              <a:rPr sz="2800" spc="-10" dirty="0"/>
              <a:t>Hypothèses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244282" y="1355248"/>
            <a:ext cx="10335260" cy="50584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90"/>
              </a:spcBef>
              <a:buFont typeface="Arial MT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12355F"/>
                </a:solidFill>
                <a:latin typeface="Calibri"/>
                <a:cs typeface="Calibri"/>
              </a:rPr>
              <a:t>Chômeurs</a:t>
            </a:r>
            <a:r>
              <a:rPr sz="2800" spc="-114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2355F"/>
                </a:solidFill>
                <a:latin typeface="Calibri"/>
                <a:cs typeface="Calibri"/>
              </a:rPr>
              <a:t>complets</a:t>
            </a:r>
            <a:r>
              <a:rPr sz="2800" spc="-1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2355F"/>
                </a:solidFill>
                <a:latin typeface="Calibri"/>
                <a:cs typeface="Calibri"/>
              </a:rPr>
              <a:t>indemnisés</a:t>
            </a:r>
            <a:r>
              <a:rPr sz="2800" spc="-10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2355F"/>
                </a:solidFill>
                <a:latin typeface="Calibri"/>
                <a:cs typeface="Calibri"/>
              </a:rPr>
              <a:t>(CCI)</a:t>
            </a:r>
            <a:endParaRPr sz="28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450"/>
              </a:spcBef>
              <a:buFont typeface="Arial MT"/>
              <a:buChar char="•"/>
              <a:tabLst>
                <a:tab pos="812165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Besoin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d’entrée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rapide</a:t>
            </a:r>
            <a:endParaRPr sz="18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812165" algn="l"/>
              </a:tabLst>
            </a:pP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disponible</a:t>
            </a:r>
            <a:r>
              <a:rPr sz="1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pour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bénéficiant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indemnités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court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65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Demandeurs</a:t>
            </a:r>
            <a:r>
              <a:rPr sz="2400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2355F"/>
                </a:solidFill>
                <a:latin typeface="Calibri"/>
                <a:cs typeface="Calibri"/>
              </a:rPr>
              <a:t>d’emploi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libres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(DEL)</a:t>
            </a:r>
            <a:endParaRPr sz="24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812165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priori</a:t>
            </a:r>
            <a:r>
              <a:rPr sz="1800" spc="-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pas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changements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mais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surveiller</a:t>
            </a: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Public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2355F"/>
                </a:solidFill>
                <a:latin typeface="Calibri"/>
                <a:cs typeface="Calibri"/>
              </a:rPr>
              <a:t>CPAS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bénéficiaire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RIS</a:t>
            </a:r>
            <a:r>
              <a:rPr sz="24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ou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autres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aides</a:t>
            </a:r>
            <a:endParaRPr sz="24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420"/>
              </a:spcBef>
              <a:buFont typeface="Arial MT"/>
              <a:buChar char="•"/>
              <a:tabLst>
                <a:tab pos="812165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Surveiller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impact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l’afflux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nouvelles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demandes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bénéficiaires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actuellement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18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385"/>
              </a:spcBef>
              <a:buFont typeface="Arial MT"/>
              <a:buChar char="•"/>
              <a:tabLst>
                <a:tab pos="812165" algn="l"/>
              </a:tabLst>
            </a:pP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Augmentation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volume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timing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indéfinis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910"/>
              </a:spcBef>
              <a:buClr>
                <a:srgbClr val="12355F"/>
              </a:buClr>
              <a:buFont typeface="Arial MT"/>
              <a:buChar char="•"/>
            </a:pPr>
            <a:endParaRPr sz="1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Echanges</a:t>
            </a:r>
            <a:r>
              <a:rPr sz="2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institutionnels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avec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2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les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CPAS.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dispositif</a:t>
            </a:r>
            <a:r>
              <a:rPr sz="2400" spc="2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2400" spc="2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doit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continuer</a:t>
            </a:r>
            <a:r>
              <a:rPr sz="2400" spc="2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permettre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400" spc="2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parcours</a:t>
            </a:r>
            <a:r>
              <a:rPr sz="2400" spc="2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400" spc="2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formation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longs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mais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aussi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2355F"/>
                </a:solidFill>
                <a:latin typeface="Calibri"/>
                <a:cs typeface="Calibri"/>
              </a:rPr>
              <a:t>s’adapter</a:t>
            </a:r>
            <a:r>
              <a:rPr sz="24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4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temps</a:t>
            </a:r>
            <a:r>
              <a:rPr sz="24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24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disponibles</a:t>
            </a:r>
            <a:r>
              <a:rPr sz="24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2355F"/>
                </a:solidFill>
                <a:latin typeface="Calibri"/>
                <a:cs typeface="Calibri"/>
              </a:rPr>
              <a:t>plus</a:t>
            </a:r>
            <a:r>
              <a:rPr sz="24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2355F"/>
                </a:solidFill>
                <a:latin typeface="Calibri"/>
                <a:cs typeface="Calibri"/>
              </a:rPr>
              <a:t>courts.</a:t>
            </a:r>
            <a:endParaRPr sz="2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688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1768" y="258639"/>
            <a:ext cx="70148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Les</a:t>
            </a:r>
            <a:r>
              <a:rPr sz="2800" spc="-70" dirty="0"/>
              <a:t> </a:t>
            </a:r>
            <a:r>
              <a:rPr sz="2800" dirty="0"/>
              <a:t>axes</a:t>
            </a:r>
            <a:r>
              <a:rPr sz="2800" spc="-40" dirty="0"/>
              <a:t> </a:t>
            </a:r>
            <a:r>
              <a:rPr sz="2800" dirty="0"/>
              <a:t>de</a:t>
            </a:r>
            <a:r>
              <a:rPr sz="2800" spc="-60" dirty="0"/>
              <a:t> </a:t>
            </a:r>
            <a:r>
              <a:rPr sz="2800" spc="-10" dirty="0"/>
              <a:t>travail</a:t>
            </a:r>
            <a:r>
              <a:rPr sz="2800" spc="-40" dirty="0"/>
              <a:t> </a:t>
            </a:r>
            <a:r>
              <a:rPr sz="2800" dirty="0"/>
              <a:t>sur</a:t>
            </a:r>
            <a:r>
              <a:rPr sz="2800" spc="-60" dirty="0"/>
              <a:t> </a:t>
            </a:r>
            <a:r>
              <a:rPr sz="2800" dirty="0"/>
              <a:t>le</a:t>
            </a:r>
            <a:r>
              <a:rPr sz="2800" spc="-60" dirty="0"/>
              <a:t> </a:t>
            </a:r>
            <a:r>
              <a:rPr sz="2800" dirty="0"/>
              <a:t>dispositif</a:t>
            </a:r>
            <a:r>
              <a:rPr sz="2800" spc="-50" dirty="0"/>
              <a:t> </a:t>
            </a:r>
            <a:r>
              <a:rPr sz="2800" dirty="0"/>
              <a:t>de</a:t>
            </a:r>
            <a:r>
              <a:rPr sz="2800" spc="-60" dirty="0"/>
              <a:t> </a:t>
            </a:r>
            <a:r>
              <a:rPr sz="2800" spc="-10" dirty="0"/>
              <a:t>formation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918494" y="757219"/>
            <a:ext cx="10182225" cy="543115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780"/>
              </a:spcBef>
              <a:buFont typeface="Wingdings"/>
              <a:buChar char=""/>
              <a:tabLst>
                <a:tab pos="299085" algn="l"/>
              </a:tabLst>
            </a:pP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Adaptation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du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dispositif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05"/>
              </a:spcBef>
              <a:buFont typeface="Wingdings"/>
              <a:buChar char=""/>
              <a:tabLst>
                <a:tab pos="755650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Analyse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possibilités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modularisation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–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Elaboration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parcours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755650" algn="l"/>
              </a:tabLst>
            </a:pP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Accès</a:t>
            </a:r>
            <a:r>
              <a:rPr sz="18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-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dispositifs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12355F"/>
                </a:solidFill>
                <a:latin typeface="Calibri"/>
                <a:cs typeface="Calibri"/>
              </a:rPr>
              <a:t>d’entrée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(processus,</a:t>
            </a:r>
            <a:r>
              <a:rPr sz="18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seuils)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395"/>
              </a:spcBef>
              <a:buFont typeface="Wingdings"/>
              <a:buChar char=""/>
            </a:pP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"/>
              <a:tabLst>
                <a:tab pos="299085" algn="l"/>
              </a:tabLst>
            </a:pP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Sécurisation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 des</a:t>
            </a:r>
            <a:r>
              <a:rPr sz="2000" spc="-1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parcours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10"/>
              </a:spcBef>
              <a:buFont typeface="Wingdings"/>
              <a:buChar char=""/>
              <a:tabLst>
                <a:tab pos="755650" algn="l"/>
              </a:tabLst>
            </a:pP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Amélioration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parcours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18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existants,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étapes</a:t>
            </a:r>
            <a:r>
              <a:rPr sz="18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18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(de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2355F"/>
                </a:solidFill>
                <a:latin typeface="Calibri"/>
                <a:cs typeface="Calibri"/>
              </a:rPr>
              <a:t>chaque</a:t>
            </a:r>
            <a:r>
              <a:rPr sz="18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12355F"/>
                </a:solidFill>
                <a:latin typeface="Calibri"/>
                <a:cs typeface="Calibri"/>
              </a:rPr>
              <a:t>étape/globale)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395"/>
              </a:spcBef>
              <a:buFont typeface="Wingdings"/>
              <a:buChar char=""/>
            </a:pP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"/>
              <a:tabLst>
                <a:tab pos="299085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Promotion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entreprise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(FPIE)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299085" algn="l"/>
              </a:tabLst>
            </a:pP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Validation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compétences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299085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Sortie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vers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l’emploi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fin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5"/>
              </a:spcBef>
              <a:buClr>
                <a:srgbClr val="12355F"/>
              </a:buClr>
              <a:buFont typeface="Wingdings"/>
              <a:buChar char=""/>
            </a:pP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299085" algn="l"/>
              </a:tabLst>
            </a:pP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Conseillers 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d’orientation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Font typeface="Wingdings"/>
              <a:buChar char=""/>
              <a:tabLst>
                <a:tab pos="756285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Importance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conseillers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d’orientation</a:t>
            </a:r>
            <a:endParaRPr sz="2000">
              <a:latin typeface="Calibri"/>
              <a:cs typeface="Calibri"/>
            </a:endParaRPr>
          </a:p>
          <a:p>
            <a:pPr marL="756285" marR="5080" lvl="1" indent="-287020">
              <a:lnSpc>
                <a:spcPct val="100000"/>
              </a:lnSpc>
              <a:buFont typeface="Wingdings"/>
              <a:buChar char=""/>
              <a:tabLst>
                <a:tab pos="756285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Importance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l’information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mise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leur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disposition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site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Web</a:t>
            </a:r>
            <a:r>
              <a:rPr sz="20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(Dorifor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Gestion)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dates 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d’entrée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en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formation,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régime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horaire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formation,</a:t>
            </a:r>
            <a:r>
              <a:rPr sz="2000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durée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la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formation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381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16060" cy="6858000"/>
            <a:chOff x="0" y="0"/>
            <a:chExt cx="91160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5180" y="4838700"/>
              <a:ext cx="3030396" cy="2019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4964" y="4847266"/>
              <a:ext cx="5700324" cy="201073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18430" y="6319433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12355F"/>
                </a:solidFill>
                <a:latin typeface="Calibri"/>
                <a:cs typeface="Calibri"/>
              </a:rPr>
              <a:t>26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8853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RESSOURCES</a:t>
            </a:r>
            <a:r>
              <a:rPr spc="-90" dirty="0"/>
              <a:t> </a:t>
            </a:r>
            <a:r>
              <a:rPr dirty="0"/>
              <a:t>MOBILISEES</a:t>
            </a:r>
            <a:r>
              <a:rPr spc="-70" dirty="0"/>
              <a:t> </a:t>
            </a:r>
            <a:r>
              <a:rPr dirty="0"/>
              <a:t>ET</a:t>
            </a:r>
            <a:r>
              <a:rPr spc="-70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spc="-10" dirty="0"/>
              <a:t>VOTRE</a:t>
            </a:r>
            <a:r>
              <a:rPr spc="-65" dirty="0"/>
              <a:t> </a:t>
            </a:r>
            <a:r>
              <a:rPr spc="-10" dirty="0"/>
              <a:t>DISPOSITION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4033" y="438162"/>
            <a:ext cx="1682470" cy="6794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97253" y="1585721"/>
            <a:ext cx="7310755" cy="248856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Webinaire</a:t>
            </a:r>
            <a:r>
              <a:rPr sz="2000" spc="-7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sera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complétée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par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une</a:t>
            </a:r>
            <a:r>
              <a:rPr sz="20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u="sng" spc="-4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FAQ</a:t>
            </a:r>
            <a:r>
              <a:rPr sz="2000" b="1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alimentée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régulièrement</a:t>
            </a:r>
            <a:endParaRPr sz="20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994"/>
              </a:spcBef>
            </a:pPr>
            <a:r>
              <a:rPr sz="2000" b="1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Evolutions</a:t>
            </a:r>
            <a:r>
              <a:rPr sz="2000" b="1" u="sng" spc="-6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du</a:t>
            </a:r>
            <a:r>
              <a:rPr sz="2000" b="1" u="sng" spc="-5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dispositif</a:t>
            </a:r>
            <a:r>
              <a:rPr sz="2000" b="1" u="sng" spc="-7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de</a:t>
            </a:r>
            <a:r>
              <a:rPr sz="2000" b="1" u="sng" spc="-3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formation</a:t>
            </a:r>
            <a:r>
              <a:rPr sz="2000" b="1" u="sng" spc="-4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20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services</a:t>
            </a:r>
            <a:r>
              <a:rPr sz="2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Directions</a:t>
            </a:r>
            <a:r>
              <a:rPr sz="20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Prod</a:t>
            </a:r>
            <a:r>
              <a:rPr sz="2000" b="1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12355F"/>
                </a:solidFill>
                <a:latin typeface="Calibri"/>
                <a:cs typeface="Calibri"/>
              </a:rPr>
              <a:t>et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Etudes</a:t>
            </a:r>
            <a:r>
              <a:rPr sz="2000" b="1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20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2355F"/>
                </a:solidFill>
                <a:latin typeface="Calibri"/>
                <a:cs typeface="Calibri"/>
              </a:rPr>
              <a:t>Développement</a:t>
            </a:r>
            <a:endParaRPr sz="20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010"/>
              </a:spcBef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Gestion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des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stagiaires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2000" b="1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le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Sharepoint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sera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mis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à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12355F"/>
                </a:solidFill>
                <a:latin typeface="Calibri"/>
                <a:cs typeface="Calibri"/>
              </a:rPr>
              <a:t>jour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b="1" u="sng" spc="-10" dirty="0">
                <a:solidFill>
                  <a:srgbClr val="12355F"/>
                </a:solidFill>
                <a:uFill>
                  <a:solidFill>
                    <a:srgbClr val="12355F"/>
                  </a:solidFill>
                </a:uFill>
                <a:latin typeface="Calibri"/>
                <a:cs typeface="Calibri"/>
              </a:rPr>
              <a:t>Communication</a:t>
            </a:r>
            <a:r>
              <a:rPr sz="2000" b="1" spc="-7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interne</a:t>
            </a:r>
            <a:r>
              <a:rPr sz="20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2000" b="1" spc="-3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aux</a:t>
            </a:r>
            <a:r>
              <a:rPr sz="2000" b="1" spc="-2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2355F"/>
                </a:solidFill>
                <a:latin typeface="Calibri"/>
                <a:cs typeface="Calibri"/>
              </a:rPr>
              <a:t>usagers</a:t>
            </a:r>
            <a:r>
              <a:rPr sz="2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:</a:t>
            </a:r>
            <a:r>
              <a:rPr sz="2000" b="1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2355F"/>
                </a:solidFill>
                <a:latin typeface="Calibri"/>
                <a:cs typeface="Calibri"/>
              </a:rPr>
              <a:t>Direction</a:t>
            </a:r>
            <a:r>
              <a:rPr sz="2000" b="1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12355F"/>
                </a:solidFill>
                <a:latin typeface="Calibri"/>
                <a:cs typeface="Calibri"/>
              </a:rPr>
              <a:t>Com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notamment</a:t>
            </a:r>
            <a:r>
              <a:rPr sz="2000" spc="-3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Information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sur</a:t>
            </a:r>
            <a:r>
              <a:rPr sz="2000" spc="-6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site</a:t>
            </a:r>
            <a:r>
              <a:rPr sz="2000" spc="-2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Web</a:t>
            </a:r>
            <a:r>
              <a:rPr sz="2000" spc="-6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de</a:t>
            </a:r>
            <a:r>
              <a:rPr sz="2000" spc="-5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BF</a:t>
            </a:r>
            <a:r>
              <a:rPr sz="2000" spc="-4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et</a:t>
            </a:r>
            <a:r>
              <a:rPr sz="2000" spc="-45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12355F"/>
                </a:solidFill>
                <a:latin typeface="Calibri"/>
                <a:cs typeface="Calibri"/>
              </a:rPr>
              <a:t>Mailings</a:t>
            </a:r>
            <a:r>
              <a:rPr sz="2000" spc="-50" dirty="0">
                <a:solidFill>
                  <a:srgbClr val="12355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12355F"/>
                </a:solidFill>
                <a:latin typeface="Calibri"/>
                <a:cs typeface="Calibri"/>
              </a:rPr>
              <a:t>Actiris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13552" y="1696965"/>
            <a:ext cx="2795222" cy="27952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12364" y="4838242"/>
            <a:ext cx="3076561" cy="20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89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94044" y="2548689"/>
            <a:ext cx="1598295" cy="2619375"/>
          </a:xfrm>
          <a:custGeom>
            <a:avLst/>
            <a:gdLst/>
            <a:ahLst/>
            <a:cxnLst/>
            <a:rect l="l" t="t" r="r" b="b"/>
            <a:pathLst>
              <a:path w="1598295" h="2619375">
                <a:moveTo>
                  <a:pt x="1597964" y="0"/>
                </a:moveTo>
                <a:lnTo>
                  <a:pt x="0" y="1751025"/>
                </a:lnTo>
                <a:lnTo>
                  <a:pt x="951103" y="2618981"/>
                </a:lnTo>
                <a:lnTo>
                  <a:pt x="1597964" y="1910156"/>
                </a:lnTo>
                <a:lnTo>
                  <a:pt x="1597964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71374" y="904035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73" y="0"/>
                </a:moveTo>
                <a:lnTo>
                  <a:pt x="0" y="632637"/>
                </a:lnTo>
                <a:lnTo>
                  <a:pt x="1326959" y="2984906"/>
                </a:lnTo>
                <a:lnTo>
                  <a:pt x="2448433" y="2352268"/>
                </a:lnTo>
                <a:lnTo>
                  <a:pt x="1121473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3724" y="2212432"/>
            <a:ext cx="2987040" cy="2432685"/>
          </a:xfrm>
          <a:custGeom>
            <a:avLst/>
            <a:gdLst/>
            <a:ahLst/>
            <a:cxnLst/>
            <a:rect l="l" t="t" r="r" b="b"/>
            <a:pathLst>
              <a:path w="2987040" h="2432685">
                <a:moveTo>
                  <a:pt x="2364371" y="0"/>
                </a:moveTo>
                <a:lnTo>
                  <a:pt x="0" y="1305280"/>
                </a:lnTo>
                <a:lnTo>
                  <a:pt x="622312" y="2432519"/>
                </a:lnTo>
                <a:lnTo>
                  <a:pt x="2986684" y="1127239"/>
                </a:lnTo>
                <a:lnTo>
                  <a:pt x="2364371" y="0"/>
                </a:lnTo>
                <a:close/>
              </a:path>
            </a:pathLst>
          </a:custGeom>
          <a:solidFill>
            <a:srgbClr val="E3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706370" cy="6858000"/>
            <a:chOff x="0" y="0"/>
            <a:chExt cx="2706370" cy="6858000"/>
          </a:xfrm>
        </p:grpSpPr>
        <p:sp>
          <p:nvSpPr>
            <p:cNvPr id="6" name="object 6"/>
            <p:cNvSpPr/>
            <p:nvPr/>
          </p:nvSpPr>
          <p:spPr>
            <a:xfrm>
              <a:off x="15224" y="3339713"/>
              <a:ext cx="2691130" cy="2914650"/>
            </a:xfrm>
            <a:custGeom>
              <a:avLst/>
              <a:gdLst/>
              <a:ahLst/>
              <a:cxnLst/>
              <a:rect l="l" t="t" r="r" b="b"/>
              <a:pathLst>
                <a:path w="2691130" h="2914650">
                  <a:moveTo>
                    <a:pt x="1006729" y="0"/>
                  </a:moveTo>
                  <a:lnTo>
                    <a:pt x="0" y="802779"/>
                  </a:lnTo>
                  <a:lnTo>
                    <a:pt x="1683804" y="2914357"/>
                  </a:lnTo>
                  <a:lnTo>
                    <a:pt x="2690533" y="2111578"/>
                  </a:lnTo>
                  <a:lnTo>
                    <a:pt x="1006729" y="0"/>
                  </a:lnTo>
                  <a:close/>
                </a:path>
              </a:pathLst>
            </a:custGeom>
            <a:solidFill>
              <a:srgbClr val="E3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52755" cy="6858000"/>
            </a:xfrm>
            <a:custGeom>
              <a:avLst/>
              <a:gdLst/>
              <a:ahLst/>
              <a:cxnLst/>
              <a:rect l="l" t="t" r="r" b="b"/>
              <a:pathLst>
                <a:path w="452755" h="6858000">
                  <a:moveTo>
                    <a:pt x="45267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52678" y="6858000"/>
                  </a:lnTo>
                  <a:lnTo>
                    <a:pt x="452678" y="0"/>
                  </a:lnTo>
                  <a:close/>
                </a:path>
              </a:pathLst>
            </a:custGeom>
            <a:solidFill>
              <a:srgbClr val="3BB7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4216" y="5756707"/>
            <a:ext cx="2247770" cy="665072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24189" y="3010916"/>
            <a:ext cx="15411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10" dirty="0"/>
              <a:t>Merci!</a:t>
            </a:r>
            <a:endParaRPr sz="4400"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7045" y="465950"/>
            <a:ext cx="1445841" cy="114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76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80927" y="980495"/>
            <a:ext cx="711200" cy="1792605"/>
          </a:xfrm>
          <a:custGeom>
            <a:avLst/>
            <a:gdLst/>
            <a:ahLst/>
            <a:cxnLst/>
            <a:rect l="l" t="t" r="r" b="b"/>
            <a:pathLst>
              <a:path w="711200" h="1792605">
                <a:moveTo>
                  <a:pt x="711073" y="0"/>
                </a:moveTo>
                <a:lnTo>
                  <a:pt x="0" y="1441648"/>
                </a:lnTo>
                <a:lnTo>
                  <a:pt x="711073" y="1792375"/>
                </a:lnTo>
                <a:lnTo>
                  <a:pt x="711073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46743" y="1819782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09" y="0"/>
                </a:moveTo>
                <a:lnTo>
                  <a:pt x="0" y="632713"/>
                </a:lnTo>
                <a:lnTo>
                  <a:pt x="1326896" y="2984880"/>
                </a:lnTo>
                <a:lnTo>
                  <a:pt x="2448432" y="2352293"/>
                </a:lnTo>
                <a:lnTo>
                  <a:pt x="1121409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04085" y="1270507"/>
            <a:ext cx="5338445" cy="5013325"/>
          </a:xfrm>
          <a:custGeom>
            <a:avLst/>
            <a:gdLst/>
            <a:ahLst/>
            <a:cxnLst/>
            <a:rect l="l" t="t" r="r" b="b"/>
            <a:pathLst>
              <a:path w="5338445" h="5013325">
                <a:moveTo>
                  <a:pt x="2989580" y="3951871"/>
                </a:moveTo>
                <a:lnTo>
                  <a:pt x="2483485" y="2767838"/>
                </a:lnTo>
                <a:lnTo>
                  <a:pt x="0" y="3829304"/>
                </a:lnTo>
                <a:lnTo>
                  <a:pt x="506095" y="5013312"/>
                </a:lnTo>
                <a:lnTo>
                  <a:pt x="2989580" y="3951871"/>
                </a:lnTo>
                <a:close/>
              </a:path>
              <a:path w="5338445" h="5013325">
                <a:moveTo>
                  <a:pt x="5337937" y="1748028"/>
                </a:moveTo>
                <a:lnTo>
                  <a:pt x="3279267" y="0"/>
                </a:lnTo>
                <a:lnTo>
                  <a:pt x="2445893" y="981583"/>
                </a:lnTo>
                <a:lnTo>
                  <a:pt x="4504563" y="2729611"/>
                </a:lnTo>
                <a:lnTo>
                  <a:pt x="5337937" y="1748028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F99A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51007" y="1441908"/>
            <a:ext cx="421958" cy="963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5050" y="1468003"/>
            <a:ext cx="284426" cy="953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61666" y="1439323"/>
            <a:ext cx="474347" cy="124042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351824" y="1076742"/>
            <a:ext cx="862965" cy="283845"/>
            <a:chOff x="10351824" y="1076742"/>
            <a:chExt cx="862965" cy="28384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51824" y="1139749"/>
              <a:ext cx="350059" cy="2202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724830" y="1197283"/>
              <a:ext cx="116205" cy="144145"/>
            </a:xfrm>
            <a:custGeom>
              <a:avLst/>
              <a:gdLst/>
              <a:ahLst/>
              <a:cxnLst/>
              <a:rect l="l" t="t" r="r" b="b"/>
              <a:pathLst>
                <a:path w="116204" h="144144">
                  <a:moveTo>
                    <a:pt x="75493" y="0"/>
                  </a:moveTo>
                  <a:lnTo>
                    <a:pt x="0" y="117111"/>
                  </a:lnTo>
                  <a:lnTo>
                    <a:pt x="40681" y="143646"/>
                  </a:lnTo>
                  <a:lnTo>
                    <a:pt x="116174" y="26535"/>
                  </a:lnTo>
                  <a:lnTo>
                    <a:pt x="75493" y="0"/>
                  </a:lnTo>
                  <a:close/>
                </a:path>
              </a:pathLst>
            </a:custGeom>
            <a:solidFill>
              <a:srgbClr val="3E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67429" y="1144635"/>
              <a:ext cx="104139" cy="147320"/>
            </a:xfrm>
            <a:custGeom>
              <a:avLst/>
              <a:gdLst/>
              <a:ahLst/>
              <a:cxnLst/>
              <a:rect l="l" t="t" r="r" b="b"/>
              <a:pathLst>
                <a:path w="104140" h="147319">
                  <a:moveTo>
                    <a:pt x="59916" y="0"/>
                  </a:moveTo>
                  <a:lnTo>
                    <a:pt x="0" y="125781"/>
                  </a:lnTo>
                  <a:lnTo>
                    <a:pt x="43723" y="146852"/>
                  </a:lnTo>
                  <a:lnTo>
                    <a:pt x="103639" y="21071"/>
                  </a:lnTo>
                  <a:lnTo>
                    <a:pt x="59916" y="0"/>
                  </a:lnTo>
                  <a:close/>
                </a:path>
              </a:pathLst>
            </a:custGeom>
            <a:solidFill>
              <a:srgbClr val="505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11081" y="1096176"/>
              <a:ext cx="89535" cy="147955"/>
            </a:xfrm>
            <a:custGeom>
              <a:avLst/>
              <a:gdLst/>
              <a:ahLst/>
              <a:cxnLst/>
              <a:rect l="l" t="t" r="r" b="b"/>
              <a:pathLst>
                <a:path w="89534" h="147955">
                  <a:moveTo>
                    <a:pt x="43028" y="0"/>
                  </a:moveTo>
                  <a:lnTo>
                    <a:pt x="0" y="132589"/>
                  </a:lnTo>
                  <a:lnTo>
                    <a:pt x="46087" y="147722"/>
                  </a:lnTo>
                  <a:lnTo>
                    <a:pt x="89125" y="15142"/>
                  </a:lnTo>
                  <a:lnTo>
                    <a:pt x="43028" y="0"/>
                  </a:lnTo>
                  <a:close/>
                </a:path>
              </a:pathLst>
            </a:custGeom>
            <a:solidFill>
              <a:srgbClr val="88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40683" y="1076742"/>
              <a:ext cx="74295" cy="146685"/>
            </a:xfrm>
            <a:custGeom>
              <a:avLst/>
              <a:gdLst/>
              <a:ahLst/>
              <a:cxnLst/>
              <a:rect l="l" t="t" r="r" b="b"/>
              <a:pathLst>
                <a:path w="74295" h="146684">
                  <a:moveTo>
                    <a:pt x="26501" y="0"/>
                  </a:moveTo>
                  <a:lnTo>
                    <a:pt x="0" y="136898"/>
                  </a:lnTo>
                  <a:lnTo>
                    <a:pt x="47484" y="146205"/>
                  </a:lnTo>
                  <a:lnTo>
                    <a:pt x="73951" y="9307"/>
                  </a:lnTo>
                  <a:lnTo>
                    <a:pt x="26501" y="0"/>
                  </a:lnTo>
                  <a:close/>
                </a:path>
              </a:pathLst>
            </a:custGeom>
            <a:solidFill>
              <a:srgbClr val="B53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1263558" y="1110646"/>
            <a:ext cx="367665" cy="185420"/>
            <a:chOff x="11263558" y="1110646"/>
            <a:chExt cx="367665" cy="185420"/>
          </a:xfrm>
        </p:grpSpPr>
        <p:sp>
          <p:nvSpPr>
            <p:cNvPr id="16" name="object 16"/>
            <p:cNvSpPr/>
            <p:nvPr/>
          </p:nvSpPr>
          <p:spPr>
            <a:xfrm>
              <a:off x="11263558" y="1110646"/>
              <a:ext cx="82550" cy="147320"/>
            </a:xfrm>
            <a:custGeom>
              <a:avLst/>
              <a:gdLst/>
              <a:ahLst/>
              <a:cxnLst/>
              <a:rect l="l" t="t" r="r" b="b"/>
              <a:pathLst>
                <a:path w="82550" h="147319">
                  <a:moveTo>
                    <a:pt x="46867" y="0"/>
                  </a:moveTo>
                  <a:lnTo>
                    <a:pt x="0" y="12384"/>
                  </a:lnTo>
                  <a:lnTo>
                    <a:pt x="35215" y="147283"/>
                  </a:lnTo>
                  <a:lnTo>
                    <a:pt x="82082" y="134899"/>
                  </a:lnTo>
                  <a:lnTo>
                    <a:pt x="46867" y="0"/>
                  </a:lnTo>
                  <a:close/>
                </a:path>
              </a:pathLst>
            </a:custGeom>
            <a:solidFill>
              <a:srgbClr val="EE4F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72973" y="1152271"/>
              <a:ext cx="258157" cy="143249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350801" y="572239"/>
            <a:ext cx="1284605" cy="175895"/>
            <a:chOff x="10350801" y="572239"/>
            <a:chExt cx="1284605" cy="175895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50801" y="575686"/>
              <a:ext cx="122708" cy="1686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03052" y="575686"/>
              <a:ext cx="124554" cy="1685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55196" y="575686"/>
              <a:ext cx="128470" cy="17208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7546" y="575686"/>
              <a:ext cx="141236" cy="1685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73493" y="575686"/>
              <a:ext cx="109937" cy="1685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12459" y="575686"/>
              <a:ext cx="107744" cy="1685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44879" y="575686"/>
              <a:ext cx="107701" cy="16856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77342" y="575686"/>
              <a:ext cx="109843" cy="16856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507406" y="572239"/>
              <a:ext cx="127750" cy="175326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0350801" y="822836"/>
            <a:ext cx="1282065" cy="175895"/>
            <a:chOff x="10350801" y="822836"/>
            <a:chExt cx="1282065" cy="17589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50801" y="822836"/>
              <a:ext cx="258384" cy="1754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38317" y="826154"/>
              <a:ext cx="124554" cy="16856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790255" y="826154"/>
              <a:ext cx="178705" cy="1686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91092" y="826154"/>
              <a:ext cx="271694" cy="16866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286006" y="826154"/>
              <a:ext cx="27940" cy="168910"/>
            </a:xfrm>
            <a:custGeom>
              <a:avLst/>
              <a:gdLst/>
              <a:ahLst/>
              <a:cxnLst/>
              <a:rect l="l" t="t" r="r" b="b"/>
              <a:pathLst>
                <a:path w="27940" h="168909">
                  <a:moveTo>
                    <a:pt x="27794" y="0"/>
                  </a:moveTo>
                  <a:lnTo>
                    <a:pt x="0" y="0"/>
                  </a:lnTo>
                  <a:lnTo>
                    <a:pt x="0" y="168664"/>
                  </a:lnTo>
                  <a:lnTo>
                    <a:pt x="27794" y="168664"/>
                  </a:lnTo>
                  <a:lnTo>
                    <a:pt x="27794" y="0"/>
                  </a:lnTo>
                  <a:close/>
                </a:path>
              </a:pathLst>
            </a:custGeom>
            <a:solidFill>
              <a:srgbClr val="0D3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43070" y="822836"/>
              <a:ext cx="134005" cy="1754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06292" y="826154"/>
              <a:ext cx="126037" cy="168664"/>
            </a:xfrm>
            <a:prstGeom prst="rect">
              <a:avLst/>
            </a:prstGeom>
          </p:spPr>
        </p:pic>
      </p:grpSp>
      <p:pic>
        <p:nvPicPr>
          <p:cNvPr id="36" name="object 3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2437" y="-2"/>
            <a:ext cx="3440049" cy="685800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5295391" y="3772611"/>
            <a:ext cx="6123940" cy="130111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b="1" dirty="0">
                <a:latin typeface="Calibri"/>
                <a:cs typeface="Calibri"/>
              </a:rPr>
              <a:t>Bruxelles</a:t>
            </a:r>
            <a:r>
              <a:rPr sz="4400" b="1" spc="-15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Formation</a:t>
            </a:r>
            <a:r>
              <a:rPr sz="4400" b="1" spc="-120" dirty="0">
                <a:latin typeface="Calibri"/>
                <a:cs typeface="Calibri"/>
              </a:rPr>
              <a:t> </a:t>
            </a:r>
            <a:r>
              <a:rPr sz="4400" b="1" dirty="0">
                <a:latin typeface="Calibri"/>
                <a:cs typeface="Calibri"/>
              </a:rPr>
              <a:t>et</a:t>
            </a:r>
            <a:r>
              <a:rPr sz="4400" b="1" spc="-110" dirty="0">
                <a:latin typeface="Calibri"/>
                <a:cs typeface="Calibri"/>
              </a:rPr>
              <a:t> </a:t>
            </a:r>
            <a:r>
              <a:rPr sz="4400" b="1" spc="-25" dirty="0">
                <a:latin typeface="Calibri"/>
                <a:cs typeface="Calibri"/>
              </a:rPr>
              <a:t>ses </a:t>
            </a:r>
            <a:r>
              <a:rPr sz="4400" b="1" spc="-10" dirty="0">
                <a:latin typeface="Calibri"/>
                <a:cs typeface="Calibri"/>
              </a:rPr>
              <a:t>partenaires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09286" y="5815581"/>
            <a:ext cx="3858895" cy="65595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464"/>
              </a:spcBef>
            </a:pPr>
            <a:r>
              <a:rPr sz="1400" spc="80" dirty="0">
                <a:latin typeface="Verdana"/>
                <a:cs typeface="Verdana"/>
              </a:rPr>
              <a:t>BF</a:t>
            </a:r>
            <a:r>
              <a:rPr sz="1400" spc="1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carrefour</a:t>
            </a:r>
            <a:r>
              <a:rPr sz="1400" spc="20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–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Cité</a:t>
            </a:r>
            <a:r>
              <a:rPr sz="1400" spc="20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des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métiers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2000" dirty="0">
                <a:latin typeface="Calibri"/>
                <a:cs typeface="Calibri"/>
              </a:rPr>
              <a:t>0800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555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66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  <a:hlinkClick r:id="rId23"/>
              </a:rPr>
              <a:t>info@cdm-bp.brussels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70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52BCB5BB-F23E-EB9E-B9C4-B1AF4026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>
            <a:extLst>
              <a:ext uri="{FF2B5EF4-FFF2-40B4-BE49-F238E27FC236}">
                <a16:creationId xmlns:a16="http://schemas.microsoft.com/office/drawing/2014/main" id="{D2D018E9-5D10-33F2-6C57-B010769DCCC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136525"/>
            <a:ext cx="10961687" cy="1325563"/>
          </a:xfrm>
        </p:spPr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En réalité, la réforme cache d’autres objectifs recherchés par la coalition Arizona: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D7B415E1-78C1-30DE-939C-2C2D5EF85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1650" y="158115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000" b="1" dirty="0">
                <a:solidFill>
                  <a:schemeClr val="tx1"/>
                </a:solidFill>
              </a:rPr>
              <a:t>Double objectif: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000" dirty="0">
                <a:solidFill>
                  <a:schemeClr val="tx1"/>
                </a:solidFill>
              </a:rPr>
              <a:t>tirer les conditions de travail et les salaires vers le bas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Combler les « trous » des métiers en pénurie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000" b="1" dirty="0">
                <a:solidFill>
                  <a:srgbClr val="C00000"/>
                </a:solidFill>
              </a:rPr>
              <a:t>Pour les travailleurs : pression indirecte sur les salaires et les conditions de travail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via le chantage à l’emploi  « si tu n’es pas content, il y a un chômeur qui est prêt à travailler pour moins cher »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Moins bonnes conditions de chômage = moyen de créer la peur de se retrouver au chômage =  meilleur moyen de rendre les travailleurs dociles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2000" b="1" dirty="0">
                <a:solidFill>
                  <a:srgbClr val="C00000"/>
                </a:solidFill>
              </a:rPr>
              <a:t>Pour les chômeurs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Devoir accepter n’importe quel emploi (logique d’activation + dégressivité), peu importe les compétences, l’expérience professionnelle, la formation, les aspirations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2000" dirty="0">
                <a:solidFill>
                  <a:schemeClr val="accent6">
                    <a:lumMod val="75000"/>
                  </a:schemeClr>
                </a:solidFill>
              </a:rPr>
              <a:t>Et du côté de la NVA</a:t>
            </a:r>
            <a:r>
              <a:rPr lang="fr-BE" sz="2000" dirty="0"/>
              <a:t> (projet indépendantiste pour la Flandre) : régionaliser une partie de la sécurité sociale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</p:txBody>
      </p:sp>
      <p:sp>
        <p:nvSpPr>
          <p:cNvPr id="14341" name="Espace réservé du numéro de diapositive 2">
            <a:extLst>
              <a:ext uri="{FF2B5EF4-FFF2-40B4-BE49-F238E27FC236}">
                <a16:creationId xmlns:a16="http://schemas.microsoft.com/office/drawing/2014/main" id="{9CCD3FC3-95B9-F600-3213-A7A44ADE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6A9E043A-ED83-4F81-BEA5-FBF3A7C8681A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18079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51407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La</a:t>
            </a:r>
            <a:r>
              <a:rPr spc="-60" dirty="0"/>
              <a:t> </a:t>
            </a:r>
            <a:r>
              <a:rPr dirty="0"/>
              <a:t>formation</a:t>
            </a:r>
            <a:r>
              <a:rPr spc="-55" dirty="0"/>
              <a:t> </a:t>
            </a:r>
            <a:r>
              <a:rPr spc="-20" dirty="0"/>
              <a:t>professionnelle</a:t>
            </a:r>
            <a:r>
              <a:rPr spc="-50" dirty="0"/>
              <a:t> </a:t>
            </a:r>
            <a:r>
              <a:rPr dirty="0"/>
              <a:t>à</a:t>
            </a:r>
            <a:r>
              <a:rPr spc="-55" dirty="0"/>
              <a:t> </a:t>
            </a:r>
            <a:r>
              <a:rPr spc="-10" dirty="0"/>
              <a:t>Bruxelles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1272" y="2351023"/>
            <a:ext cx="9885045" cy="36582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40385">
              <a:lnSpc>
                <a:spcPct val="100499"/>
              </a:lnSpc>
              <a:spcBef>
                <a:spcPts val="85"/>
              </a:spcBef>
            </a:pPr>
            <a:r>
              <a:rPr sz="2400" spc="-110" dirty="0">
                <a:latin typeface="Verdana"/>
                <a:cs typeface="Verdana"/>
              </a:rPr>
              <a:t>Formation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professionnelle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570" dirty="0">
                <a:latin typeface="Verdana"/>
                <a:cs typeface="Verdana"/>
              </a:rPr>
              <a:t>: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formation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couverte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00" dirty="0">
                <a:latin typeface="Verdana"/>
                <a:cs typeface="Verdana"/>
              </a:rPr>
              <a:t>par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75" dirty="0">
                <a:latin typeface="Verdana"/>
                <a:cs typeface="Verdana"/>
              </a:rPr>
              <a:t>un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b="1" spc="-35" dirty="0">
                <a:solidFill>
                  <a:srgbClr val="E05C3C"/>
                </a:solidFill>
                <a:latin typeface="Tahoma"/>
                <a:cs typeface="Tahoma"/>
              </a:rPr>
              <a:t>contrat</a:t>
            </a:r>
            <a:r>
              <a:rPr sz="2400" b="1" spc="-7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25" dirty="0">
                <a:solidFill>
                  <a:srgbClr val="E05C3C"/>
                </a:solidFill>
                <a:latin typeface="Tahoma"/>
                <a:cs typeface="Tahoma"/>
              </a:rPr>
              <a:t>de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formation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35" dirty="0">
                <a:solidFill>
                  <a:srgbClr val="E05C3C"/>
                </a:solidFill>
                <a:latin typeface="Tahoma"/>
                <a:cs typeface="Tahoma"/>
              </a:rPr>
              <a:t>professionnelle</a:t>
            </a:r>
            <a:r>
              <a:rPr sz="2400" b="1" spc="-13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E05C3C"/>
                </a:solidFill>
                <a:latin typeface="Tahoma"/>
                <a:cs typeface="Tahoma"/>
              </a:rPr>
              <a:t>pour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25" dirty="0">
                <a:solidFill>
                  <a:srgbClr val="E05C3C"/>
                </a:solidFill>
                <a:latin typeface="Tahoma"/>
                <a:cs typeface="Tahoma"/>
              </a:rPr>
              <a:t>chercheur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65" dirty="0">
                <a:solidFill>
                  <a:srgbClr val="E05C3C"/>
                </a:solidFill>
                <a:latin typeface="Tahoma"/>
                <a:cs typeface="Tahoma"/>
              </a:rPr>
              <a:t>d’emploi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Bruxelles </a:t>
            </a:r>
            <a:r>
              <a:rPr sz="2400" spc="-135" dirty="0">
                <a:latin typeface="Verdana"/>
                <a:cs typeface="Verdana"/>
              </a:rPr>
              <a:t>Formation,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du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Forem,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du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VDAB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ou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l’ADG.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85"/>
              </a:spcBef>
            </a:pP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00200"/>
              </a:lnSpc>
              <a:spcBef>
                <a:spcPts val="5"/>
              </a:spcBef>
            </a:pPr>
            <a:r>
              <a:rPr sz="2400" spc="-85" dirty="0">
                <a:latin typeface="Verdana"/>
                <a:cs typeface="Verdana"/>
              </a:rPr>
              <a:t>Bruxelles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Formation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est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l’institution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publique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E05C3C"/>
                </a:solidFill>
                <a:latin typeface="Tahoma"/>
                <a:cs typeface="Tahoma"/>
              </a:rPr>
              <a:t>francophone</a:t>
            </a:r>
            <a:r>
              <a:rPr sz="2400" b="1" spc="-9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10" dirty="0">
                <a:latin typeface="Verdana"/>
                <a:cs typeface="Verdana"/>
              </a:rPr>
              <a:t>en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charge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la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formation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35" dirty="0">
                <a:solidFill>
                  <a:srgbClr val="E05C3C"/>
                </a:solidFill>
                <a:latin typeface="Tahoma"/>
                <a:cs typeface="Tahoma"/>
              </a:rPr>
              <a:t>professionnelle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05" dirty="0">
                <a:latin typeface="Verdana"/>
                <a:cs typeface="Verdana"/>
              </a:rPr>
              <a:t>à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Bruxelles.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Bruxelles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Formation </a:t>
            </a:r>
            <a:r>
              <a:rPr sz="2400" spc="-55" dirty="0">
                <a:latin typeface="Verdana"/>
                <a:cs typeface="Verdana"/>
              </a:rPr>
              <a:t>propose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55" dirty="0">
                <a:latin typeface="Verdana"/>
                <a:cs typeface="Verdana"/>
              </a:rPr>
              <a:t>annuellement,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avec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ses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partenaires,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plus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u="sng" dirty="0">
                <a:solidFill>
                  <a:srgbClr val="169C9A"/>
                </a:solidFill>
                <a:uFill>
                  <a:solidFill>
                    <a:srgbClr val="169C9A"/>
                  </a:solidFill>
                </a:uFill>
                <a:latin typeface="Verdana"/>
                <a:cs typeface="Verdana"/>
                <a:hlinkClick r:id="rId2"/>
              </a:rPr>
              <a:t>600</a:t>
            </a:r>
            <a:r>
              <a:rPr sz="2400" u="sng" spc="-175" dirty="0">
                <a:solidFill>
                  <a:srgbClr val="169C9A"/>
                </a:solidFill>
                <a:uFill>
                  <a:solidFill>
                    <a:srgbClr val="169C9A"/>
                  </a:solidFill>
                </a:uFill>
                <a:latin typeface="Verdana"/>
                <a:cs typeface="Verdana"/>
                <a:hlinkClick r:id="rId2"/>
              </a:rPr>
              <a:t> </a:t>
            </a:r>
            <a:r>
              <a:rPr sz="2400" u="sng" spc="-10" dirty="0">
                <a:solidFill>
                  <a:srgbClr val="169C9A"/>
                </a:solidFill>
                <a:uFill>
                  <a:solidFill>
                    <a:srgbClr val="169C9A"/>
                  </a:solidFill>
                </a:uFill>
                <a:latin typeface="Verdana"/>
                <a:cs typeface="Verdana"/>
                <a:hlinkClick r:id="rId2"/>
              </a:rPr>
              <a:t>formations</a:t>
            </a:r>
            <a:r>
              <a:rPr sz="2400" spc="-10" dirty="0">
                <a:solidFill>
                  <a:srgbClr val="169C9A"/>
                </a:solidFill>
                <a:latin typeface="Verdana"/>
                <a:cs typeface="Verdana"/>
              </a:rPr>
              <a:t> </a:t>
            </a:r>
            <a:r>
              <a:rPr sz="2400" b="1" spc="-45" dirty="0">
                <a:solidFill>
                  <a:srgbClr val="E05C3C"/>
                </a:solidFill>
                <a:latin typeface="Tahoma"/>
                <a:cs typeface="Tahoma"/>
              </a:rPr>
              <a:t>gratuites</a:t>
            </a:r>
            <a:r>
              <a:rPr sz="2400" b="1" spc="-6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10" dirty="0">
                <a:latin typeface="Verdana"/>
                <a:cs typeface="Verdana"/>
              </a:rPr>
              <a:t>à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destination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des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chercheuses</a:t>
            </a:r>
            <a:r>
              <a:rPr sz="2400" b="1" spc="-6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90" dirty="0">
                <a:latin typeface="Verdana"/>
                <a:cs typeface="Verdana"/>
              </a:rPr>
              <a:t>et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des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chercheurs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30" dirty="0">
                <a:solidFill>
                  <a:srgbClr val="E05C3C"/>
                </a:solidFill>
                <a:latin typeface="Tahoma"/>
                <a:cs typeface="Tahoma"/>
              </a:rPr>
              <a:t>d’emploi </a:t>
            </a:r>
            <a:r>
              <a:rPr sz="2400" spc="-35" dirty="0">
                <a:latin typeface="Verdana"/>
                <a:cs typeface="Verdana"/>
              </a:rPr>
              <a:t>bruxellois.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461727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3655" rIns="0" bIns="0" rtlCol="0">
            <a:spAutoFit/>
          </a:bodyPr>
          <a:lstStyle/>
          <a:p>
            <a:pPr marL="17145" marR="5080">
              <a:lnSpc>
                <a:spcPts val="3890"/>
              </a:lnSpc>
              <a:spcBef>
                <a:spcPts val="585"/>
              </a:spcBef>
            </a:pPr>
            <a:r>
              <a:rPr dirty="0"/>
              <a:t>Chômeurs</a:t>
            </a:r>
            <a:r>
              <a:rPr spc="-100" dirty="0"/>
              <a:t> </a:t>
            </a:r>
            <a:r>
              <a:rPr dirty="0"/>
              <a:t>et</a:t>
            </a:r>
            <a:r>
              <a:rPr spc="-110" dirty="0"/>
              <a:t> </a:t>
            </a:r>
            <a:r>
              <a:rPr dirty="0"/>
              <a:t>chômeuses</a:t>
            </a:r>
            <a:r>
              <a:rPr spc="-85" dirty="0"/>
              <a:t> </a:t>
            </a:r>
            <a:r>
              <a:rPr dirty="0"/>
              <a:t>en</a:t>
            </a:r>
            <a:r>
              <a:rPr spc="-100" dirty="0"/>
              <a:t> </a:t>
            </a:r>
            <a:r>
              <a:rPr dirty="0"/>
              <a:t>formation</a:t>
            </a:r>
            <a:r>
              <a:rPr spc="-100" dirty="0"/>
              <a:t> </a:t>
            </a:r>
            <a:r>
              <a:rPr spc="-10" dirty="0"/>
              <a:t>concernés </a:t>
            </a:r>
            <a:r>
              <a:rPr dirty="0"/>
              <a:t>par</a:t>
            </a:r>
            <a:r>
              <a:rPr spc="-110" dirty="0"/>
              <a:t> </a:t>
            </a:r>
            <a:r>
              <a:rPr dirty="0"/>
              <a:t>la</a:t>
            </a:r>
            <a:r>
              <a:rPr spc="-100" dirty="0"/>
              <a:t> </a:t>
            </a:r>
            <a:r>
              <a:rPr dirty="0">
                <a:solidFill>
                  <a:srgbClr val="E05C3C"/>
                </a:solidFill>
              </a:rPr>
              <a:t>période</a:t>
            </a:r>
            <a:r>
              <a:rPr spc="-110" dirty="0">
                <a:solidFill>
                  <a:srgbClr val="E05C3C"/>
                </a:solidFill>
              </a:rPr>
              <a:t> </a:t>
            </a:r>
            <a:r>
              <a:rPr spc="-10" dirty="0">
                <a:solidFill>
                  <a:srgbClr val="E05C3C"/>
                </a:solidFill>
              </a:rPr>
              <a:t>transitoire</a:t>
            </a:r>
            <a:r>
              <a:rPr spc="-85" dirty="0">
                <a:solidFill>
                  <a:srgbClr val="E05C3C"/>
                </a:solidFill>
              </a:rPr>
              <a:t> </a:t>
            </a:r>
            <a:r>
              <a:rPr sz="2800" b="0" dirty="0">
                <a:latin typeface="Calibri"/>
                <a:cs typeface="Calibri"/>
              </a:rPr>
              <a:t>(admission</a:t>
            </a:r>
            <a:r>
              <a:rPr sz="2800" b="0" spc="-55" dirty="0">
                <a:latin typeface="Calibri"/>
                <a:cs typeface="Calibri"/>
              </a:rPr>
              <a:t> </a:t>
            </a:r>
            <a:r>
              <a:rPr sz="2800" b="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avant</a:t>
            </a:r>
            <a:r>
              <a:rPr sz="2800" b="0" spc="-85" dirty="0">
                <a:latin typeface="Calibri"/>
                <a:cs typeface="Calibri"/>
              </a:rPr>
              <a:t> </a:t>
            </a:r>
            <a:r>
              <a:rPr sz="2800" b="0" dirty="0">
                <a:latin typeface="Calibri"/>
                <a:cs typeface="Calibri"/>
              </a:rPr>
              <a:t>le</a:t>
            </a:r>
            <a:r>
              <a:rPr sz="2800" b="0" spc="-100" dirty="0">
                <a:latin typeface="Calibri"/>
                <a:cs typeface="Calibri"/>
              </a:rPr>
              <a:t> </a:t>
            </a:r>
            <a:r>
              <a:rPr sz="2800" b="0" spc="-10" dirty="0">
                <a:latin typeface="Calibri"/>
                <a:cs typeface="Calibri"/>
              </a:rPr>
              <a:t>01/03/2026)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5222" y="2188845"/>
            <a:ext cx="9846945" cy="40525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427990">
              <a:lnSpc>
                <a:spcPct val="100800"/>
              </a:lnSpc>
              <a:spcBef>
                <a:spcPts val="75"/>
              </a:spcBef>
            </a:pPr>
            <a:r>
              <a:rPr sz="2400" spc="-80" dirty="0">
                <a:latin typeface="Verdana"/>
                <a:cs typeface="Verdana"/>
              </a:rPr>
              <a:t>Arrêté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régional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570" dirty="0">
                <a:latin typeface="Verdana"/>
                <a:cs typeface="Verdana"/>
              </a:rPr>
              <a:t>: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E05C3C"/>
                </a:solidFill>
                <a:latin typeface="Tahoma"/>
                <a:cs typeface="Tahoma"/>
              </a:rPr>
              <a:t>dispense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E05C3C"/>
                </a:solidFill>
                <a:latin typeface="Tahoma"/>
                <a:cs typeface="Tahoma"/>
              </a:rPr>
              <a:t>automatique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d’ACTIRIS </a:t>
            </a:r>
            <a:r>
              <a:rPr sz="2400" spc="-120" dirty="0">
                <a:latin typeface="Verdana"/>
                <a:cs typeface="Verdana"/>
              </a:rPr>
              <a:t>pour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formation </a:t>
            </a:r>
            <a:r>
              <a:rPr sz="2400" spc="-85" dirty="0">
                <a:latin typeface="Verdana"/>
                <a:cs typeface="Verdana"/>
              </a:rPr>
              <a:t>professionnelle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225" dirty="0">
                <a:latin typeface="Verdana"/>
                <a:cs typeface="Verdana"/>
              </a:rPr>
              <a:t>minimum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4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semaines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90" dirty="0">
                <a:latin typeface="Verdana"/>
                <a:cs typeface="Verdana"/>
              </a:rPr>
              <a:t>et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225" dirty="0">
                <a:latin typeface="Verdana"/>
                <a:cs typeface="Verdana"/>
              </a:rPr>
              <a:t>minimum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20h/semaine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880"/>
              </a:spcBef>
            </a:pPr>
            <a:r>
              <a:rPr sz="2400" dirty="0">
                <a:latin typeface="Verdana"/>
                <a:cs typeface="Verdana"/>
              </a:rPr>
              <a:t>AR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275" dirty="0">
                <a:latin typeface="Verdana"/>
                <a:cs typeface="Verdana"/>
              </a:rPr>
              <a:t>25/11/1991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555" dirty="0">
                <a:latin typeface="Verdana"/>
                <a:cs typeface="Verdana"/>
              </a:rPr>
              <a:t>: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00" dirty="0">
                <a:latin typeface="Verdana"/>
                <a:cs typeface="Verdana"/>
              </a:rPr>
              <a:t>2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mesures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145" dirty="0">
                <a:latin typeface="Verdana"/>
                <a:cs typeface="Verdana"/>
              </a:rPr>
              <a:t>qui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permettent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sécuriser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la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situation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ts val="2875"/>
              </a:lnSpc>
              <a:spcBef>
                <a:spcPts val="5"/>
              </a:spcBef>
            </a:pPr>
            <a:r>
              <a:rPr sz="2400" spc="-90" dirty="0">
                <a:latin typeface="Verdana"/>
                <a:cs typeface="Verdana"/>
              </a:rPr>
              <a:t>financière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des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CCI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en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formation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professionnelle</a:t>
            </a:r>
            <a:endParaRPr sz="2400">
              <a:latin typeface="Verdana"/>
              <a:cs typeface="Verdana"/>
            </a:endParaRPr>
          </a:p>
          <a:p>
            <a:pPr marL="386080" indent="-373380">
              <a:lnSpc>
                <a:spcPts val="2875"/>
              </a:lnSpc>
              <a:buFont typeface="Segoe UI Symbol"/>
              <a:buChar char="➢"/>
              <a:tabLst>
                <a:tab pos="386080" algn="l"/>
              </a:tabLst>
            </a:pPr>
            <a:r>
              <a:rPr sz="2400" spc="-175" dirty="0">
                <a:latin typeface="Verdana"/>
                <a:cs typeface="Verdana"/>
              </a:rPr>
              <a:t>(Art.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spc="-260" dirty="0">
                <a:latin typeface="Verdana"/>
                <a:cs typeface="Verdana"/>
              </a:rPr>
              <a:t>116§4)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Gel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de</a:t>
            </a:r>
            <a:r>
              <a:rPr sz="2400" b="1" spc="-11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85" dirty="0">
                <a:solidFill>
                  <a:srgbClr val="E05C3C"/>
                </a:solidFill>
                <a:latin typeface="Tahoma"/>
                <a:cs typeface="Tahoma"/>
              </a:rPr>
              <a:t>la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E05C3C"/>
                </a:solidFill>
                <a:latin typeface="Tahoma"/>
                <a:cs typeface="Tahoma"/>
              </a:rPr>
              <a:t>dégressivité</a:t>
            </a:r>
            <a:r>
              <a:rPr sz="2400" b="1" spc="-13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des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E05C3C"/>
                </a:solidFill>
                <a:latin typeface="Tahoma"/>
                <a:cs typeface="Tahoma"/>
              </a:rPr>
              <a:t>allocations</a:t>
            </a:r>
            <a:r>
              <a:rPr sz="2400" b="1" spc="-114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de</a:t>
            </a:r>
            <a:r>
              <a:rPr sz="2400" b="1" spc="-114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30" dirty="0">
                <a:solidFill>
                  <a:srgbClr val="E05C3C"/>
                </a:solidFill>
                <a:latin typeface="Tahoma"/>
                <a:cs typeface="Tahoma"/>
              </a:rPr>
              <a:t>chômage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latin typeface="Verdana"/>
                <a:cs typeface="Verdana"/>
              </a:rPr>
              <a:t>en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dirty="0">
                <a:latin typeface="Verdana"/>
                <a:cs typeface="Verdana"/>
              </a:rPr>
              <a:t>cas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formation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professionnelle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à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temps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plein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45" dirty="0">
                <a:latin typeface="Verdana"/>
                <a:cs typeface="Verdana"/>
              </a:rPr>
              <a:t>(35h/semaine)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d’au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ts val="2875"/>
              </a:lnSpc>
            </a:pPr>
            <a:r>
              <a:rPr sz="2400" spc="-140" dirty="0">
                <a:latin typeface="Verdana"/>
                <a:cs typeface="Verdana"/>
              </a:rPr>
              <a:t>moins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40" dirty="0">
                <a:latin typeface="Verdana"/>
                <a:cs typeface="Verdana"/>
              </a:rPr>
              <a:t>4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semaines</a:t>
            </a:r>
            <a:endParaRPr sz="2400">
              <a:latin typeface="Verdana"/>
              <a:cs typeface="Verdana"/>
            </a:endParaRPr>
          </a:p>
          <a:p>
            <a:pPr marL="386080" indent="-373380">
              <a:lnSpc>
                <a:spcPts val="2875"/>
              </a:lnSpc>
              <a:buFont typeface="Segoe UI Symbol"/>
              <a:buChar char="➢"/>
              <a:tabLst>
                <a:tab pos="386080" algn="l"/>
              </a:tabLst>
            </a:pPr>
            <a:r>
              <a:rPr sz="2400" spc="-175" dirty="0">
                <a:latin typeface="Verdana"/>
                <a:cs typeface="Verdana"/>
              </a:rPr>
              <a:t>(Art.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spc="-270" dirty="0">
                <a:latin typeface="Verdana"/>
                <a:cs typeface="Verdana"/>
              </a:rPr>
              <a:t>116§2)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Prolongation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de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85" dirty="0">
                <a:solidFill>
                  <a:srgbClr val="E05C3C"/>
                </a:solidFill>
                <a:latin typeface="Tahoma"/>
                <a:cs typeface="Tahoma"/>
              </a:rPr>
              <a:t>la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35" dirty="0">
                <a:solidFill>
                  <a:srgbClr val="E05C3C"/>
                </a:solidFill>
                <a:latin typeface="Tahoma"/>
                <a:cs typeface="Tahoma"/>
              </a:rPr>
              <a:t>période</a:t>
            </a:r>
            <a:r>
              <a:rPr sz="2400" b="1" spc="-11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75" dirty="0">
                <a:solidFill>
                  <a:srgbClr val="E05C3C"/>
                </a:solidFill>
                <a:latin typeface="Tahoma"/>
                <a:cs typeface="Tahoma"/>
              </a:rPr>
              <a:t>d’indemnisation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10" dirty="0">
                <a:latin typeface="Verdana"/>
                <a:cs typeface="Verdana"/>
              </a:rPr>
              <a:t>en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cas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de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spc="-125" dirty="0">
                <a:latin typeface="Verdana"/>
                <a:cs typeface="Verdana"/>
              </a:rPr>
              <a:t>formation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professionnelle</a:t>
            </a:r>
            <a:r>
              <a:rPr sz="2400" spc="-12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à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temps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plein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(35h/semaine) </a:t>
            </a:r>
            <a:r>
              <a:rPr sz="2400" spc="-135" dirty="0">
                <a:latin typeface="Verdana"/>
                <a:cs typeface="Verdana"/>
              </a:rPr>
              <a:t>d’au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moins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3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latin typeface="Verdana"/>
                <a:cs typeface="Verdana"/>
              </a:rPr>
              <a:t>mois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453731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083" y="1227582"/>
            <a:ext cx="1045400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/>
              <a:t>Chômeurs</a:t>
            </a:r>
            <a:r>
              <a:rPr spc="-100" dirty="0"/>
              <a:t> </a:t>
            </a:r>
            <a:r>
              <a:rPr dirty="0"/>
              <a:t>et</a:t>
            </a:r>
            <a:r>
              <a:rPr spc="-105" dirty="0"/>
              <a:t> </a:t>
            </a:r>
            <a:r>
              <a:rPr dirty="0"/>
              <a:t>chômeuses</a:t>
            </a:r>
            <a:r>
              <a:rPr spc="-80" dirty="0"/>
              <a:t> </a:t>
            </a:r>
            <a:r>
              <a:rPr dirty="0"/>
              <a:t>en</a:t>
            </a:r>
            <a:r>
              <a:rPr spc="-100" dirty="0"/>
              <a:t> </a:t>
            </a:r>
            <a:r>
              <a:rPr dirty="0"/>
              <a:t>formation</a:t>
            </a:r>
            <a:r>
              <a:rPr spc="-95" dirty="0"/>
              <a:t> </a:t>
            </a:r>
            <a:r>
              <a:rPr dirty="0"/>
              <a:t>concernés</a:t>
            </a:r>
            <a:r>
              <a:rPr spc="-100" dirty="0"/>
              <a:t> </a:t>
            </a:r>
            <a:r>
              <a:rPr dirty="0"/>
              <a:t>par</a:t>
            </a:r>
            <a:r>
              <a:rPr spc="-100" dirty="0"/>
              <a:t> </a:t>
            </a:r>
            <a:r>
              <a:rPr spc="-25" dirty="0"/>
              <a:t>la </a:t>
            </a:r>
            <a:r>
              <a:rPr dirty="0">
                <a:solidFill>
                  <a:srgbClr val="E05C3C"/>
                </a:solidFill>
              </a:rPr>
              <a:t>période</a:t>
            </a:r>
            <a:r>
              <a:rPr spc="-155" dirty="0">
                <a:solidFill>
                  <a:srgbClr val="E05C3C"/>
                </a:solidFill>
              </a:rPr>
              <a:t> </a:t>
            </a:r>
            <a:r>
              <a:rPr spc="-10" dirty="0">
                <a:solidFill>
                  <a:srgbClr val="E05C3C"/>
                </a:solidFill>
              </a:rPr>
              <a:t>transitoire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30274" y="2787141"/>
            <a:ext cx="10115550" cy="22237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68705">
              <a:lnSpc>
                <a:spcPct val="100800"/>
              </a:lnSpc>
              <a:spcBef>
                <a:spcPts val="75"/>
              </a:spcBef>
            </a:pP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Mesures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spécifiques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570" dirty="0">
                <a:solidFill>
                  <a:srgbClr val="E05C3C"/>
                </a:solidFill>
                <a:latin typeface="Verdana"/>
                <a:cs typeface="Verdana"/>
              </a:rPr>
              <a:t>:</a:t>
            </a:r>
            <a:r>
              <a:rPr sz="2400" spc="-165" dirty="0">
                <a:solidFill>
                  <a:srgbClr val="E05C3C"/>
                </a:solidFill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3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catégories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formation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permettent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25" dirty="0">
                <a:latin typeface="Verdana"/>
                <a:cs typeface="Verdana"/>
              </a:rPr>
              <a:t>de </a:t>
            </a:r>
            <a:r>
              <a:rPr sz="2400" spc="-95" dirty="0">
                <a:latin typeface="Verdana"/>
                <a:cs typeface="Verdana"/>
              </a:rPr>
              <a:t>prolonger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la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durée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du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droit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aux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allocations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chômage.</a:t>
            </a:r>
            <a:endParaRPr sz="24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  <a:spcBef>
                <a:spcPts val="2880"/>
              </a:spcBef>
            </a:pPr>
            <a:r>
              <a:rPr sz="2400" spc="-60" dirty="0">
                <a:latin typeface="Verdana"/>
                <a:cs typeface="Verdana"/>
              </a:rPr>
              <a:t>Pour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connaître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votre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situation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90" dirty="0">
                <a:latin typeface="Verdana"/>
                <a:cs typeface="Verdana"/>
              </a:rPr>
              <a:t>personnelle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(date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fin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droit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580" dirty="0">
                <a:latin typeface="Verdana"/>
                <a:cs typeface="Verdana"/>
              </a:rPr>
              <a:t>+ </a:t>
            </a:r>
            <a:r>
              <a:rPr sz="2400" spc="-100" dirty="0">
                <a:latin typeface="Verdana"/>
                <a:cs typeface="Verdana"/>
              </a:rPr>
              <a:t>mesures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spécifiques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145" dirty="0">
                <a:latin typeface="Verdana"/>
                <a:cs typeface="Verdana"/>
              </a:rPr>
              <a:t>qui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vous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20" dirty="0">
                <a:latin typeface="Verdana"/>
                <a:cs typeface="Verdana"/>
              </a:rPr>
              <a:t>concernent),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80" dirty="0">
                <a:latin typeface="Verdana"/>
                <a:cs typeface="Verdana"/>
              </a:rPr>
              <a:t>consultez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85" dirty="0">
                <a:latin typeface="Verdana"/>
                <a:cs typeface="Verdana"/>
              </a:rPr>
              <a:t>le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courrier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envoyé </a:t>
            </a:r>
            <a:r>
              <a:rPr sz="2400" spc="-110" dirty="0">
                <a:latin typeface="Verdana"/>
                <a:cs typeface="Verdana"/>
              </a:rPr>
              <a:t>par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l’ONEM.</a:t>
            </a:r>
            <a:endParaRPr sz="2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639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1610" y="3895725"/>
            <a:ext cx="9832340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00"/>
              </a:lnSpc>
              <a:spcBef>
                <a:spcPts val="85"/>
              </a:spcBef>
            </a:pPr>
            <a:r>
              <a:rPr sz="2400" spc="-105" dirty="0">
                <a:latin typeface="Verdana"/>
                <a:cs typeface="Verdana"/>
              </a:rPr>
              <a:t>Formation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b="1" spc="-70" dirty="0">
                <a:solidFill>
                  <a:srgbClr val="E05C3C"/>
                </a:solidFill>
                <a:latin typeface="Tahoma"/>
                <a:cs typeface="Tahoma"/>
              </a:rPr>
              <a:t>ininterrompue </a:t>
            </a:r>
            <a:r>
              <a:rPr sz="2400" spc="-105" dirty="0">
                <a:latin typeface="Verdana"/>
                <a:cs typeface="Verdana"/>
              </a:rPr>
              <a:t>préparant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à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180" dirty="0">
                <a:latin typeface="Verdana"/>
                <a:cs typeface="Verdana"/>
              </a:rPr>
              <a:t>un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métier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en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pénurie</a:t>
            </a:r>
            <a:r>
              <a:rPr sz="2400" b="1" spc="-7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20" dirty="0">
                <a:latin typeface="Verdana"/>
                <a:cs typeface="Verdana"/>
              </a:rPr>
              <a:t>entamée</a:t>
            </a:r>
            <a:r>
              <a:rPr sz="2400" spc="-30" dirty="0">
                <a:latin typeface="Verdana"/>
                <a:cs typeface="Verdana"/>
              </a:rPr>
              <a:t> </a:t>
            </a:r>
            <a:r>
              <a:rPr sz="2400" b="1" spc="-70" dirty="0">
                <a:solidFill>
                  <a:srgbClr val="E05C3C"/>
                </a:solidFill>
                <a:latin typeface="Tahoma"/>
                <a:cs typeface="Tahoma"/>
              </a:rPr>
              <a:t>avant</a:t>
            </a:r>
            <a:r>
              <a:rPr sz="2400" b="1" spc="-15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E05C3C"/>
                </a:solidFill>
                <a:latin typeface="Tahoma"/>
                <a:cs typeface="Tahoma"/>
              </a:rPr>
              <a:t>le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160" dirty="0">
                <a:solidFill>
                  <a:srgbClr val="E05C3C"/>
                </a:solidFill>
                <a:latin typeface="Tahoma"/>
                <a:cs typeface="Tahoma"/>
              </a:rPr>
              <a:t>1/01/2026</a:t>
            </a:r>
            <a:r>
              <a:rPr sz="2400" b="1" spc="-11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85" dirty="0">
                <a:latin typeface="Verdana"/>
                <a:cs typeface="Verdana"/>
              </a:rPr>
              <a:t>et</a:t>
            </a:r>
            <a:r>
              <a:rPr sz="2400" spc="-215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pour</a:t>
            </a:r>
            <a:r>
              <a:rPr sz="2400" spc="-22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laquelle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une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dispense</a:t>
            </a:r>
            <a:r>
              <a:rPr sz="2400" b="1" spc="-9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05" dirty="0">
                <a:latin typeface="Verdana"/>
                <a:cs typeface="Verdana"/>
              </a:rPr>
              <a:t>a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65" dirty="0">
                <a:latin typeface="Verdana"/>
                <a:cs typeface="Verdana"/>
              </a:rPr>
              <a:t>été</a:t>
            </a:r>
            <a:r>
              <a:rPr sz="2400" spc="-21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accordée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par </a:t>
            </a:r>
            <a:r>
              <a:rPr sz="2400" spc="-95" dirty="0">
                <a:latin typeface="Verdana"/>
                <a:cs typeface="Verdana"/>
              </a:rPr>
              <a:t>Actiris.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3053" y="6384747"/>
            <a:ext cx="1003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latin typeface="Verdana"/>
                <a:cs typeface="Verdana"/>
              </a:rPr>
              <a:t>5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/>
              <a:t>Mesure</a:t>
            </a:r>
            <a:r>
              <a:rPr spc="-90" dirty="0"/>
              <a:t> </a:t>
            </a:r>
            <a:r>
              <a:rPr dirty="0"/>
              <a:t>1</a:t>
            </a:r>
            <a:r>
              <a:rPr spc="-85" dirty="0"/>
              <a:t> </a:t>
            </a:r>
            <a:r>
              <a:rPr dirty="0"/>
              <a:t>–</a:t>
            </a:r>
            <a:r>
              <a:rPr spc="-90" dirty="0"/>
              <a:t> </a:t>
            </a:r>
            <a:r>
              <a:rPr dirty="0"/>
              <a:t>Pour</a:t>
            </a:r>
            <a:r>
              <a:rPr spc="-90" dirty="0"/>
              <a:t> </a:t>
            </a:r>
            <a:r>
              <a:rPr dirty="0"/>
              <a:t>les</a:t>
            </a:r>
            <a:r>
              <a:rPr spc="-80" dirty="0"/>
              <a:t> </a:t>
            </a:r>
            <a:r>
              <a:rPr spc="-10" dirty="0"/>
              <a:t>bénéficiaires</a:t>
            </a:r>
            <a:r>
              <a:rPr spc="-85" dirty="0"/>
              <a:t> </a:t>
            </a:r>
            <a:r>
              <a:rPr spc="-25" dirty="0"/>
              <a:t>d’allocations</a:t>
            </a:r>
            <a:r>
              <a:rPr spc="-75" dirty="0"/>
              <a:t> </a:t>
            </a:r>
            <a:r>
              <a:rPr spc="-25" dirty="0"/>
              <a:t>de </a:t>
            </a:r>
            <a:r>
              <a:rPr dirty="0"/>
              <a:t>chômage</a:t>
            </a:r>
            <a:r>
              <a:rPr spc="-110" dirty="0"/>
              <a:t> </a:t>
            </a:r>
            <a:r>
              <a:rPr spc="-10" dirty="0"/>
              <a:t>ordinaire</a:t>
            </a:r>
            <a:r>
              <a:rPr spc="-114" dirty="0"/>
              <a:t> </a:t>
            </a:r>
            <a:r>
              <a:rPr dirty="0"/>
              <a:t>et</a:t>
            </a:r>
            <a:r>
              <a:rPr spc="-110" dirty="0"/>
              <a:t> </a:t>
            </a:r>
            <a:r>
              <a:rPr dirty="0"/>
              <a:t>les</a:t>
            </a:r>
            <a:r>
              <a:rPr spc="-105" dirty="0"/>
              <a:t> </a:t>
            </a:r>
            <a:r>
              <a:rPr spc="-10" dirty="0"/>
              <a:t>bénéficiaires</a:t>
            </a:r>
            <a:r>
              <a:rPr spc="-110" dirty="0"/>
              <a:t> </a:t>
            </a:r>
            <a:r>
              <a:rPr spc="-10" dirty="0"/>
              <a:t>d’allocation d’insertion</a:t>
            </a:r>
          </a:p>
        </p:txBody>
      </p:sp>
    </p:spTree>
    <p:extLst>
      <p:ext uri="{BB962C8B-B14F-4D97-AF65-F5344CB8AC3E}">
        <p14:creationId xmlns:p14="http://schemas.microsoft.com/office/powerpoint/2010/main" val="1416897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1224" y="719962"/>
            <a:ext cx="4669282" cy="41667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97650" y="3137154"/>
            <a:ext cx="4707890" cy="1497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74015">
              <a:lnSpc>
                <a:spcPct val="100000"/>
              </a:lnSpc>
              <a:spcBef>
                <a:spcPts val="95"/>
              </a:spcBef>
            </a:pPr>
            <a:r>
              <a:rPr sz="1600" spc="-75" dirty="0">
                <a:latin typeface="Verdana"/>
                <a:cs typeface="Verdana"/>
              </a:rPr>
              <a:t>Début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spc="-380" dirty="0">
                <a:latin typeface="Verdana"/>
                <a:cs typeface="Verdana"/>
              </a:rPr>
              <a:t>: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90" dirty="0">
                <a:latin typeface="Verdana"/>
                <a:cs typeface="Verdana"/>
              </a:rPr>
              <a:t>2/12/2025 </a:t>
            </a:r>
            <a:r>
              <a:rPr sz="1600" spc="-229" dirty="0">
                <a:latin typeface="Verdana"/>
                <a:cs typeface="Verdana"/>
              </a:rPr>
              <a:t>–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Durée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380" dirty="0">
                <a:latin typeface="Verdana"/>
                <a:cs typeface="Verdana"/>
              </a:rPr>
              <a:t>: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spc="-140" dirty="0">
                <a:latin typeface="Verdana"/>
                <a:cs typeface="Verdana"/>
              </a:rPr>
              <a:t>7</a:t>
            </a:r>
            <a:r>
              <a:rPr sz="1600" spc="-125" dirty="0">
                <a:latin typeface="Verdana"/>
                <a:cs typeface="Verdana"/>
              </a:rPr>
              <a:t> </a:t>
            </a:r>
            <a:r>
              <a:rPr sz="1600" spc="-90" dirty="0">
                <a:latin typeface="Verdana"/>
                <a:cs typeface="Verdana"/>
              </a:rPr>
              <a:t>mois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229" dirty="0">
                <a:latin typeface="Verdana"/>
                <a:cs typeface="Verdana"/>
              </a:rPr>
              <a:t>–</a:t>
            </a:r>
            <a:r>
              <a:rPr sz="1600" spc="-105" dirty="0">
                <a:latin typeface="Verdana"/>
                <a:cs typeface="Verdana"/>
              </a:rPr>
              <a:t> </a:t>
            </a:r>
            <a:r>
              <a:rPr sz="1600" spc="-70" dirty="0">
                <a:latin typeface="Verdana"/>
                <a:cs typeface="Verdana"/>
              </a:rPr>
              <a:t>Horaire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430" dirty="0">
                <a:latin typeface="Verdana"/>
                <a:cs typeface="Verdana"/>
              </a:rPr>
              <a:t>:</a:t>
            </a:r>
            <a:r>
              <a:rPr sz="1600" spc="-10" dirty="0">
                <a:latin typeface="Verdana"/>
                <a:cs typeface="Verdana"/>
              </a:rPr>
              <a:t> 35h/semaine</a:t>
            </a:r>
            <a:endParaRPr sz="16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994"/>
              </a:spcBef>
            </a:pPr>
            <a:r>
              <a:rPr sz="1600" spc="-355" dirty="0">
                <a:latin typeface="Verdana"/>
                <a:cs typeface="Verdana"/>
              </a:rPr>
              <a:t>=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spc="-45" dirty="0">
                <a:latin typeface="Verdana"/>
                <a:cs typeface="Verdana"/>
              </a:rPr>
              <a:t>Métier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95" dirty="0">
                <a:latin typeface="Verdana"/>
                <a:cs typeface="Verdana"/>
              </a:rPr>
              <a:t>qui</a:t>
            </a:r>
            <a:r>
              <a:rPr sz="1600" spc="-125" dirty="0">
                <a:latin typeface="Verdana"/>
                <a:cs typeface="Verdana"/>
              </a:rPr>
              <a:t> </a:t>
            </a:r>
            <a:r>
              <a:rPr sz="1600" spc="-55" dirty="0">
                <a:latin typeface="Verdana"/>
                <a:cs typeface="Verdana"/>
              </a:rPr>
              <a:t>recrute</a:t>
            </a:r>
            <a:r>
              <a:rPr sz="1600" spc="-95" dirty="0">
                <a:latin typeface="Verdana"/>
                <a:cs typeface="Verdana"/>
              </a:rPr>
              <a:t> </a:t>
            </a:r>
            <a:r>
              <a:rPr sz="1600" spc="-80" dirty="0">
                <a:latin typeface="Verdana"/>
                <a:cs typeface="Verdana"/>
              </a:rPr>
              <a:t>(liste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des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-45" dirty="0">
                <a:latin typeface="Verdana"/>
                <a:cs typeface="Verdana"/>
              </a:rPr>
              <a:t>fonctions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35" dirty="0">
                <a:latin typeface="Verdana"/>
                <a:cs typeface="Verdana"/>
              </a:rPr>
              <a:t>critiques)</a:t>
            </a:r>
            <a:endParaRPr sz="16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000"/>
              </a:spcBef>
            </a:pPr>
            <a:r>
              <a:rPr sz="1600" spc="-409" dirty="0">
                <a:latin typeface="Verdana"/>
                <a:cs typeface="Verdana"/>
              </a:rPr>
              <a:t>=&gt;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Formation</a:t>
            </a:r>
            <a:r>
              <a:rPr sz="1600" spc="-105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préparant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à</a:t>
            </a:r>
            <a:r>
              <a:rPr sz="1600" spc="-105" dirty="0">
                <a:latin typeface="Verdana"/>
                <a:cs typeface="Verdana"/>
              </a:rPr>
              <a:t> </a:t>
            </a:r>
            <a:r>
              <a:rPr sz="1600" spc="-114" dirty="0">
                <a:latin typeface="Verdana"/>
                <a:cs typeface="Verdana"/>
              </a:rPr>
              <a:t>un </a:t>
            </a:r>
            <a:r>
              <a:rPr sz="1600" b="1" spc="-50" dirty="0">
                <a:latin typeface="Tahoma"/>
                <a:cs typeface="Tahoma"/>
              </a:rPr>
              <a:t>métier</a:t>
            </a:r>
            <a:r>
              <a:rPr sz="1600" b="1" spc="-75" dirty="0">
                <a:latin typeface="Tahoma"/>
                <a:cs typeface="Tahoma"/>
              </a:rPr>
              <a:t> </a:t>
            </a:r>
            <a:r>
              <a:rPr sz="1600" b="1" spc="-40" dirty="0">
                <a:latin typeface="Tahoma"/>
                <a:cs typeface="Tahoma"/>
              </a:rPr>
              <a:t>en</a:t>
            </a:r>
            <a:r>
              <a:rPr sz="1600" b="1" spc="-65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pénurie</a:t>
            </a:r>
            <a:endParaRPr sz="16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600" spc="-85" dirty="0">
                <a:latin typeface="Verdana"/>
                <a:cs typeface="Verdana"/>
              </a:rPr>
              <a:t>entamée</a:t>
            </a:r>
            <a:r>
              <a:rPr sz="1600" spc="-90" dirty="0">
                <a:latin typeface="Verdana"/>
                <a:cs typeface="Verdana"/>
              </a:rPr>
              <a:t> </a:t>
            </a:r>
            <a:r>
              <a:rPr sz="1600" b="1" spc="-60" dirty="0">
                <a:latin typeface="Tahoma"/>
                <a:cs typeface="Tahoma"/>
              </a:rPr>
              <a:t>avant</a:t>
            </a:r>
            <a:r>
              <a:rPr sz="1600" b="1" spc="-40" dirty="0">
                <a:latin typeface="Tahoma"/>
                <a:cs typeface="Tahoma"/>
              </a:rPr>
              <a:t> </a:t>
            </a:r>
            <a:r>
              <a:rPr sz="1600" b="1" spc="-45" dirty="0">
                <a:latin typeface="Tahoma"/>
                <a:cs typeface="Tahoma"/>
              </a:rPr>
              <a:t>le</a:t>
            </a:r>
            <a:r>
              <a:rPr sz="1600" b="1" spc="-50" dirty="0">
                <a:latin typeface="Tahoma"/>
                <a:cs typeface="Tahoma"/>
              </a:rPr>
              <a:t> </a:t>
            </a:r>
            <a:r>
              <a:rPr sz="1600" b="1" spc="-10" dirty="0">
                <a:latin typeface="Tahoma"/>
                <a:cs typeface="Tahoma"/>
              </a:rPr>
              <a:t>1</a:t>
            </a:r>
            <a:r>
              <a:rPr sz="1575" b="1" spc="-15" baseline="26455" dirty="0">
                <a:latin typeface="Tahoma"/>
                <a:cs typeface="Tahoma"/>
              </a:rPr>
              <a:t>e</a:t>
            </a:r>
            <a:r>
              <a:rPr sz="1600" b="1" spc="-10" dirty="0">
                <a:latin typeface="Tahoma"/>
                <a:cs typeface="Tahoma"/>
              </a:rPr>
              <a:t>/01/2026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18478" y="1592706"/>
            <a:ext cx="463232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/>
              <a:t>Commis</a:t>
            </a:r>
            <a:r>
              <a:rPr sz="2800" spc="-95" dirty="0"/>
              <a:t> </a:t>
            </a:r>
            <a:r>
              <a:rPr sz="2800" dirty="0"/>
              <a:t>de</a:t>
            </a:r>
            <a:r>
              <a:rPr sz="2800" spc="-85" dirty="0"/>
              <a:t> </a:t>
            </a:r>
            <a:r>
              <a:rPr sz="2800" dirty="0"/>
              <a:t>cuisine</a:t>
            </a:r>
            <a:r>
              <a:rPr sz="2800" spc="-85" dirty="0"/>
              <a:t> </a:t>
            </a:r>
            <a:r>
              <a:rPr sz="2800" dirty="0"/>
              <a:t>avec</a:t>
            </a:r>
            <a:r>
              <a:rPr sz="2800" spc="-80" dirty="0"/>
              <a:t> </a:t>
            </a:r>
            <a:r>
              <a:rPr sz="2800" spc="-10" dirty="0"/>
              <a:t>Horeca </a:t>
            </a:r>
            <a:r>
              <a:rPr sz="2800" dirty="0"/>
              <a:t>Be</a:t>
            </a:r>
            <a:r>
              <a:rPr sz="2800" spc="-25" dirty="0"/>
              <a:t> Pro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6642607" y="1191895"/>
            <a:ext cx="9969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90" dirty="0">
                <a:latin typeface="Verdana"/>
                <a:cs typeface="Verdana"/>
              </a:rPr>
              <a:t>MESURE</a:t>
            </a:r>
            <a:r>
              <a:rPr sz="1400" spc="114" dirty="0">
                <a:latin typeface="Verdana"/>
                <a:cs typeface="Verdana"/>
              </a:rPr>
              <a:t> </a:t>
            </a:r>
            <a:r>
              <a:rPr sz="1400" spc="-390" dirty="0">
                <a:latin typeface="Verdana"/>
                <a:cs typeface="Verdana"/>
              </a:rPr>
              <a:t>1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66096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1610" y="3447669"/>
            <a:ext cx="97847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10" dirty="0">
                <a:latin typeface="Verdana"/>
                <a:cs typeface="Verdana"/>
              </a:rPr>
              <a:t>Formation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b="1" spc="-40" dirty="0">
                <a:solidFill>
                  <a:srgbClr val="E05C3C"/>
                </a:solidFill>
                <a:latin typeface="Tahoma"/>
                <a:cs typeface="Tahoma"/>
              </a:rPr>
              <a:t>professionnelle</a:t>
            </a:r>
            <a:r>
              <a:rPr sz="2400" b="1" spc="-6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10" dirty="0">
                <a:latin typeface="Verdana"/>
                <a:cs typeface="Verdana"/>
              </a:rPr>
              <a:t>à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b="1" spc="-30" dirty="0">
                <a:solidFill>
                  <a:srgbClr val="E05C3C"/>
                </a:solidFill>
                <a:latin typeface="Tahoma"/>
                <a:cs typeface="Tahoma"/>
              </a:rPr>
              <a:t>temps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E05C3C"/>
                </a:solidFill>
                <a:latin typeface="Tahoma"/>
                <a:cs typeface="Tahoma"/>
              </a:rPr>
              <a:t>plein</a:t>
            </a:r>
            <a:r>
              <a:rPr sz="2400" b="1" spc="-10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40" dirty="0">
                <a:latin typeface="Verdana"/>
                <a:cs typeface="Verdana"/>
              </a:rPr>
              <a:t>(35h/semaine)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140" dirty="0">
                <a:latin typeface="Verdana"/>
                <a:cs typeface="Verdana"/>
              </a:rPr>
              <a:t>d’une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durée </a:t>
            </a:r>
            <a:r>
              <a:rPr sz="2400" spc="-105" dirty="0">
                <a:latin typeface="Verdana"/>
                <a:cs typeface="Verdana"/>
              </a:rPr>
              <a:t>d’</a:t>
            </a:r>
            <a:r>
              <a:rPr sz="2400" b="1" spc="-105" dirty="0">
                <a:solidFill>
                  <a:srgbClr val="E05C3C"/>
                </a:solidFill>
                <a:latin typeface="Tahoma"/>
                <a:cs typeface="Tahoma"/>
              </a:rPr>
              <a:t>au</a:t>
            </a:r>
            <a:r>
              <a:rPr sz="2400" b="1" spc="-13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E05C3C"/>
                </a:solidFill>
                <a:latin typeface="Tahoma"/>
                <a:cs typeface="Tahoma"/>
              </a:rPr>
              <a:t>moins</a:t>
            </a:r>
            <a:r>
              <a:rPr sz="2400" b="1" spc="-13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3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50" dirty="0">
                <a:solidFill>
                  <a:srgbClr val="E05C3C"/>
                </a:solidFill>
                <a:latin typeface="Tahoma"/>
                <a:cs typeface="Tahoma"/>
              </a:rPr>
              <a:t>mois</a:t>
            </a:r>
            <a:r>
              <a:rPr sz="2400" b="1" spc="-12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spc="-120" dirty="0">
                <a:latin typeface="Verdana"/>
                <a:cs typeface="Verdana"/>
              </a:rPr>
              <a:t>entamée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b="1" spc="-70" dirty="0">
                <a:solidFill>
                  <a:srgbClr val="E05C3C"/>
                </a:solidFill>
                <a:latin typeface="Tahoma"/>
                <a:cs typeface="Tahoma"/>
              </a:rPr>
              <a:t>avant</a:t>
            </a:r>
            <a:r>
              <a:rPr sz="2400" b="1" spc="-13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85" dirty="0">
                <a:solidFill>
                  <a:srgbClr val="E05C3C"/>
                </a:solidFill>
                <a:latin typeface="Tahoma"/>
                <a:cs typeface="Tahoma"/>
              </a:rPr>
              <a:t>la</a:t>
            </a:r>
            <a:r>
              <a:rPr sz="2400" b="1" spc="-13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45" dirty="0">
                <a:solidFill>
                  <a:srgbClr val="E05C3C"/>
                </a:solidFill>
                <a:latin typeface="Tahoma"/>
                <a:cs typeface="Tahoma"/>
              </a:rPr>
              <a:t>date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20" dirty="0">
                <a:solidFill>
                  <a:srgbClr val="E05C3C"/>
                </a:solidFill>
                <a:latin typeface="Tahoma"/>
                <a:cs typeface="Tahoma"/>
              </a:rPr>
              <a:t>de</a:t>
            </a:r>
            <a:r>
              <a:rPr sz="2400" b="1" spc="-14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55" dirty="0">
                <a:solidFill>
                  <a:srgbClr val="E05C3C"/>
                </a:solidFill>
                <a:latin typeface="Tahoma"/>
                <a:cs typeface="Tahoma"/>
              </a:rPr>
              <a:t>fin</a:t>
            </a:r>
            <a:r>
              <a:rPr sz="2400" b="1" spc="-114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E05C3C"/>
                </a:solidFill>
                <a:latin typeface="Tahoma"/>
                <a:cs typeface="Tahoma"/>
              </a:rPr>
              <a:t>de</a:t>
            </a:r>
            <a:r>
              <a:rPr sz="2400" b="1" spc="-120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E05C3C"/>
                </a:solidFill>
                <a:latin typeface="Tahoma"/>
                <a:cs typeface="Tahoma"/>
              </a:rPr>
              <a:t>droit.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7625" y="6384747"/>
            <a:ext cx="958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latin typeface="Verdana"/>
                <a:cs typeface="Verdana"/>
              </a:rPr>
              <a:t>7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/>
              <a:t>Mesure</a:t>
            </a:r>
            <a:r>
              <a:rPr spc="-90" dirty="0"/>
              <a:t> </a:t>
            </a:r>
            <a:r>
              <a:rPr dirty="0"/>
              <a:t>2</a:t>
            </a:r>
            <a:r>
              <a:rPr spc="-85" dirty="0"/>
              <a:t> </a:t>
            </a:r>
            <a:r>
              <a:rPr dirty="0"/>
              <a:t>–</a:t>
            </a:r>
            <a:r>
              <a:rPr spc="-90" dirty="0"/>
              <a:t> </a:t>
            </a:r>
            <a:r>
              <a:rPr dirty="0"/>
              <a:t>Pour</a:t>
            </a:r>
            <a:r>
              <a:rPr spc="-90" dirty="0"/>
              <a:t> </a:t>
            </a:r>
            <a:r>
              <a:rPr dirty="0"/>
              <a:t>les</a:t>
            </a:r>
            <a:r>
              <a:rPr spc="-80" dirty="0"/>
              <a:t> </a:t>
            </a:r>
            <a:r>
              <a:rPr spc="-10" dirty="0"/>
              <a:t>bénéficiaires</a:t>
            </a:r>
            <a:r>
              <a:rPr spc="-85" dirty="0"/>
              <a:t> </a:t>
            </a:r>
            <a:r>
              <a:rPr spc="-25" dirty="0"/>
              <a:t>d’allocations</a:t>
            </a:r>
            <a:r>
              <a:rPr spc="-75" dirty="0"/>
              <a:t> </a:t>
            </a:r>
            <a:r>
              <a:rPr spc="-25" dirty="0"/>
              <a:t>de</a:t>
            </a:r>
          </a:p>
          <a:p>
            <a:pPr marL="12700">
              <a:lnSpc>
                <a:spcPts val="4105"/>
              </a:lnSpc>
            </a:pPr>
            <a:r>
              <a:rPr dirty="0"/>
              <a:t>chômage</a:t>
            </a:r>
            <a:r>
              <a:rPr spc="-165" dirty="0"/>
              <a:t> </a:t>
            </a:r>
            <a:r>
              <a:rPr spc="-10" dirty="0"/>
              <a:t>ordinaire</a:t>
            </a:r>
            <a:r>
              <a:rPr spc="-170" dirty="0"/>
              <a:t> </a:t>
            </a:r>
            <a:r>
              <a:rPr spc="-10" dirty="0"/>
              <a:t>uniquement</a:t>
            </a:r>
          </a:p>
        </p:txBody>
      </p:sp>
    </p:spTree>
    <p:extLst>
      <p:ext uri="{BB962C8B-B14F-4D97-AF65-F5344CB8AC3E}">
        <p14:creationId xmlns:p14="http://schemas.microsoft.com/office/powerpoint/2010/main" val="2463476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237" y="0"/>
            <a:ext cx="2865361" cy="68572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17975" y="3768979"/>
            <a:ext cx="7261225" cy="1614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7685">
              <a:lnSpc>
                <a:spcPct val="100000"/>
              </a:lnSpc>
              <a:spcBef>
                <a:spcPts val="100"/>
              </a:spcBef>
            </a:pPr>
            <a:r>
              <a:rPr sz="2400" spc="-110" dirty="0">
                <a:latin typeface="Verdana"/>
                <a:cs typeface="Verdana"/>
              </a:rPr>
              <a:t>Début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570" dirty="0">
                <a:latin typeface="Verdana"/>
                <a:cs typeface="Verdana"/>
              </a:rPr>
              <a:t>: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23/02/2026</a:t>
            </a:r>
            <a:r>
              <a:rPr sz="2400" spc="-204" dirty="0">
                <a:latin typeface="Verdana"/>
                <a:cs typeface="Verdana"/>
              </a:rPr>
              <a:t> </a:t>
            </a:r>
            <a:r>
              <a:rPr sz="2400" spc="-340" dirty="0">
                <a:latin typeface="Verdana"/>
                <a:cs typeface="Verdana"/>
              </a:rPr>
              <a:t>–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Durée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spc="-570" dirty="0">
                <a:latin typeface="Verdana"/>
                <a:cs typeface="Verdana"/>
              </a:rPr>
              <a:t>: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204" dirty="0">
                <a:latin typeface="Verdana"/>
                <a:cs typeface="Verdana"/>
              </a:rPr>
              <a:t>7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mois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340" dirty="0">
                <a:latin typeface="Verdana"/>
                <a:cs typeface="Verdana"/>
              </a:rPr>
              <a:t>–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90" dirty="0">
                <a:latin typeface="Verdana"/>
                <a:cs typeface="Verdana"/>
              </a:rPr>
              <a:t>Horaire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680" dirty="0">
                <a:latin typeface="Verdana"/>
                <a:cs typeface="Verdana"/>
              </a:rPr>
              <a:t>:</a:t>
            </a:r>
            <a:r>
              <a:rPr sz="2400" spc="-20" dirty="0">
                <a:latin typeface="Verdana"/>
                <a:cs typeface="Verdana"/>
              </a:rPr>
              <a:t> 35h/semaine</a:t>
            </a:r>
            <a:endParaRPr sz="2400">
              <a:latin typeface="Verdana"/>
              <a:cs typeface="Verdana"/>
            </a:endParaRPr>
          </a:p>
          <a:p>
            <a:pPr marL="93345">
              <a:lnSpc>
                <a:spcPct val="100000"/>
              </a:lnSpc>
              <a:spcBef>
                <a:spcPts val="985"/>
              </a:spcBef>
            </a:pPr>
            <a:r>
              <a:rPr sz="2400" spc="-590" dirty="0">
                <a:latin typeface="Verdana"/>
                <a:cs typeface="Verdana"/>
              </a:rPr>
              <a:t>=&gt;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b="1" spc="-45" dirty="0">
                <a:latin typeface="Tahoma"/>
                <a:cs typeface="Tahoma"/>
              </a:rPr>
              <a:t>Formation</a:t>
            </a:r>
            <a:r>
              <a:rPr sz="2400" b="1" spc="-100" dirty="0">
                <a:latin typeface="Tahoma"/>
                <a:cs typeface="Tahoma"/>
              </a:rPr>
              <a:t> </a:t>
            </a:r>
            <a:r>
              <a:rPr sz="2400" b="1" spc="-40" dirty="0">
                <a:latin typeface="Tahoma"/>
                <a:cs typeface="Tahoma"/>
              </a:rPr>
              <a:t>professionnelle</a:t>
            </a:r>
            <a:r>
              <a:rPr sz="2400" b="1" spc="-130" dirty="0">
                <a:latin typeface="Tahoma"/>
                <a:cs typeface="Tahoma"/>
              </a:rPr>
              <a:t> </a:t>
            </a:r>
            <a:r>
              <a:rPr sz="2400" spc="-65" dirty="0">
                <a:latin typeface="Verdana"/>
                <a:cs typeface="Verdana"/>
              </a:rPr>
              <a:t>de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229" dirty="0">
                <a:latin typeface="Verdana"/>
                <a:cs typeface="Verdana"/>
              </a:rPr>
              <a:t>minimum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b="1" dirty="0">
                <a:latin typeface="Tahoma"/>
                <a:cs typeface="Tahoma"/>
              </a:rPr>
              <a:t>3</a:t>
            </a:r>
            <a:r>
              <a:rPr sz="2400" b="1" spc="-95" dirty="0">
                <a:latin typeface="Tahoma"/>
                <a:cs typeface="Tahoma"/>
              </a:rPr>
              <a:t> </a:t>
            </a:r>
            <a:r>
              <a:rPr sz="2400" b="1" spc="-20" dirty="0">
                <a:latin typeface="Tahoma"/>
                <a:cs typeface="Tahoma"/>
              </a:rPr>
              <a:t>mois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-110" dirty="0">
                <a:latin typeface="Verdana"/>
                <a:cs typeface="Verdana"/>
              </a:rPr>
              <a:t>à</a:t>
            </a:r>
            <a:r>
              <a:rPr sz="2400" spc="-200" dirty="0">
                <a:latin typeface="Verdana"/>
                <a:cs typeface="Verdana"/>
              </a:rPr>
              <a:t> </a:t>
            </a:r>
            <a:r>
              <a:rPr sz="2400" b="1" spc="-30" dirty="0">
                <a:latin typeface="Tahoma"/>
                <a:cs typeface="Tahoma"/>
              </a:rPr>
              <a:t>temps</a:t>
            </a:r>
            <a:r>
              <a:rPr sz="2400" b="1" spc="-1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plein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17975" y="2223338"/>
            <a:ext cx="4769485" cy="1068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dirty="0"/>
              <a:t>Mécanicien</a:t>
            </a:r>
            <a:r>
              <a:rPr spc="-200" dirty="0"/>
              <a:t> </a:t>
            </a:r>
            <a:r>
              <a:rPr spc="-10" dirty="0"/>
              <a:t>d’entretien</a:t>
            </a:r>
          </a:p>
          <a:p>
            <a:pPr marL="12700">
              <a:lnSpc>
                <a:spcPts val="4105"/>
              </a:lnSpc>
            </a:pPr>
            <a:r>
              <a:rPr spc="-10" dirty="0"/>
              <a:t>automobile</a:t>
            </a:r>
            <a:r>
              <a:rPr spc="-30" dirty="0"/>
              <a:t> </a:t>
            </a:r>
            <a:r>
              <a:rPr dirty="0"/>
              <a:t>–</a:t>
            </a:r>
            <a:r>
              <a:rPr spc="-55" dirty="0"/>
              <a:t> </a:t>
            </a:r>
            <a:r>
              <a:rPr dirty="0"/>
              <a:t>BF</a:t>
            </a:r>
            <a:r>
              <a:rPr spc="-55" dirty="0"/>
              <a:t> </a:t>
            </a:r>
            <a:r>
              <a:rPr spc="-10" dirty="0"/>
              <a:t>technics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141978" y="1841373"/>
            <a:ext cx="10318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90" dirty="0">
                <a:latin typeface="Verdana"/>
                <a:cs typeface="Verdana"/>
              </a:rPr>
              <a:t>MESURE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2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6645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Formation</a:t>
            </a:r>
            <a:r>
              <a:rPr sz="2400" b="0" spc="-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E05C3C"/>
                </a:solidFill>
                <a:latin typeface="Tahoma"/>
                <a:cs typeface="Tahoma"/>
              </a:rPr>
              <a:t>ininterrompue </a:t>
            </a:r>
            <a:r>
              <a:rPr sz="2400" b="0" spc="-140" dirty="0">
                <a:solidFill>
                  <a:srgbClr val="000000"/>
                </a:solidFill>
                <a:latin typeface="Verdana"/>
                <a:cs typeface="Verdana"/>
              </a:rPr>
              <a:t>qui</a:t>
            </a:r>
            <a:r>
              <a:rPr sz="2400" b="0" spc="-2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ne</a:t>
            </a:r>
            <a:r>
              <a:rPr sz="2400" b="0" spc="-1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90" dirty="0">
                <a:solidFill>
                  <a:srgbClr val="000000"/>
                </a:solidFill>
                <a:latin typeface="Verdana"/>
                <a:cs typeface="Verdana"/>
              </a:rPr>
              <a:t>prépare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65" dirty="0">
                <a:solidFill>
                  <a:srgbClr val="000000"/>
                </a:solidFill>
                <a:latin typeface="Verdana"/>
                <a:cs typeface="Verdana"/>
              </a:rPr>
              <a:t>pas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à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70" dirty="0">
                <a:solidFill>
                  <a:srgbClr val="000000"/>
                </a:solidFill>
                <a:latin typeface="Verdana"/>
                <a:cs typeface="Verdana"/>
              </a:rPr>
              <a:t>un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40" dirty="0">
                <a:solidFill>
                  <a:srgbClr val="000000"/>
                </a:solidFill>
                <a:latin typeface="Verdana"/>
                <a:cs typeface="Verdana"/>
              </a:rPr>
              <a:t>métier</a:t>
            </a:r>
            <a:r>
              <a:rPr sz="2400" b="0" spc="-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en</a:t>
            </a:r>
            <a:r>
              <a:rPr sz="2400" b="0" spc="-1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10" dirty="0">
                <a:solidFill>
                  <a:srgbClr val="000000"/>
                </a:solidFill>
                <a:latin typeface="Verdana"/>
                <a:cs typeface="Verdana"/>
              </a:rPr>
              <a:t>pénurie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14" dirty="0">
                <a:solidFill>
                  <a:srgbClr val="000000"/>
                </a:solidFill>
                <a:latin typeface="Verdana"/>
                <a:cs typeface="Verdana"/>
              </a:rPr>
              <a:t>ou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40" dirty="0">
                <a:solidFill>
                  <a:srgbClr val="000000"/>
                </a:solidFill>
                <a:latin typeface="Verdana"/>
                <a:cs typeface="Verdana"/>
              </a:rPr>
              <a:t>qui</a:t>
            </a:r>
            <a:r>
              <a:rPr sz="2400" b="0" spc="-2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90" dirty="0">
                <a:solidFill>
                  <a:srgbClr val="000000"/>
                </a:solidFill>
                <a:latin typeface="Verdana"/>
                <a:cs typeface="Verdana"/>
              </a:rPr>
              <a:t>prépare</a:t>
            </a:r>
            <a:r>
              <a:rPr sz="2400" b="0" spc="-1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à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70" dirty="0">
                <a:solidFill>
                  <a:srgbClr val="000000"/>
                </a:solidFill>
                <a:latin typeface="Verdana"/>
                <a:cs typeface="Verdana"/>
              </a:rPr>
              <a:t>un</a:t>
            </a:r>
            <a:r>
              <a:rPr sz="2400" b="0" spc="-21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35" dirty="0">
                <a:solidFill>
                  <a:srgbClr val="000000"/>
                </a:solidFill>
                <a:latin typeface="Verdana"/>
                <a:cs typeface="Verdana"/>
              </a:rPr>
              <a:t>métier</a:t>
            </a:r>
            <a:r>
              <a:rPr sz="2400" b="0" spc="-1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en</a:t>
            </a:r>
            <a:r>
              <a:rPr sz="2400" b="0" spc="-1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10" dirty="0">
                <a:solidFill>
                  <a:srgbClr val="000000"/>
                </a:solidFill>
                <a:latin typeface="Verdana"/>
                <a:cs typeface="Verdana"/>
              </a:rPr>
              <a:t>pénurie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40" dirty="0">
                <a:solidFill>
                  <a:srgbClr val="000000"/>
                </a:solidFill>
                <a:latin typeface="Verdana"/>
                <a:cs typeface="Verdana"/>
              </a:rPr>
              <a:t>mais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2400" b="0" spc="-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20" dirty="0">
                <a:solidFill>
                  <a:srgbClr val="000000"/>
                </a:solidFill>
                <a:latin typeface="Verdana"/>
                <a:cs typeface="Verdana"/>
              </a:rPr>
              <a:t>démarré</a:t>
            </a:r>
            <a:r>
              <a:rPr sz="2400" b="0" spc="-1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75" dirty="0">
                <a:solidFill>
                  <a:srgbClr val="000000"/>
                </a:solidFill>
                <a:latin typeface="Verdana"/>
                <a:cs typeface="Verdana"/>
              </a:rPr>
              <a:t>après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85" dirty="0">
                <a:solidFill>
                  <a:srgbClr val="000000"/>
                </a:solidFill>
                <a:latin typeface="Verdana"/>
                <a:cs typeface="Verdana"/>
              </a:rPr>
              <a:t>le</a:t>
            </a:r>
            <a:r>
              <a:rPr sz="2400" b="0" spc="-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75" dirty="0">
                <a:solidFill>
                  <a:srgbClr val="000000"/>
                </a:solidFill>
                <a:latin typeface="Verdana"/>
                <a:cs typeface="Verdana"/>
              </a:rPr>
              <a:t>31/12/2025</a:t>
            </a:r>
            <a:r>
              <a:rPr sz="2400" b="0" spc="-3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85" dirty="0">
                <a:solidFill>
                  <a:srgbClr val="000000"/>
                </a:solidFill>
                <a:latin typeface="Verdana"/>
                <a:cs typeface="Verdana"/>
              </a:rPr>
              <a:t>et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14" dirty="0">
                <a:solidFill>
                  <a:srgbClr val="000000"/>
                </a:solidFill>
                <a:latin typeface="Verdana"/>
                <a:cs typeface="Verdana"/>
              </a:rPr>
              <a:t>pour</a:t>
            </a:r>
            <a:r>
              <a:rPr sz="2400" b="0" spc="-2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laquelle</a:t>
            </a:r>
            <a:r>
              <a:rPr sz="2400" b="0" spc="-1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35" dirty="0">
                <a:solidFill>
                  <a:srgbClr val="000000"/>
                </a:solidFill>
                <a:latin typeface="Verdana"/>
                <a:cs typeface="Verdana"/>
              </a:rPr>
              <a:t>une</a:t>
            </a:r>
            <a:r>
              <a:rPr sz="2400" b="0" spc="-2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E05C3C"/>
                </a:solidFill>
                <a:latin typeface="Tahoma"/>
                <a:cs typeface="Tahoma"/>
              </a:rPr>
              <a:t>dispense</a:t>
            </a:r>
            <a:r>
              <a:rPr sz="2400" spc="-95" dirty="0">
                <a:solidFill>
                  <a:srgbClr val="E05C3C"/>
                </a:solidFill>
                <a:latin typeface="Tahoma"/>
                <a:cs typeface="Tahom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sz="2400" b="0" spc="-20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65" dirty="0">
                <a:solidFill>
                  <a:srgbClr val="000000"/>
                </a:solidFill>
                <a:latin typeface="Verdana"/>
                <a:cs typeface="Verdana"/>
              </a:rPr>
              <a:t>été</a:t>
            </a:r>
            <a:r>
              <a:rPr sz="2400" b="0" spc="-2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35" dirty="0">
                <a:solidFill>
                  <a:srgbClr val="000000"/>
                </a:solidFill>
                <a:latin typeface="Verdana"/>
                <a:cs typeface="Verdana"/>
              </a:rPr>
              <a:t>accordée</a:t>
            </a:r>
            <a:r>
              <a:rPr sz="2400" b="0" spc="-1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105" dirty="0">
                <a:solidFill>
                  <a:srgbClr val="000000"/>
                </a:solidFill>
                <a:latin typeface="Verdana"/>
                <a:cs typeface="Verdana"/>
              </a:rPr>
              <a:t>par</a:t>
            </a:r>
            <a:r>
              <a:rPr sz="2400" b="0" spc="-1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2400" b="0" spc="-95" dirty="0">
                <a:solidFill>
                  <a:srgbClr val="000000"/>
                </a:solidFill>
                <a:latin typeface="Verdana"/>
                <a:cs typeface="Verdana"/>
              </a:rPr>
              <a:t>Actiris.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8481" y="6384747"/>
            <a:ext cx="1047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0" dirty="0">
                <a:latin typeface="Verdana"/>
                <a:cs typeface="Verdana"/>
              </a:rPr>
              <a:t>9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/>
              <a:t>Mesure</a:t>
            </a:r>
            <a:r>
              <a:rPr spc="-85" dirty="0"/>
              <a:t> </a:t>
            </a:r>
            <a:r>
              <a:rPr dirty="0"/>
              <a:t>3</a:t>
            </a:r>
            <a:r>
              <a:rPr spc="-75" dirty="0"/>
              <a:t> </a:t>
            </a:r>
            <a:r>
              <a:rPr dirty="0"/>
              <a:t>–</a:t>
            </a:r>
            <a:r>
              <a:rPr spc="-80" dirty="0"/>
              <a:t> </a:t>
            </a:r>
            <a:r>
              <a:rPr dirty="0"/>
              <a:t>Pour</a:t>
            </a:r>
            <a:r>
              <a:rPr spc="-80" dirty="0"/>
              <a:t> </a:t>
            </a:r>
            <a:r>
              <a:rPr dirty="0"/>
              <a:t>les</a:t>
            </a:r>
            <a:r>
              <a:rPr spc="-80" dirty="0"/>
              <a:t> </a:t>
            </a:r>
            <a:r>
              <a:rPr spc="-10" dirty="0"/>
              <a:t>bénéficiaires</a:t>
            </a:r>
            <a:r>
              <a:rPr spc="-75" dirty="0"/>
              <a:t> </a:t>
            </a:r>
            <a:r>
              <a:rPr spc="-10" dirty="0"/>
              <a:t>d’allocations </a:t>
            </a:r>
            <a:r>
              <a:rPr dirty="0"/>
              <a:t>d’insertion</a:t>
            </a:r>
            <a:r>
              <a:rPr spc="-175" dirty="0"/>
              <a:t> </a:t>
            </a:r>
            <a:r>
              <a:rPr spc="-10" dirty="0"/>
              <a:t>uniquement</a:t>
            </a:r>
          </a:p>
        </p:txBody>
      </p:sp>
    </p:spTree>
    <p:extLst>
      <p:ext uri="{BB962C8B-B14F-4D97-AF65-F5344CB8AC3E}">
        <p14:creationId xmlns:p14="http://schemas.microsoft.com/office/powerpoint/2010/main" val="3958564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90276" y="1118742"/>
            <a:ext cx="1602105" cy="2663190"/>
          </a:xfrm>
          <a:custGeom>
            <a:avLst/>
            <a:gdLst/>
            <a:ahLst/>
            <a:cxnLst/>
            <a:rect l="l" t="t" r="r" b="b"/>
            <a:pathLst>
              <a:path w="1602104" h="2663190">
                <a:moveTo>
                  <a:pt x="964056" y="0"/>
                </a:moveTo>
                <a:lnTo>
                  <a:pt x="0" y="853567"/>
                </a:lnTo>
                <a:lnTo>
                  <a:pt x="1601724" y="2663020"/>
                </a:lnTo>
                <a:lnTo>
                  <a:pt x="1601724" y="720315"/>
                </a:lnTo>
                <a:lnTo>
                  <a:pt x="964056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7955" y="1923288"/>
            <a:ext cx="1482725" cy="2788285"/>
          </a:xfrm>
          <a:custGeom>
            <a:avLst/>
            <a:gdLst/>
            <a:ahLst/>
            <a:cxnLst/>
            <a:rect l="l" t="t" r="r" b="b"/>
            <a:pathLst>
              <a:path w="1482725" h="2788285">
                <a:moveTo>
                  <a:pt x="198247" y="0"/>
                </a:moveTo>
                <a:lnTo>
                  <a:pt x="0" y="2693416"/>
                </a:lnTo>
                <a:lnTo>
                  <a:pt x="1284097" y="2788031"/>
                </a:lnTo>
                <a:lnTo>
                  <a:pt x="1482344" y="94487"/>
                </a:lnTo>
                <a:lnTo>
                  <a:pt x="198247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8892" y="1877948"/>
            <a:ext cx="2750185" cy="2879090"/>
          </a:xfrm>
          <a:custGeom>
            <a:avLst/>
            <a:gdLst/>
            <a:ahLst/>
            <a:cxnLst/>
            <a:rect l="l" t="t" r="r" b="b"/>
            <a:pathLst>
              <a:path w="2750185" h="2879090">
                <a:moveTo>
                  <a:pt x="967105" y="0"/>
                </a:moveTo>
                <a:lnTo>
                  <a:pt x="0" y="850138"/>
                </a:lnTo>
                <a:lnTo>
                  <a:pt x="1783080" y="2878582"/>
                </a:lnTo>
                <a:lnTo>
                  <a:pt x="2750185" y="2028570"/>
                </a:lnTo>
                <a:lnTo>
                  <a:pt x="967105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6234" y="4371085"/>
            <a:ext cx="2152015" cy="2487295"/>
          </a:xfrm>
          <a:custGeom>
            <a:avLst/>
            <a:gdLst/>
            <a:ahLst/>
            <a:cxnLst/>
            <a:rect l="l" t="t" r="r" b="b"/>
            <a:pathLst>
              <a:path w="2152015" h="2487295">
                <a:moveTo>
                  <a:pt x="948198" y="0"/>
                </a:moveTo>
                <a:lnTo>
                  <a:pt x="0" y="2486912"/>
                </a:lnTo>
                <a:lnTo>
                  <a:pt x="1377990" y="2486912"/>
                </a:lnTo>
                <a:lnTo>
                  <a:pt x="2151396" y="458724"/>
                </a:lnTo>
                <a:lnTo>
                  <a:pt x="948198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F99A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5455" y="918608"/>
            <a:ext cx="456149" cy="1036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797101" y="946165"/>
            <a:ext cx="306705" cy="101600"/>
            <a:chOff x="10797101" y="946165"/>
            <a:chExt cx="306705" cy="1016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7101" y="946165"/>
              <a:ext cx="243059" cy="101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61251" y="948366"/>
              <a:ext cx="42545" cy="71120"/>
            </a:xfrm>
            <a:custGeom>
              <a:avLst/>
              <a:gdLst/>
              <a:ahLst/>
              <a:cxnLst/>
              <a:rect l="l" t="t" r="r" b="b"/>
              <a:pathLst>
                <a:path w="42545" h="71119">
                  <a:moveTo>
                    <a:pt x="15540" y="0"/>
                  </a:moveTo>
                  <a:lnTo>
                    <a:pt x="0" y="0"/>
                  </a:lnTo>
                  <a:lnTo>
                    <a:pt x="0" y="70541"/>
                  </a:lnTo>
                  <a:lnTo>
                    <a:pt x="15541" y="70541"/>
                  </a:lnTo>
                  <a:lnTo>
                    <a:pt x="15540" y="19840"/>
                  </a:lnTo>
                  <a:lnTo>
                    <a:pt x="21090" y="14329"/>
                  </a:lnTo>
                  <a:lnTo>
                    <a:pt x="42172" y="14329"/>
                  </a:lnTo>
                  <a:lnTo>
                    <a:pt x="42172" y="11022"/>
                  </a:lnTo>
                  <a:lnTo>
                    <a:pt x="15540" y="11022"/>
                  </a:lnTo>
                  <a:lnTo>
                    <a:pt x="15540" y="0"/>
                  </a:lnTo>
                  <a:close/>
                </a:path>
                <a:path w="42545" h="71119">
                  <a:moveTo>
                    <a:pt x="42171" y="0"/>
                  </a:moveTo>
                  <a:lnTo>
                    <a:pt x="25522" y="0"/>
                  </a:lnTo>
                  <a:lnTo>
                    <a:pt x="18865" y="3310"/>
                  </a:lnTo>
                  <a:lnTo>
                    <a:pt x="16649" y="11022"/>
                  </a:lnTo>
                  <a:lnTo>
                    <a:pt x="42172" y="11022"/>
                  </a:lnTo>
                  <a:lnTo>
                    <a:pt x="42171" y="0"/>
                  </a:lnTo>
                  <a:close/>
                </a:path>
              </a:pathLst>
            </a:custGeom>
            <a:solidFill>
              <a:srgbClr val="0D3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160024" y="916419"/>
            <a:ext cx="511809" cy="131445"/>
          </a:xfrm>
          <a:custGeom>
            <a:avLst/>
            <a:gdLst/>
            <a:ahLst/>
            <a:cxnLst/>
            <a:rect l="l" t="t" r="r" b="b"/>
            <a:pathLst>
              <a:path w="511809" h="131444">
                <a:moveTo>
                  <a:pt x="15532" y="2197"/>
                </a:moveTo>
                <a:lnTo>
                  <a:pt x="0" y="2197"/>
                </a:lnTo>
                <a:lnTo>
                  <a:pt x="0" y="102501"/>
                </a:lnTo>
                <a:lnTo>
                  <a:pt x="15532" y="102501"/>
                </a:lnTo>
                <a:lnTo>
                  <a:pt x="15532" y="2197"/>
                </a:lnTo>
                <a:close/>
              </a:path>
              <a:path w="511809" h="131444">
                <a:moveTo>
                  <a:pt x="58801" y="5511"/>
                </a:moveTo>
                <a:lnTo>
                  <a:pt x="53263" y="0"/>
                </a:lnTo>
                <a:lnTo>
                  <a:pt x="39954" y="0"/>
                </a:lnTo>
                <a:lnTo>
                  <a:pt x="34404" y="4394"/>
                </a:lnTo>
                <a:lnTo>
                  <a:pt x="34404" y="19824"/>
                </a:lnTo>
                <a:lnTo>
                  <a:pt x="39954" y="24244"/>
                </a:lnTo>
                <a:lnTo>
                  <a:pt x="48831" y="24244"/>
                </a:lnTo>
                <a:lnTo>
                  <a:pt x="48831" y="31953"/>
                </a:lnTo>
                <a:lnTo>
                  <a:pt x="47713" y="33058"/>
                </a:lnTo>
                <a:lnTo>
                  <a:pt x="34404" y="33058"/>
                </a:lnTo>
                <a:lnTo>
                  <a:pt x="34404" y="41871"/>
                </a:lnTo>
                <a:lnTo>
                  <a:pt x="53263" y="41871"/>
                </a:lnTo>
                <a:lnTo>
                  <a:pt x="58801" y="36360"/>
                </a:lnTo>
                <a:lnTo>
                  <a:pt x="58801" y="5511"/>
                </a:lnTo>
                <a:close/>
              </a:path>
              <a:path w="511809" h="131444">
                <a:moveTo>
                  <a:pt x="142087" y="65024"/>
                </a:moveTo>
                <a:lnTo>
                  <a:pt x="141528" y="61709"/>
                </a:lnTo>
                <a:lnTo>
                  <a:pt x="139674" y="50673"/>
                </a:lnTo>
                <a:lnTo>
                  <a:pt x="135585" y="44081"/>
                </a:lnTo>
                <a:lnTo>
                  <a:pt x="132765" y="39535"/>
                </a:lnTo>
                <a:lnTo>
                  <a:pt x="126492" y="35369"/>
                </a:lnTo>
                <a:lnTo>
                  <a:pt x="126492" y="61709"/>
                </a:lnTo>
                <a:lnTo>
                  <a:pt x="88811" y="61709"/>
                </a:lnTo>
                <a:lnTo>
                  <a:pt x="90665" y="54305"/>
                </a:lnTo>
                <a:lnTo>
                  <a:pt x="94488" y="48768"/>
                </a:lnTo>
                <a:lnTo>
                  <a:pt x="100190" y="45288"/>
                </a:lnTo>
                <a:lnTo>
                  <a:pt x="107645" y="44081"/>
                </a:lnTo>
                <a:lnTo>
                  <a:pt x="115265" y="45288"/>
                </a:lnTo>
                <a:lnTo>
                  <a:pt x="121221" y="48768"/>
                </a:lnTo>
                <a:lnTo>
                  <a:pt x="125107" y="54305"/>
                </a:lnTo>
                <a:lnTo>
                  <a:pt x="126492" y="61709"/>
                </a:lnTo>
                <a:lnTo>
                  <a:pt x="126492" y="35369"/>
                </a:lnTo>
                <a:lnTo>
                  <a:pt x="121907" y="32321"/>
                </a:lnTo>
                <a:lnTo>
                  <a:pt x="107645" y="29756"/>
                </a:lnTo>
                <a:lnTo>
                  <a:pt x="106540" y="29756"/>
                </a:lnTo>
                <a:lnTo>
                  <a:pt x="92100" y="32486"/>
                </a:lnTo>
                <a:lnTo>
                  <a:pt x="80873" y="40081"/>
                </a:lnTo>
                <a:lnTo>
                  <a:pt x="73583" y="51600"/>
                </a:lnTo>
                <a:lnTo>
                  <a:pt x="70993" y="66128"/>
                </a:lnTo>
                <a:lnTo>
                  <a:pt x="74066" y="80810"/>
                </a:lnTo>
                <a:lnTo>
                  <a:pt x="82257" y="92710"/>
                </a:lnTo>
                <a:lnTo>
                  <a:pt x="93980" y="100685"/>
                </a:lnTo>
                <a:lnTo>
                  <a:pt x="107645" y="103593"/>
                </a:lnTo>
                <a:lnTo>
                  <a:pt x="119849" y="101930"/>
                </a:lnTo>
                <a:lnTo>
                  <a:pt x="128752" y="97675"/>
                </a:lnTo>
                <a:lnTo>
                  <a:pt x="135153" y="91973"/>
                </a:lnTo>
                <a:lnTo>
                  <a:pt x="136410" y="90373"/>
                </a:lnTo>
                <a:lnTo>
                  <a:pt x="139877" y="85966"/>
                </a:lnTo>
                <a:lnTo>
                  <a:pt x="126492" y="78244"/>
                </a:lnTo>
                <a:lnTo>
                  <a:pt x="123164" y="84861"/>
                </a:lnTo>
                <a:lnTo>
                  <a:pt x="118732" y="90373"/>
                </a:lnTo>
                <a:lnTo>
                  <a:pt x="107645" y="90373"/>
                </a:lnTo>
                <a:lnTo>
                  <a:pt x="99860" y="88988"/>
                </a:lnTo>
                <a:lnTo>
                  <a:pt x="93522" y="85140"/>
                </a:lnTo>
                <a:lnTo>
                  <a:pt x="89255" y="79209"/>
                </a:lnTo>
                <a:lnTo>
                  <a:pt x="87706" y="71640"/>
                </a:lnTo>
                <a:lnTo>
                  <a:pt x="142087" y="71640"/>
                </a:lnTo>
                <a:lnTo>
                  <a:pt x="142087" y="65024"/>
                </a:lnTo>
                <a:close/>
              </a:path>
              <a:path w="511809" h="131444">
                <a:moveTo>
                  <a:pt x="174231" y="34163"/>
                </a:moveTo>
                <a:lnTo>
                  <a:pt x="173113" y="31953"/>
                </a:lnTo>
                <a:lnTo>
                  <a:pt x="173113" y="34163"/>
                </a:lnTo>
                <a:lnTo>
                  <a:pt x="174231" y="34163"/>
                </a:lnTo>
                <a:close/>
              </a:path>
              <a:path w="511809" h="131444">
                <a:moveTo>
                  <a:pt x="260845" y="55105"/>
                </a:moveTo>
                <a:lnTo>
                  <a:pt x="236372" y="30848"/>
                </a:lnTo>
                <a:lnTo>
                  <a:pt x="225285" y="30848"/>
                </a:lnTo>
                <a:lnTo>
                  <a:pt x="219748" y="36360"/>
                </a:lnTo>
                <a:lnTo>
                  <a:pt x="216420" y="42976"/>
                </a:lnTo>
                <a:lnTo>
                  <a:pt x="214210" y="42976"/>
                </a:lnTo>
                <a:lnTo>
                  <a:pt x="213474" y="41871"/>
                </a:lnTo>
                <a:lnTo>
                  <a:pt x="209778" y="36360"/>
                </a:lnTo>
                <a:lnTo>
                  <a:pt x="203123" y="30848"/>
                </a:lnTo>
                <a:lnTo>
                  <a:pt x="185305" y="30848"/>
                </a:lnTo>
                <a:lnTo>
                  <a:pt x="178663" y="35267"/>
                </a:lnTo>
                <a:lnTo>
                  <a:pt x="175336" y="41871"/>
                </a:lnTo>
                <a:lnTo>
                  <a:pt x="173113" y="41871"/>
                </a:lnTo>
                <a:lnTo>
                  <a:pt x="173113" y="34163"/>
                </a:lnTo>
                <a:lnTo>
                  <a:pt x="158711" y="34163"/>
                </a:lnTo>
                <a:lnTo>
                  <a:pt x="158711" y="104698"/>
                </a:lnTo>
                <a:lnTo>
                  <a:pt x="174231" y="104698"/>
                </a:lnTo>
                <a:lnTo>
                  <a:pt x="174231" y="50698"/>
                </a:lnTo>
                <a:lnTo>
                  <a:pt x="180873" y="46278"/>
                </a:lnTo>
                <a:lnTo>
                  <a:pt x="196481" y="46278"/>
                </a:lnTo>
                <a:lnTo>
                  <a:pt x="202018" y="49593"/>
                </a:lnTo>
                <a:lnTo>
                  <a:pt x="202018" y="103593"/>
                </a:lnTo>
                <a:lnTo>
                  <a:pt x="217538" y="103593"/>
                </a:lnTo>
                <a:lnTo>
                  <a:pt x="217538" y="49593"/>
                </a:lnTo>
                <a:lnTo>
                  <a:pt x="222516" y="46278"/>
                </a:lnTo>
                <a:lnTo>
                  <a:pt x="224180" y="45173"/>
                </a:lnTo>
                <a:lnTo>
                  <a:pt x="239699" y="45173"/>
                </a:lnTo>
                <a:lnTo>
                  <a:pt x="245237" y="48488"/>
                </a:lnTo>
                <a:lnTo>
                  <a:pt x="245237" y="102501"/>
                </a:lnTo>
                <a:lnTo>
                  <a:pt x="260845" y="102501"/>
                </a:lnTo>
                <a:lnTo>
                  <a:pt x="260845" y="55105"/>
                </a:lnTo>
                <a:close/>
              </a:path>
              <a:path w="511809" h="131444">
                <a:moveTo>
                  <a:pt x="354012" y="67221"/>
                </a:moveTo>
                <a:lnTo>
                  <a:pt x="350685" y="52070"/>
                </a:lnTo>
                <a:lnTo>
                  <a:pt x="345859" y="45173"/>
                </a:lnTo>
                <a:lnTo>
                  <a:pt x="343535" y="41871"/>
                </a:lnTo>
                <a:lnTo>
                  <a:pt x="342379" y="40220"/>
                </a:lnTo>
                <a:lnTo>
                  <a:pt x="338505" y="37465"/>
                </a:lnTo>
                <a:lnTo>
                  <a:pt x="338505" y="68326"/>
                </a:lnTo>
                <a:lnTo>
                  <a:pt x="336931" y="77990"/>
                </a:lnTo>
                <a:lnTo>
                  <a:pt x="332549" y="85267"/>
                </a:lnTo>
                <a:lnTo>
                  <a:pt x="325882" y="89877"/>
                </a:lnTo>
                <a:lnTo>
                  <a:pt x="317449" y="91478"/>
                </a:lnTo>
                <a:lnTo>
                  <a:pt x="308965" y="89877"/>
                </a:lnTo>
                <a:lnTo>
                  <a:pt x="302272" y="85267"/>
                </a:lnTo>
                <a:lnTo>
                  <a:pt x="297878" y="77990"/>
                </a:lnTo>
                <a:lnTo>
                  <a:pt x="296303" y="68326"/>
                </a:lnTo>
                <a:lnTo>
                  <a:pt x="297878" y="58661"/>
                </a:lnTo>
                <a:lnTo>
                  <a:pt x="302272" y="51384"/>
                </a:lnTo>
                <a:lnTo>
                  <a:pt x="308965" y="46774"/>
                </a:lnTo>
                <a:lnTo>
                  <a:pt x="317449" y="45173"/>
                </a:lnTo>
                <a:lnTo>
                  <a:pt x="325882" y="46774"/>
                </a:lnTo>
                <a:lnTo>
                  <a:pt x="332549" y="51384"/>
                </a:lnTo>
                <a:lnTo>
                  <a:pt x="336931" y="58661"/>
                </a:lnTo>
                <a:lnTo>
                  <a:pt x="338505" y="68326"/>
                </a:lnTo>
                <a:lnTo>
                  <a:pt x="338505" y="37465"/>
                </a:lnTo>
                <a:lnTo>
                  <a:pt x="331571" y="32512"/>
                </a:lnTo>
                <a:lnTo>
                  <a:pt x="320776" y="29756"/>
                </a:lnTo>
                <a:lnTo>
                  <a:pt x="311975" y="30721"/>
                </a:lnTo>
                <a:lnTo>
                  <a:pt x="305346" y="33337"/>
                </a:lnTo>
                <a:lnTo>
                  <a:pt x="300596" y="37198"/>
                </a:lnTo>
                <a:lnTo>
                  <a:pt x="297408" y="41871"/>
                </a:lnTo>
                <a:lnTo>
                  <a:pt x="295198" y="41871"/>
                </a:lnTo>
                <a:lnTo>
                  <a:pt x="295198" y="31953"/>
                </a:lnTo>
                <a:lnTo>
                  <a:pt x="279679" y="31953"/>
                </a:lnTo>
                <a:lnTo>
                  <a:pt x="279679" y="131152"/>
                </a:lnTo>
                <a:lnTo>
                  <a:pt x="295198" y="131152"/>
                </a:lnTo>
                <a:lnTo>
                  <a:pt x="295198" y="91478"/>
                </a:lnTo>
                <a:lnTo>
                  <a:pt x="297408" y="91478"/>
                </a:lnTo>
                <a:lnTo>
                  <a:pt x="299796" y="96329"/>
                </a:lnTo>
                <a:lnTo>
                  <a:pt x="303237" y="100571"/>
                </a:lnTo>
                <a:lnTo>
                  <a:pt x="309600" y="103568"/>
                </a:lnTo>
                <a:lnTo>
                  <a:pt x="320776" y="104698"/>
                </a:lnTo>
                <a:lnTo>
                  <a:pt x="333908" y="101942"/>
                </a:lnTo>
                <a:lnTo>
                  <a:pt x="344462" y="94234"/>
                </a:lnTo>
                <a:lnTo>
                  <a:pt x="351472" y="82384"/>
                </a:lnTo>
                <a:lnTo>
                  <a:pt x="354012" y="67221"/>
                </a:lnTo>
                <a:close/>
              </a:path>
              <a:path w="511809" h="131444">
                <a:moveTo>
                  <a:pt x="385152" y="2197"/>
                </a:moveTo>
                <a:lnTo>
                  <a:pt x="369620" y="2197"/>
                </a:lnTo>
                <a:lnTo>
                  <a:pt x="369620" y="102501"/>
                </a:lnTo>
                <a:lnTo>
                  <a:pt x="385152" y="102501"/>
                </a:lnTo>
                <a:lnTo>
                  <a:pt x="385152" y="2197"/>
                </a:lnTo>
                <a:close/>
              </a:path>
              <a:path w="511809" h="131444">
                <a:moveTo>
                  <a:pt x="474980" y="68326"/>
                </a:moveTo>
                <a:lnTo>
                  <a:pt x="472224" y="53174"/>
                </a:lnTo>
                <a:lnTo>
                  <a:pt x="467080" y="45173"/>
                </a:lnTo>
                <a:lnTo>
                  <a:pt x="464591" y="41325"/>
                </a:lnTo>
                <a:lnTo>
                  <a:pt x="459473" y="37922"/>
                </a:lnTo>
                <a:lnTo>
                  <a:pt x="459473" y="68326"/>
                </a:lnTo>
                <a:lnTo>
                  <a:pt x="457885" y="77990"/>
                </a:lnTo>
                <a:lnTo>
                  <a:pt x="453517" y="85267"/>
                </a:lnTo>
                <a:lnTo>
                  <a:pt x="446849" y="89877"/>
                </a:lnTo>
                <a:lnTo>
                  <a:pt x="438416" y="91478"/>
                </a:lnTo>
                <a:lnTo>
                  <a:pt x="429971" y="89877"/>
                </a:lnTo>
                <a:lnTo>
                  <a:pt x="423265" y="85267"/>
                </a:lnTo>
                <a:lnTo>
                  <a:pt x="418858" y="77990"/>
                </a:lnTo>
                <a:lnTo>
                  <a:pt x="417271" y="68326"/>
                </a:lnTo>
                <a:lnTo>
                  <a:pt x="418858" y="58661"/>
                </a:lnTo>
                <a:lnTo>
                  <a:pt x="423265" y="51384"/>
                </a:lnTo>
                <a:lnTo>
                  <a:pt x="429971" y="46774"/>
                </a:lnTo>
                <a:lnTo>
                  <a:pt x="438416" y="45173"/>
                </a:lnTo>
                <a:lnTo>
                  <a:pt x="446849" y="46774"/>
                </a:lnTo>
                <a:lnTo>
                  <a:pt x="453517" y="51384"/>
                </a:lnTo>
                <a:lnTo>
                  <a:pt x="457885" y="58661"/>
                </a:lnTo>
                <a:lnTo>
                  <a:pt x="459473" y="68326"/>
                </a:lnTo>
                <a:lnTo>
                  <a:pt x="459473" y="37922"/>
                </a:lnTo>
                <a:lnTo>
                  <a:pt x="453009" y="33604"/>
                </a:lnTo>
                <a:lnTo>
                  <a:pt x="438416" y="30848"/>
                </a:lnTo>
                <a:lnTo>
                  <a:pt x="423760" y="33604"/>
                </a:lnTo>
                <a:lnTo>
                  <a:pt x="412153" y="41325"/>
                </a:lnTo>
                <a:lnTo>
                  <a:pt x="404507" y="53174"/>
                </a:lnTo>
                <a:lnTo>
                  <a:pt x="401751" y="68326"/>
                </a:lnTo>
                <a:lnTo>
                  <a:pt x="404507" y="83477"/>
                </a:lnTo>
                <a:lnTo>
                  <a:pt x="412153" y="95326"/>
                </a:lnTo>
                <a:lnTo>
                  <a:pt x="423760" y="103047"/>
                </a:lnTo>
                <a:lnTo>
                  <a:pt x="438416" y="105803"/>
                </a:lnTo>
                <a:lnTo>
                  <a:pt x="453009" y="103047"/>
                </a:lnTo>
                <a:lnTo>
                  <a:pt x="464591" y="95326"/>
                </a:lnTo>
                <a:lnTo>
                  <a:pt x="467080" y="91478"/>
                </a:lnTo>
                <a:lnTo>
                  <a:pt x="472224" y="83477"/>
                </a:lnTo>
                <a:lnTo>
                  <a:pt x="474980" y="68326"/>
                </a:lnTo>
                <a:close/>
              </a:path>
              <a:path w="511809" h="131444">
                <a:moveTo>
                  <a:pt x="507212" y="33058"/>
                </a:moveTo>
                <a:lnTo>
                  <a:pt x="491693" y="33058"/>
                </a:lnTo>
                <a:lnTo>
                  <a:pt x="491693" y="103593"/>
                </a:lnTo>
                <a:lnTo>
                  <a:pt x="507212" y="103593"/>
                </a:lnTo>
                <a:lnTo>
                  <a:pt x="507212" y="33058"/>
                </a:lnTo>
                <a:close/>
              </a:path>
              <a:path w="511809" h="131444">
                <a:moveTo>
                  <a:pt x="511644" y="4394"/>
                </a:moveTo>
                <a:lnTo>
                  <a:pt x="506095" y="0"/>
                </a:lnTo>
                <a:lnTo>
                  <a:pt x="492798" y="0"/>
                </a:lnTo>
                <a:lnTo>
                  <a:pt x="487260" y="4394"/>
                </a:lnTo>
                <a:lnTo>
                  <a:pt x="487260" y="17627"/>
                </a:lnTo>
                <a:lnTo>
                  <a:pt x="492798" y="22034"/>
                </a:lnTo>
                <a:lnTo>
                  <a:pt x="506095" y="22034"/>
                </a:lnTo>
                <a:lnTo>
                  <a:pt x="511644" y="17627"/>
                </a:lnTo>
                <a:lnTo>
                  <a:pt x="511644" y="4394"/>
                </a:lnTo>
                <a:close/>
              </a:path>
            </a:pathLst>
          </a:custGeom>
          <a:solidFill>
            <a:srgbClr val="0D3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285989" y="530290"/>
            <a:ext cx="931544" cy="301625"/>
            <a:chOff x="10285989" y="530290"/>
            <a:chExt cx="931544" cy="30162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5989" y="596646"/>
              <a:ext cx="377319" cy="2350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688471" y="659261"/>
              <a:ext cx="125730" cy="153035"/>
            </a:xfrm>
            <a:custGeom>
              <a:avLst/>
              <a:gdLst/>
              <a:ahLst/>
              <a:cxnLst/>
              <a:rect l="l" t="t" r="r" b="b"/>
              <a:pathLst>
                <a:path w="125729" h="153034">
                  <a:moveTo>
                    <a:pt x="81610" y="0"/>
                  </a:moveTo>
                  <a:lnTo>
                    <a:pt x="0" y="124790"/>
                  </a:lnTo>
                  <a:lnTo>
                    <a:pt x="43751" y="153007"/>
                  </a:lnTo>
                  <a:lnTo>
                    <a:pt x="125352" y="28208"/>
                  </a:lnTo>
                  <a:lnTo>
                    <a:pt x="81610" y="0"/>
                  </a:lnTo>
                  <a:close/>
                </a:path>
              </a:pathLst>
            </a:custGeom>
            <a:solidFill>
              <a:srgbClr val="3E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43253" y="601809"/>
              <a:ext cx="112395" cy="156845"/>
            </a:xfrm>
            <a:custGeom>
              <a:avLst/>
              <a:gdLst/>
              <a:ahLst/>
              <a:cxnLst/>
              <a:rect l="l" t="t" r="r" b="b"/>
              <a:pathLst>
                <a:path w="112395" h="156845">
                  <a:moveTo>
                    <a:pt x="64739" y="0"/>
                  </a:moveTo>
                  <a:lnTo>
                    <a:pt x="0" y="134189"/>
                  </a:lnTo>
                  <a:lnTo>
                    <a:pt x="47047" y="156574"/>
                  </a:lnTo>
                  <a:lnTo>
                    <a:pt x="111787" y="22384"/>
                  </a:lnTo>
                  <a:lnTo>
                    <a:pt x="64739" y="0"/>
                  </a:lnTo>
                  <a:close/>
                </a:path>
              </a:pathLst>
            </a:custGeom>
            <a:solidFill>
              <a:srgbClr val="505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996852" y="551033"/>
              <a:ext cx="96520" cy="158115"/>
            </a:xfrm>
            <a:custGeom>
              <a:avLst/>
              <a:gdLst/>
              <a:ahLst/>
              <a:cxnLst/>
              <a:rect l="l" t="t" r="r" b="b"/>
              <a:pathLst>
                <a:path w="96520" h="158115">
                  <a:moveTo>
                    <a:pt x="46548" y="0"/>
                  </a:moveTo>
                  <a:lnTo>
                    <a:pt x="0" y="141434"/>
                  </a:lnTo>
                  <a:lnTo>
                    <a:pt x="49577" y="157528"/>
                  </a:lnTo>
                  <a:lnTo>
                    <a:pt x="96126" y="16093"/>
                  </a:lnTo>
                  <a:lnTo>
                    <a:pt x="46548" y="0"/>
                  </a:lnTo>
                  <a:close/>
                </a:path>
              </a:pathLst>
            </a:custGeom>
            <a:solidFill>
              <a:srgbClr val="88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37173" y="530290"/>
              <a:ext cx="80010" cy="156210"/>
            </a:xfrm>
            <a:custGeom>
              <a:avLst/>
              <a:gdLst/>
              <a:ahLst/>
              <a:cxnLst/>
              <a:rect l="l" t="t" r="r" b="b"/>
              <a:pathLst>
                <a:path w="80009" h="156209">
                  <a:moveTo>
                    <a:pt x="28588" y="0"/>
                  </a:moveTo>
                  <a:lnTo>
                    <a:pt x="0" y="146065"/>
                  </a:lnTo>
                  <a:lnTo>
                    <a:pt x="51202" y="155941"/>
                  </a:lnTo>
                  <a:lnTo>
                    <a:pt x="79809" y="9885"/>
                  </a:lnTo>
                  <a:lnTo>
                    <a:pt x="28588" y="0"/>
                  </a:lnTo>
                  <a:close/>
                </a:path>
              </a:pathLst>
            </a:custGeom>
            <a:solidFill>
              <a:srgbClr val="B53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1269709" y="566403"/>
            <a:ext cx="397510" cy="197485"/>
            <a:chOff x="11269709" y="566403"/>
            <a:chExt cx="397510" cy="197485"/>
          </a:xfrm>
        </p:grpSpPr>
        <p:sp>
          <p:nvSpPr>
            <p:cNvPr id="19" name="object 19"/>
            <p:cNvSpPr/>
            <p:nvPr/>
          </p:nvSpPr>
          <p:spPr>
            <a:xfrm>
              <a:off x="11269709" y="566403"/>
              <a:ext cx="88900" cy="157480"/>
            </a:xfrm>
            <a:custGeom>
              <a:avLst/>
              <a:gdLst/>
              <a:ahLst/>
              <a:cxnLst/>
              <a:rect l="l" t="t" r="r" b="b"/>
              <a:pathLst>
                <a:path w="88900" h="157479">
                  <a:moveTo>
                    <a:pt x="50510" y="0"/>
                  </a:moveTo>
                  <a:lnTo>
                    <a:pt x="0" y="13150"/>
                  </a:lnTo>
                  <a:lnTo>
                    <a:pt x="38044" y="157078"/>
                  </a:lnTo>
                  <a:lnTo>
                    <a:pt x="88554" y="143928"/>
                  </a:lnTo>
                  <a:lnTo>
                    <a:pt x="50510" y="0"/>
                  </a:lnTo>
                  <a:close/>
                </a:path>
              </a:pathLst>
            </a:custGeom>
            <a:solidFill>
              <a:srgbClr val="EE4F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7444" y="610888"/>
              <a:ext cx="279700" cy="15267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304671" y="2710687"/>
            <a:ext cx="4894580" cy="174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6559">
              <a:lnSpc>
                <a:spcPct val="100000"/>
              </a:lnSpc>
              <a:spcBef>
                <a:spcPts val="95"/>
              </a:spcBef>
            </a:pPr>
            <a:r>
              <a:rPr sz="1600" spc="-75" dirty="0">
                <a:latin typeface="Verdana"/>
                <a:cs typeface="Verdana"/>
              </a:rPr>
              <a:t>Début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380" dirty="0">
                <a:latin typeface="Verdana"/>
                <a:cs typeface="Verdana"/>
              </a:rPr>
              <a:t>:</a:t>
            </a:r>
            <a:r>
              <a:rPr sz="1600" spc="-125" dirty="0">
                <a:latin typeface="Verdana"/>
                <a:cs typeface="Verdana"/>
              </a:rPr>
              <a:t> </a:t>
            </a:r>
            <a:r>
              <a:rPr sz="1600" spc="-60" dirty="0">
                <a:latin typeface="Verdana"/>
                <a:cs typeface="Verdana"/>
              </a:rPr>
              <a:t>20/01/2026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229" dirty="0">
                <a:latin typeface="Verdana"/>
                <a:cs typeface="Verdana"/>
              </a:rPr>
              <a:t>–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Durée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380" dirty="0">
                <a:latin typeface="Verdana"/>
                <a:cs typeface="Verdana"/>
              </a:rPr>
              <a:t>: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30" dirty="0">
                <a:latin typeface="Verdana"/>
                <a:cs typeface="Verdana"/>
              </a:rPr>
              <a:t>6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90" dirty="0">
                <a:latin typeface="Verdana"/>
                <a:cs typeface="Verdana"/>
              </a:rPr>
              <a:t>mois</a:t>
            </a:r>
            <a:r>
              <a:rPr sz="1600" spc="-105" dirty="0">
                <a:latin typeface="Verdana"/>
                <a:cs typeface="Verdana"/>
              </a:rPr>
              <a:t> </a:t>
            </a:r>
            <a:r>
              <a:rPr sz="1600" spc="-229" dirty="0">
                <a:latin typeface="Verdana"/>
                <a:cs typeface="Verdana"/>
              </a:rPr>
              <a:t>–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spc="-65" dirty="0">
                <a:latin typeface="Verdana"/>
                <a:cs typeface="Verdana"/>
              </a:rPr>
              <a:t>Horaire</a:t>
            </a:r>
            <a:r>
              <a:rPr sz="1600" spc="-85" dirty="0">
                <a:latin typeface="Verdana"/>
                <a:cs typeface="Verdana"/>
              </a:rPr>
              <a:t> </a:t>
            </a:r>
            <a:r>
              <a:rPr sz="1600" spc="-430" dirty="0">
                <a:latin typeface="Verdana"/>
                <a:cs typeface="Verdana"/>
              </a:rPr>
              <a:t>:</a:t>
            </a:r>
            <a:r>
              <a:rPr sz="1600" spc="-80" dirty="0">
                <a:latin typeface="Verdana"/>
                <a:cs typeface="Verdana"/>
              </a:rPr>
              <a:t> temps</a:t>
            </a:r>
            <a:r>
              <a:rPr sz="1600" spc="-9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plein</a:t>
            </a:r>
            <a:endParaRPr sz="1600">
              <a:latin typeface="Verdana"/>
              <a:cs typeface="Verdana"/>
            </a:endParaRPr>
          </a:p>
          <a:p>
            <a:pPr marL="299085" marR="543560" indent="-287020">
              <a:lnSpc>
                <a:spcPct val="100600"/>
              </a:lnSpc>
              <a:spcBef>
                <a:spcPts val="969"/>
              </a:spcBef>
            </a:pPr>
            <a:r>
              <a:rPr sz="1600" dirty="0">
                <a:latin typeface="Symbol"/>
                <a:cs typeface="Symbol"/>
              </a:rPr>
              <a:t></a:t>
            </a:r>
            <a:r>
              <a:rPr sz="1600" spc="305" dirty="0">
                <a:latin typeface="Times New Roman"/>
                <a:cs typeface="Times New Roman"/>
              </a:rPr>
              <a:t> </a:t>
            </a:r>
            <a:r>
              <a:rPr sz="1600" b="1" spc="-35" dirty="0">
                <a:latin typeface="Tahoma"/>
                <a:cs typeface="Tahoma"/>
              </a:rPr>
              <a:t>Formation</a:t>
            </a:r>
            <a:r>
              <a:rPr sz="1600" b="1" spc="-60" dirty="0">
                <a:latin typeface="Tahoma"/>
                <a:cs typeface="Tahoma"/>
              </a:rPr>
              <a:t> </a:t>
            </a:r>
            <a:r>
              <a:rPr sz="1600" b="1" spc="-50" dirty="0">
                <a:latin typeface="Tahoma"/>
                <a:cs typeface="Tahoma"/>
              </a:rPr>
              <a:t>ininterrompue</a:t>
            </a:r>
            <a:r>
              <a:rPr sz="1600" b="1" spc="-70" dirty="0">
                <a:latin typeface="Tahoma"/>
                <a:cs typeface="Tahoma"/>
              </a:rPr>
              <a:t> </a:t>
            </a:r>
            <a:r>
              <a:rPr sz="1600" spc="-95" dirty="0">
                <a:latin typeface="Verdana"/>
                <a:cs typeface="Verdana"/>
              </a:rPr>
              <a:t>qui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65" dirty="0">
                <a:latin typeface="Verdana"/>
                <a:cs typeface="Verdana"/>
              </a:rPr>
              <a:t>prépare</a:t>
            </a:r>
            <a:r>
              <a:rPr sz="1600" spc="-85" dirty="0">
                <a:latin typeface="Verdana"/>
                <a:cs typeface="Verdana"/>
              </a:rPr>
              <a:t> </a:t>
            </a:r>
            <a:r>
              <a:rPr sz="1600" spc="-75" dirty="0">
                <a:latin typeface="Verdana"/>
                <a:cs typeface="Verdana"/>
              </a:rPr>
              <a:t>à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60" dirty="0">
                <a:latin typeface="Verdana"/>
                <a:cs typeface="Verdana"/>
              </a:rPr>
              <a:t>un </a:t>
            </a:r>
            <a:r>
              <a:rPr sz="1600" spc="-90" dirty="0">
                <a:latin typeface="Verdana"/>
                <a:cs typeface="Verdana"/>
              </a:rPr>
              <a:t>métier</a:t>
            </a:r>
            <a:r>
              <a:rPr sz="1600" spc="-114" dirty="0">
                <a:latin typeface="Verdana"/>
                <a:cs typeface="Verdana"/>
              </a:rPr>
              <a:t> </a:t>
            </a:r>
            <a:r>
              <a:rPr sz="1600" spc="-70" dirty="0">
                <a:latin typeface="Verdana"/>
                <a:cs typeface="Verdana"/>
              </a:rPr>
              <a:t>en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pénurie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600" dirty="0">
                <a:latin typeface="Symbol"/>
                <a:cs typeface="Symbol"/>
              </a:rPr>
              <a:t></a:t>
            </a:r>
            <a:r>
              <a:rPr sz="1600" spc="300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Tahoma"/>
                <a:cs typeface="Tahoma"/>
              </a:rPr>
              <a:t>Dispense</a:t>
            </a:r>
            <a:r>
              <a:rPr sz="1600" b="1" spc="-25" dirty="0">
                <a:latin typeface="Tahoma"/>
                <a:cs typeface="Tahoma"/>
              </a:rPr>
              <a:t> </a:t>
            </a:r>
            <a:r>
              <a:rPr sz="1600" spc="-55" dirty="0">
                <a:latin typeface="Verdana"/>
                <a:cs typeface="Verdana"/>
              </a:rPr>
              <a:t>d’Actiris</a:t>
            </a:r>
            <a:r>
              <a:rPr sz="1600" spc="-90" dirty="0">
                <a:latin typeface="Verdana"/>
                <a:cs typeface="Verdana"/>
              </a:rPr>
              <a:t> </a:t>
            </a:r>
            <a:r>
              <a:rPr sz="1600" spc="-380" dirty="0">
                <a:latin typeface="Verdana"/>
                <a:cs typeface="Verdana"/>
              </a:rPr>
              <a:t>:</a:t>
            </a:r>
            <a:r>
              <a:rPr sz="1600" spc="-140" dirty="0">
                <a:latin typeface="Verdana"/>
                <a:cs typeface="Verdana"/>
              </a:rPr>
              <a:t> </a:t>
            </a:r>
            <a:r>
              <a:rPr sz="1600" spc="-85" dirty="0">
                <a:latin typeface="Verdana"/>
                <a:cs typeface="Verdana"/>
              </a:rPr>
              <a:t>formation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60" dirty="0">
                <a:latin typeface="Verdana"/>
                <a:cs typeface="Verdana"/>
              </a:rPr>
              <a:t>professionnelle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25" dirty="0">
                <a:latin typeface="Verdana"/>
                <a:cs typeface="Verdana"/>
              </a:rPr>
              <a:t>de</a:t>
            </a:r>
            <a:endParaRPr sz="1600">
              <a:latin typeface="Verdana"/>
              <a:cs typeface="Verdana"/>
            </a:endParaRPr>
          </a:p>
          <a:p>
            <a:pPr marL="299085">
              <a:lnSpc>
                <a:spcPct val="100000"/>
              </a:lnSpc>
              <a:spcBef>
                <a:spcPts val="10"/>
              </a:spcBef>
            </a:pPr>
            <a:r>
              <a:rPr sz="1600" spc="-155" dirty="0">
                <a:latin typeface="Verdana"/>
                <a:cs typeface="Verdana"/>
              </a:rPr>
              <a:t>minimum</a:t>
            </a:r>
            <a:r>
              <a:rPr sz="1600" spc="-95" dirty="0">
                <a:latin typeface="Verdana"/>
                <a:cs typeface="Verdana"/>
              </a:rPr>
              <a:t> </a:t>
            </a:r>
            <a:r>
              <a:rPr sz="1600" spc="-30" dirty="0">
                <a:latin typeface="Verdana"/>
                <a:cs typeface="Verdana"/>
              </a:rPr>
              <a:t>4</a:t>
            </a:r>
            <a:r>
              <a:rPr sz="1600" spc="-100" dirty="0">
                <a:latin typeface="Verdana"/>
                <a:cs typeface="Verdana"/>
              </a:rPr>
              <a:t> </a:t>
            </a:r>
            <a:r>
              <a:rPr sz="1600" spc="-95" dirty="0">
                <a:latin typeface="Verdana"/>
                <a:cs typeface="Verdana"/>
              </a:rPr>
              <a:t>semaines,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155" dirty="0">
                <a:latin typeface="Verdana"/>
                <a:cs typeface="Verdana"/>
              </a:rPr>
              <a:t>minimum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20h/semaine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1030" y="1413510"/>
            <a:ext cx="4401185" cy="409257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413617" y="6384747"/>
            <a:ext cx="160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80" dirty="0">
                <a:latin typeface="Verdana"/>
                <a:cs typeface="Verdana"/>
              </a:rPr>
              <a:t>10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244295" y="1592706"/>
            <a:ext cx="48501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Animateur</a:t>
            </a:r>
            <a:r>
              <a:rPr sz="2800" spc="-45" dirty="0"/>
              <a:t> </a:t>
            </a:r>
            <a:r>
              <a:rPr sz="2800" spc="-10" dirty="0"/>
              <a:t>socioculturel</a:t>
            </a:r>
            <a:r>
              <a:rPr sz="2800" spc="-40" dirty="0"/>
              <a:t> </a:t>
            </a:r>
            <a:r>
              <a:rPr sz="2800" dirty="0"/>
              <a:t>-</a:t>
            </a:r>
            <a:r>
              <a:rPr sz="2800" spc="-65" dirty="0"/>
              <a:t> </a:t>
            </a:r>
            <a:r>
              <a:rPr sz="2800" spc="-10" dirty="0"/>
              <a:t>Ceméa</a:t>
            </a:r>
            <a:endParaRPr sz="2800"/>
          </a:p>
        </p:txBody>
      </p:sp>
      <p:sp>
        <p:nvSpPr>
          <p:cNvPr id="25" name="object 25"/>
          <p:cNvSpPr txBox="1"/>
          <p:nvPr/>
        </p:nvSpPr>
        <p:spPr>
          <a:xfrm>
            <a:off x="1268730" y="1191895"/>
            <a:ext cx="10344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90" dirty="0">
                <a:latin typeface="Verdana"/>
                <a:cs typeface="Verdana"/>
              </a:rPr>
              <a:t>MESURE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3</a:t>
            </a:r>
            <a:endParaRPr sz="14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051632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7144" y="6384747"/>
            <a:ext cx="12636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15" dirty="0">
                <a:latin typeface="Verdana"/>
                <a:cs typeface="Verdana"/>
              </a:rPr>
              <a:t>11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>
              <a:lnSpc>
                <a:spcPts val="4175"/>
              </a:lnSpc>
              <a:spcBef>
                <a:spcPts val="100"/>
              </a:spcBef>
            </a:pPr>
            <a:r>
              <a:rPr spc="-10" dirty="0"/>
              <a:t>Catalogue</a:t>
            </a:r>
            <a:r>
              <a:rPr spc="-120" dirty="0"/>
              <a:t> </a:t>
            </a:r>
            <a:r>
              <a:rPr dirty="0"/>
              <a:t>des</a:t>
            </a:r>
            <a:r>
              <a:rPr spc="-105" dirty="0"/>
              <a:t> </a:t>
            </a:r>
            <a:r>
              <a:rPr dirty="0"/>
              <a:t>formations</a:t>
            </a:r>
            <a:r>
              <a:rPr spc="-110" dirty="0"/>
              <a:t> </a:t>
            </a:r>
            <a:r>
              <a:rPr spc="-10" dirty="0"/>
              <a:t>professionnelles</a:t>
            </a:r>
          </a:p>
          <a:p>
            <a:pPr marL="133350">
              <a:lnSpc>
                <a:spcPts val="3215"/>
              </a:lnSpc>
            </a:pPr>
            <a:r>
              <a:rPr sz="2800" u="heavy" spc="-10" dirty="0">
                <a:solidFill>
                  <a:srgbClr val="169C9A"/>
                </a:solidFill>
                <a:uFill>
                  <a:solidFill>
                    <a:srgbClr val="169C9A"/>
                  </a:solidFill>
                </a:uFill>
                <a:hlinkClick r:id="rId2"/>
              </a:rPr>
              <a:t>www.bruxellesformation.brussels</a:t>
            </a:r>
            <a:endParaRPr sz="28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4200" y="1292517"/>
            <a:ext cx="8133969" cy="53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BEBFFD8D-43E2-61B6-A22A-B2B54F4E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>
            <a:extLst>
              <a:ext uri="{FF2B5EF4-FFF2-40B4-BE49-F238E27FC236}">
                <a16:creationId xmlns:a16="http://schemas.microsoft.com/office/drawing/2014/main" id="{202F556C-DAAD-1A15-CD08-8020F1340F4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136525"/>
            <a:ext cx="10961687" cy="1325563"/>
          </a:xfrm>
        </p:spPr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En réalité, la réforme cache d’autres objectifs recherchés par la coalition Arizona: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307F194B-B66E-02E8-3D75-65FE3634BD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1650" y="158115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000" b="1" dirty="0">
                <a:solidFill>
                  <a:schemeClr val="tx1"/>
                </a:solidFill>
              </a:rPr>
              <a:t>Double objectif: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000" dirty="0">
                <a:solidFill>
                  <a:schemeClr val="tx1"/>
                </a:solidFill>
              </a:rPr>
              <a:t>tirer les conditions de travail et les salaires vers le bas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Combler les « trous » des métiers en pénurie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000" b="1" dirty="0">
                <a:solidFill>
                  <a:srgbClr val="C00000"/>
                </a:solidFill>
              </a:rPr>
              <a:t>Pour les travailleurs : pression indirecte sur les salaires et les conditions de travail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via le chantage à l’emploi  « si tu n’es pas content, il y a un chômeur qui est prêt à travailler pour moins cher »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Moins bonnes conditions de chômage = moyen de créer la peur de se retrouver au chômage =  meilleur moyen de rendre les travailleurs dociles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2000" b="1" dirty="0">
                <a:solidFill>
                  <a:srgbClr val="C00000"/>
                </a:solidFill>
              </a:rPr>
              <a:t>Pour les chômeurs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000" dirty="0"/>
              <a:t>Devoir accepter n’importe quel emploi (logique d’activation + dégressivité), peu importe les compétences, l’expérience professionnelle, la formation, les aspirations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BE" sz="2000" dirty="0">
                <a:solidFill>
                  <a:schemeClr val="accent6">
                    <a:lumMod val="75000"/>
                  </a:schemeClr>
                </a:solidFill>
              </a:rPr>
              <a:t>Et du côté de la NVA</a:t>
            </a:r>
            <a:r>
              <a:rPr lang="fr-BE" sz="2000" dirty="0"/>
              <a:t> (projet indépendantiste pour la Flandre) : régionaliser une partie de la sécurité sociale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</p:txBody>
      </p:sp>
      <p:sp>
        <p:nvSpPr>
          <p:cNvPr id="15365" name="Espace réservé du numéro de diapositive 2">
            <a:extLst>
              <a:ext uri="{FF2B5EF4-FFF2-40B4-BE49-F238E27FC236}">
                <a16:creationId xmlns:a16="http://schemas.microsoft.com/office/drawing/2014/main" id="{D57212BC-C6E4-E0C5-133B-5E8E38A5B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4B7F9E78-3374-4C69-AA6E-6F3274C88EBE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2049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509" y="1263141"/>
            <a:ext cx="6468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Le</a:t>
            </a:r>
            <a:r>
              <a:rPr spc="-110" dirty="0"/>
              <a:t> </a:t>
            </a:r>
            <a:r>
              <a:rPr dirty="0"/>
              <a:t>parcours</a:t>
            </a:r>
            <a:r>
              <a:rPr spc="-100" dirty="0"/>
              <a:t> </a:t>
            </a:r>
            <a:r>
              <a:rPr spc="-35" dirty="0"/>
              <a:t>d’entrée</a:t>
            </a:r>
            <a:r>
              <a:rPr spc="-105" dirty="0"/>
              <a:t> </a:t>
            </a:r>
            <a:r>
              <a:rPr dirty="0"/>
              <a:t>en</a:t>
            </a:r>
            <a:r>
              <a:rPr spc="-100" dirty="0"/>
              <a:t> </a:t>
            </a:r>
            <a:r>
              <a:rPr spc="-10" dirty="0"/>
              <a:t>formation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421" y="2547531"/>
            <a:ext cx="11582400" cy="31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436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19713" y="6384747"/>
            <a:ext cx="1543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5" dirty="0">
                <a:latin typeface="Verdana"/>
                <a:cs typeface="Verdana"/>
              </a:rPr>
              <a:t>13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4476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100"/>
              </a:spcBef>
            </a:pPr>
            <a:r>
              <a:rPr dirty="0"/>
              <a:t>Agenda</a:t>
            </a:r>
            <a:r>
              <a:rPr spc="-114" dirty="0"/>
              <a:t> </a:t>
            </a:r>
            <a:r>
              <a:rPr dirty="0"/>
              <a:t>des</a:t>
            </a:r>
            <a:r>
              <a:rPr spc="-110" dirty="0"/>
              <a:t> </a:t>
            </a:r>
            <a:r>
              <a:rPr dirty="0"/>
              <a:t>séances</a:t>
            </a:r>
            <a:r>
              <a:rPr spc="-100" dirty="0"/>
              <a:t> </a:t>
            </a:r>
            <a:r>
              <a:rPr spc="-10" dirty="0"/>
              <a:t>d’information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074" y="1669961"/>
            <a:ext cx="11117580" cy="462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273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Comment</a:t>
            </a:r>
            <a:r>
              <a:rPr spc="-95" dirty="0"/>
              <a:t> </a:t>
            </a:r>
            <a:r>
              <a:rPr dirty="0"/>
              <a:t>postuler</a:t>
            </a:r>
            <a:r>
              <a:rPr spc="-95" dirty="0"/>
              <a:t> </a:t>
            </a:r>
            <a:r>
              <a:rPr dirty="0"/>
              <a:t>à</a:t>
            </a:r>
            <a:r>
              <a:rPr spc="-90" dirty="0"/>
              <a:t> </a:t>
            </a:r>
            <a:r>
              <a:rPr dirty="0"/>
              <a:t>une</a:t>
            </a:r>
            <a:r>
              <a:rPr spc="-85" dirty="0"/>
              <a:t> </a:t>
            </a:r>
            <a:r>
              <a:rPr dirty="0"/>
              <a:t>formation</a:t>
            </a:r>
            <a:r>
              <a:rPr spc="-90" dirty="0"/>
              <a:t> </a:t>
            </a:r>
            <a:r>
              <a:rPr spc="-50" dirty="0"/>
              <a:t>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0729" y="1173264"/>
            <a:ext cx="7958708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050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Comment</a:t>
            </a:r>
            <a:r>
              <a:rPr spc="-95" dirty="0"/>
              <a:t> </a:t>
            </a:r>
            <a:r>
              <a:rPr dirty="0"/>
              <a:t>postuler</a:t>
            </a:r>
            <a:r>
              <a:rPr spc="-95" dirty="0"/>
              <a:t> </a:t>
            </a:r>
            <a:r>
              <a:rPr dirty="0"/>
              <a:t>à</a:t>
            </a:r>
            <a:r>
              <a:rPr spc="-90" dirty="0"/>
              <a:t> </a:t>
            </a:r>
            <a:r>
              <a:rPr dirty="0"/>
              <a:t>une</a:t>
            </a:r>
            <a:r>
              <a:rPr spc="-85" dirty="0"/>
              <a:t> </a:t>
            </a:r>
            <a:r>
              <a:rPr dirty="0"/>
              <a:t>formation</a:t>
            </a:r>
            <a:r>
              <a:rPr spc="-90" dirty="0"/>
              <a:t> </a:t>
            </a:r>
            <a:r>
              <a:rPr spc="-50" dirty="0"/>
              <a:t>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0870" y="1305560"/>
            <a:ext cx="11731625" cy="5552440"/>
            <a:chOff x="460870" y="1305560"/>
            <a:chExt cx="11731625" cy="5552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0870" y="1305560"/>
              <a:ext cx="7785989" cy="42402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7472" y="4190745"/>
              <a:ext cx="5494528" cy="2667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651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3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Il</a:t>
            </a:r>
            <a:r>
              <a:rPr spc="-65" dirty="0"/>
              <a:t> </a:t>
            </a:r>
            <a:r>
              <a:rPr dirty="0"/>
              <a:t>n’y</a:t>
            </a:r>
            <a:r>
              <a:rPr spc="-75" dirty="0"/>
              <a:t> </a:t>
            </a:r>
            <a:r>
              <a:rPr dirty="0"/>
              <a:t>a</a:t>
            </a:r>
            <a:r>
              <a:rPr spc="-65" dirty="0"/>
              <a:t> </a:t>
            </a:r>
            <a:r>
              <a:rPr dirty="0"/>
              <a:t>pas</a:t>
            </a:r>
            <a:r>
              <a:rPr spc="-65" dirty="0"/>
              <a:t> </a:t>
            </a:r>
            <a:r>
              <a:rPr dirty="0"/>
              <a:t>d’inscription</a:t>
            </a:r>
            <a:r>
              <a:rPr spc="-60" dirty="0"/>
              <a:t> </a:t>
            </a:r>
            <a:r>
              <a:rPr dirty="0"/>
              <a:t>pour</a:t>
            </a:r>
            <a:r>
              <a:rPr spc="-70" dirty="0"/>
              <a:t> </a:t>
            </a:r>
            <a:r>
              <a:rPr dirty="0"/>
              <a:t>le</a:t>
            </a:r>
            <a:r>
              <a:rPr spc="-70" dirty="0"/>
              <a:t> </a:t>
            </a:r>
            <a:r>
              <a:rPr dirty="0"/>
              <a:t>moment</a:t>
            </a:r>
            <a:r>
              <a:rPr spc="-65" dirty="0"/>
              <a:t> </a:t>
            </a:r>
            <a:r>
              <a:rPr spc="-50" dirty="0"/>
              <a:t>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755" y="1306741"/>
            <a:ext cx="10000488" cy="50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25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90276" y="1118742"/>
            <a:ext cx="1602105" cy="2663190"/>
          </a:xfrm>
          <a:custGeom>
            <a:avLst/>
            <a:gdLst/>
            <a:ahLst/>
            <a:cxnLst/>
            <a:rect l="l" t="t" r="r" b="b"/>
            <a:pathLst>
              <a:path w="1602104" h="2663190">
                <a:moveTo>
                  <a:pt x="964056" y="0"/>
                </a:moveTo>
                <a:lnTo>
                  <a:pt x="0" y="853567"/>
                </a:lnTo>
                <a:lnTo>
                  <a:pt x="1601724" y="2663020"/>
                </a:lnTo>
                <a:lnTo>
                  <a:pt x="1601724" y="720315"/>
                </a:lnTo>
                <a:lnTo>
                  <a:pt x="964056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7955" y="1923288"/>
            <a:ext cx="1482725" cy="2788285"/>
          </a:xfrm>
          <a:custGeom>
            <a:avLst/>
            <a:gdLst/>
            <a:ahLst/>
            <a:cxnLst/>
            <a:rect l="l" t="t" r="r" b="b"/>
            <a:pathLst>
              <a:path w="1482725" h="2788285">
                <a:moveTo>
                  <a:pt x="198247" y="0"/>
                </a:moveTo>
                <a:lnTo>
                  <a:pt x="0" y="2693416"/>
                </a:lnTo>
                <a:lnTo>
                  <a:pt x="1284097" y="2788031"/>
                </a:lnTo>
                <a:lnTo>
                  <a:pt x="1482344" y="94487"/>
                </a:lnTo>
                <a:lnTo>
                  <a:pt x="198247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8892" y="1877948"/>
            <a:ext cx="2750185" cy="2879090"/>
          </a:xfrm>
          <a:custGeom>
            <a:avLst/>
            <a:gdLst/>
            <a:ahLst/>
            <a:cxnLst/>
            <a:rect l="l" t="t" r="r" b="b"/>
            <a:pathLst>
              <a:path w="2750185" h="2879090">
                <a:moveTo>
                  <a:pt x="967105" y="0"/>
                </a:moveTo>
                <a:lnTo>
                  <a:pt x="0" y="850138"/>
                </a:lnTo>
                <a:lnTo>
                  <a:pt x="1783080" y="2878582"/>
                </a:lnTo>
                <a:lnTo>
                  <a:pt x="2750185" y="2028570"/>
                </a:lnTo>
                <a:lnTo>
                  <a:pt x="967105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6234" y="4371085"/>
            <a:ext cx="2152015" cy="2487295"/>
          </a:xfrm>
          <a:custGeom>
            <a:avLst/>
            <a:gdLst/>
            <a:ahLst/>
            <a:cxnLst/>
            <a:rect l="l" t="t" r="r" b="b"/>
            <a:pathLst>
              <a:path w="2152015" h="2487295">
                <a:moveTo>
                  <a:pt x="948198" y="0"/>
                </a:moveTo>
                <a:lnTo>
                  <a:pt x="0" y="2486912"/>
                </a:lnTo>
                <a:lnTo>
                  <a:pt x="1377990" y="2486912"/>
                </a:lnTo>
                <a:lnTo>
                  <a:pt x="2151396" y="458724"/>
                </a:lnTo>
                <a:lnTo>
                  <a:pt x="948198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52755" cy="6858000"/>
          </a:xfrm>
          <a:custGeom>
            <a:avLst/>
            <a:gdLst/>
            <a:ahLst/>
            <a:cxnLst/>
            <a:rect l="l" t="t" r="r" b="b"/>
            <a:pathLst>
              <a:path w="452755" h="6858000">
                <a:moveTo>
                  <a:pt x="452678" y="0"/>
                </a:moveTo>
                <a:lnTo>
                  <a:pt x="0" y="0"/>
                </a:lnTo>
                <a:lnTo>
                  <a:pt x="0" y="6858000"/>
                </a:lnTo>
                <a:lnTo>
                  <a:pt x="452678" y="6858000"/>
                </a:lnTo>
                <a:lnTo>
                  <a:pt x="452678" y="0"/>
                </a:lnTo>
                <a:close/>
              </a:path>
            </a:pathLst>
          </a:custGeom>
          <a:solidFill>
            <a:srgbClr val="F99A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5455" y="918608"/>
            <a:ext cx="456149" cy="1036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797101" y="946165"/>
            <a:ext cx="306705" cy="101600"/>
            <a:chOff x="10797101" y="946165"/>
            <a:chExt cx="306705" cy="1016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7101" y="946165"/>
              <a:ext cx="243059" cy="1014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061251" y="948366"/>
              <a:ext cx="42545" cy="71120"/>
            </a:xfrm>
            <a:custGeom>
              <a:avLst/>
              <a:gdLst/>
              <a:ahLst/>
              <a:cxnLst/>
              <a:rect l="l" t="t" r="r" b="b"/>
              <a:pathLst>
                <a:path w="42545" h="71119">
                  <a:moveTo>
                    <a:pt x="15540" y="0"/>
                  </a:moveTo>
                  <a:lnTo>
                    <a:pt x="0" y="0"/>
                  </a:lnTo>
                  <a:lnTo>
                    <a:pt x="0" y="70541"/>
                  </a:lnTo>
                  <a:lnTo>
                    <a:pt x="15541" y="70541"/>
                  </a:lnTo>
                  <a:lnTo>
                    <a:pt x="15540" y="19840"/>
                  </a:lnTo>
                  <a:lnTo>
                    <a:pt x="21090" y="14329"/>
                  </a:lnTo>
                  <a:lnTo>
                    <a:pt x="42172" y="14329"/>
                  </a:lnTo>
                  <a:lnTo>
                    <a:pt x="42172" y="11022"/>
                  </a:lnTo>
                  <a:lnTo>
                    <a:pt x="15540" y="11022"/>
                  </a:lnTo>
                  <a:lnTo>
                    <a:pt x="15540" y="0"/>
                  </a:lnTo>
                  <a:close/>
                </a:path>
                <a:path w="42545" h="71119">
                  <a:moveTo>
                    <a:pt x="42171" y="0"/>
                  </a:moveTo>
                  <a:lnTo>
                    <a:pt x="25522" y="0"/>
                  </a:lnTo>
                  <a:lnTo>
                    <a:pt x="18865" y="3310"/>
                  </a:lnTo>
                  <a:lnTo>
                    <a:pt x="16649" y="11022"/>
                  </a:lnTo>
                  <a:lnTo>
                    <a:pt x="42172" y="11022"/>
                  </a:lnTo>
                  <a:lnTo>
                    <a:pt x="42171" y="0"/>
                  </a:lnTo>
                  <a:close/>
                </a:path>
              </a:pathLst>
            </a:custGeom>
            <a:solidFill>
              <a:srgbClr val="0D3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1160024" y="916419"/>
            <a:ext cx="511809" cy="131445"/>
          </a:xfrm>
          <a:custGeom>
            <a:avLst/>
            <a:gdLst/>
            <a:ahLst/>
            <a:cxnLst/>
            <a:rect l="l" t="t" r="r" b="b"/>
            <a:pathLst>
              <a:path w="511809" h="131444">
                <a:moveTo>
                  <a:pt x="15532" y="2197"/>
                </a:moveTo>
                <a:lnTo>
                  <a:pt x="0" y="2197"/>
                </a:lnTo>
                <a:lnTo>
                  <a:pt x="0" y="102501"/>
                </a:lnTo>
                <a:lnTo>
                  <a:pt x="15532" y="102501"/>
                </a:lnTo>
                <a:lnTo>
                  <a:pt x="15532" y="2197"/>
                </a:lnTo>
                <a:close/>
              </a:path>
              <a:path w="511809" h="131444">
                <a:moveTo>
                  <a:pt x="58801" y="5511"/>
                </a:moveTo>
                <a:lnTo>
                  <a:pt x="53263" y="0"/>
                </a:lnTo>
                <a:lnTo>
                  <a:pt x="39954" y="0"/>
                </a:lnTo>
                <a:lnTo>
                  <a:pt x="34404" y="4394"/>
                </a:lnTo>
                <a:lnTo>
                  <a:pt x="34404" y="19824"/>
                </a:lnTo>
                <a:lnTo>
                  <a:pt x="39954" y="24244"/>
                </a:lnTo>
                <a:lnTo>
                  <a:pt x="48831" y="24244"/>
                </a:lnTo>
                <a:lnTo>
                  <a:pt x="48831" y="31953"/>
                </a:lnTo>
                <a:lnTo>
                  <a:pt x="47713" y="33058"/>
                </a:lnTo>
                <a:lnTo>
                  <a:pt x="34404" y="33058"/>
                </a:lnTo>
                <a:lnTo>
                  <a:pt x="34404" y="41871"/>
                </a:lnTo>
                <a:lnTo>
                  <a:pt x="53263" y="41871"/>
                </a:lnTo>
                <a:lnTo>
                  <a:pt x="58801" y="36360"/>
                </a:lnTo>
                <a:lnTo>
                  <a:pt x="58801" y="5511"/>
                </a:lnTo>
                <a:close/>
              </a:path>
              <a:path w="511809" h="131444">
                <a:moveTo>
                  <a:pt x="142087" y="65024"/>
                </a:moveTo>
                <a:lnTo>
                  <a:pt x="141528" y="61709"/>
                </a:lnTo>
                <a:lnTo>
                  <a:pt x="139674" y="50673"/>
                </a:lnTo>
                <a:lnTo>
                  <a:pt x="135585" y="44081"/>
                </a:lnTo>
                <a:lnTo>
                  <a:pt x="132765" y="39535"/>
                </a:lnTo>
                <a:lnTo>
                  <a:pt x="126492" y="35369"/>
                </a:lnTo>
                <a:lnTo>
                  <a:pt x="126492" y="61709"/>
                </a:lnTo>
                <a:lnTo>
                  <a:pt x="88811" y="61709"/>
                </a:lnTo>
                <a:lnTo>
                  <a:pt x="90665" y="54305"/>
                </a:lnTo>
                <a:lnTo>
                  <a:pt x="94488" y="48768"/>
                </a:lnTo>
                <a:lnTo>
                  <a:pt x="100190" y="45288"/>
                </a:lnTo>
                <a:lnTo>
                  <a:pt x="107645" y="44081"/>
                </a:lnTo>
                <a:lnTo>
                  <a:pt x="115265" y="45288"/>
                </a:lnTo>
                <a:lnTo>
                  <a:pt x="121221" y="48768"/>
                </a:lnTo>
                <a:lnTo>
                  <a:pt x="125107" y="54305"/>
                </a:lnTo>
                <a:lnTo>
                  <a:pt x="126492" y="61709"/>
                </a:lnTo>
                <a:lnTo>
                  <a:pt x="126492" y="35369"/>
                </a:lnTo>
                <a:lnTo>
                  <a:pt x="121907" y="32321"/>
                </a:lnTo>
                <a:lnTo>
                  <a:pt x="107645" y="29756"/>
                </a:lnTo>
                <a:lnTo>
                  <a:pt x="106540" y="29756"/>
                </a:lnTo>
                <a:lnTo>
                  <a:pt x="92100" y="32486"/>
                </a:lnTo>
                <a:lnTo>
                  <a:pt x="80873" y="40081"/>
                </a:lnTo>
                <a:lnTo>
                  <a:pt x="73583" y="51600"/>
                </a:lnTo>
                <a:lnTo>
                  <a:pt x="70993" y="66128"/>
                </a:lnTo>
                <a:lnTo>
                  <a:pt x="74066" y="80810"/>
                </a:lnTo>
                <a:lnTo>
                  <a:pt x="82257" y="92710"/>
                </a:lnTo>
                <a:lnTo>
                  <a:pt x="93980" y="100685"/>
                </a:lnTo>
                <a:lnTo>
                  <a:pt x="107645" y="103593"/>
                </a:lnTo>
                <a:lnTo>
                  <a:pt x="119849" y="101930"/>
                </a:lnTo>
                <a:lnTo>
                  <a:pt x="128752" y="97675"/>
                </a:lnTo>
                <a:lnTo>
                  <a:pt x="135153" y="91973"/>
                </a:lnTo>
                <a:lnTo>
                  <a:pt x="136410" y="90373"/>
                </a:lnTo>
                <a:lnTo>
                  <a:pt x="139877" y="85966"/>
                </a:lnTo>
                <a:lnTo>
                  <a:pt x="126492" y="78244"/>
                </a:lnTo>
                <a:lnTo>
                  <a:pt x="123164" y="84861"/>
                </a:lnTo>
                <a:lnTo>
                  <a:pt x="118732" y="90373"/>
                </a:lnTo>
                <a:lnTo>
                  <a:pt x="107645" y="90373"/>
                </a:lnTo>
                <a:lnTo>
                  <a:pt x="99860" y="88988"/>
                </a:lnTo>
                <a:lnTo>
                  <a:pt x="93522" y="85140"/>
                </a:lnTo>
                <a:lnTo>
                  <a:pt x="89255" y="79209"/>
                </a:lnTo>
                <a:lnTo>
                  <a:pt x="87706" y="71640"/>
                </a:lnTo>
                <a:lnTo>
                  <a:pt x="142087" y="71640"/>
                </a:lnTo>
                <a:lnTo>
                  <a:pt x="142087" y="65024"/>
                </a:lnTo>
                <a:close/>
              </a:path>
              <a:path w="511809" h="131444">
                <a:moveTo>
                  <a:pt x="174231" y="34163"/>
                </a:moveTo>
                <a:lnTo>
                  <a:pt x="173113" y="31953"/>
                </a:lnTo>
                <a:lnTo>
                  <a:pt x="173113" y="34163"/>
                </a:lnTo>
                <a:lnTo>
                  <a:pt x="174231" y="34163"/>
                </a:lnTo>
                <a:close/>
              </a:path>
              <a:path w="511809" h="131444">
                <a:moveTo>
                  <a:pt x="260845" y="55105"/>
                </a:moveTo>
                <a:lnTo>
                  <a:pt x="236372" y="30848"/>
                </a:lnTo>
                <a:lnTo>
                  <a:pt x="225285" y="30848"/>
                </a:lnTo>
                <a:lnTo>
                  <a:pt x="219748" y="36360"/>
                </a:lnTo>
                <a:lnTo>
                  <a:pt x="216420" y="42976"/>
                </a:lnTo>
                <a:lnTo>
                  <a:pt x="214210" y="42976"/>
                </a:lnTo>
                <a:lnTo>
                  <a:pt x="213474" y="41871"/>
                </a:lnTo>
                <a:lnTo>
                  <a:pt x="209778" y="36360"/>
                </a:lnTo>
                <a:lnTo>
                  <a:pt x="203123" y="30848"/>
                </a:lnTo>
                <a:lnTo>
                  <a:pt x="185305" y="30848"/>
                </a:lnTo>
                <a:lnTo>
                  <a:pt x="178663" y="35267"/>
                </a:lnTo>
                <a:lnTo>
                  <a:pt x="175336" y="41871"/>
                </a:lnTo>
                <a:lnTo>
                  <a:pt x="173113" y="41871"/>
                </a:lnTo>
                <a:lnTo>
                  <a:pt x="173113" y="34163"/>
                </a:lnTo>
                <a:lnTo>
                  <a:pt x="158711" y="34163"/>
                </a:lnTo>
                <a:lnTo>
                  <a:pt x="158711" y="104698"/>
                </a:lnTo>
                <a:lnTo>
                  <a:pt x="174231" y="104698"/>
                </a:lnTo>
                <a:lnTo>
                  <a:pt x="174231" y="50698"/>
                </a:lnTo>
                <a:lnTo>
                  <a:pt x="180873" y="46278"/>
                </a:lnTo>
                <a:lnTo>
                  <a:pt x="196481" y="46278"/>
                </a:lnTo>
                <a:lnTo>
                  <a:pt x="202018" y="49593"/>
                </a:lnTo>
                <a:lnTo>
                  <a:pt x="202018" y="103593"/>
                </a:lnTo>
                <a:lnTo>
                  <a:pt x="217538" y="103593"/>
                </a:lnTo>
                <a:lnTo>
                  <a:pt x="217538" y="49593"/>
                </a:lnTo>
                <a:lnTo>
                  <a:pt x="222516" y="46278"/>
                </a:lnTo>
                <a:lnTo>
                  <a:pt x="224180" y="45173"/>
                </a:lnTo>
                <a:lnTo>
                  <a:pt x="239699" y="45173"/>
                </a:lnTo>
                <a:lnTo>
                  <a:pt x="245237" y="48488"/>
                </a:lnTo>
                <a:lnTo>
                  <a:pt x="245237" y="102501"/>
                </a:lnTo>
                <a:lnTo>
                  <a:pt x="260845" y="102501"/>
                </a:lnTo>
                <a:lnTo>
                  <a:pt x="260845" y="55105"/>
                </a:lnTo>
                <a:close/>
              </a:path>
              <a:path w="511809" h="131444">
                <a:moveTo>
                  <a:pt x="354012" y="67221"/>
                </a:moveTo>
                <a:lnTo>
                  <a:pt x="350685" y="52070"/>
                </a:lnTo>
                <a:lnTo>
                  <a:pt x="345859" y="45173"/>
                </a:lnTo>
                <a:lnTo>
                  <a:pt x="343535" y="41871"/>
                </a:lnTo>
                <a:lnTo>
                  <a:pt x="342379" y="40220"/>
                </a:lnTo>
                <a:lnTo>
                  <a:pt x="338505" y="37465"/>
                </a:lnTo>
                <a:lnTo>
                  <a:pt x="338505" y="68326"/>
                </a:lnTo>
                <a:lnTo>
                  <a:pt x="336931" y="77990"/>
                </a:lnTo>
                <a:lnTo>
                  <a:pt x="332549" y="85267"/>
                </a:lnTo>
                <a:lnTo>
                  <a:pt x="325882" y="89877"/>
                </a:lnTo>
                <a:lnTo>
                  <a:pt x="317449" y="91478"/>
                </a:lnTo>
                <a:lnTo>
                  <a:pt x="308965" y="89877"/>
                </a:lnTo>
                <a:lnTo>
                  <a:pt x="302272" y="85267"/>
                </a:lnTo>
                <a:lnTo>
                  <a:pt x="297878" y="77990"/>
                </a:lnTo>
                <a:lnTo>
                  <a:pt x="296303" y="68326"/>
                </a:lnTo>
                <a:lnTo>
                  <a:pt x="297878" y="58661"/>
                </a:lnTo>
                <a:lnTo>
                  <a:pt x="302272" y="51384"/>
                </a:lnTo>
                <a:lnTo>
                  <a:pt x="308965" y="46774"/>
                </a:lnTo>
                <a:lnTo>
                  <a:pt x="317449" y="45173"/>
                </a:lnTo>
                <a:lnTo>
                  <a:pt x="325882" y="46774"/>
                </a:lnTo>
                <a:lnTo>
                  <a:pt x="332549" y="51384"/>
                </a:lnTo>
                <a:lnTo>
                  <a:pt x="336931" y="58661"/>
                </a:lnTo>
                <a:lnTo>
                  <a:pt x="338505" y="68326"/>
                </a:lnTo>
                <a:lnTo>
                  <a:pt x="338505" y="37465"/>
                </a:lnTo>
                <a:lnTo>
                  <a:pt x="331571" y="32512"/>
                </a:lnTo>
                <a:lnTo>
                  <a:pt x="320776" y="29756"/>
                </a:lnTo>
                <a:lnTo>
                  <a:pt x="311975" y="30721"/>
                </a:lnTo>
                <a:lnTo>
                  <a:pt x="305346" y="33337"/>
                </a:lnTo>
                <a:lnTo>
                  <a:pt x="300596" y="37198"/>
                </a:lnTo>
                <a:lnTo>
                  <a:pt x="297408" y="41871"/>
                </a:lnTo>
                <a:lnTo>
                  <a:pt x="295198" y="41871"/>
                </a:lnTo>
                <a:lnTo>
                  <a:pt x="295198" y="31953"/>
                </a:lnTo>
                <a:lnTo>
                  <a:pt x="279679" y="31953"/>
                </a:lnTo>
                <a:lnTo>
                  <a:pt x="279679" y="131152"/>
                </a:lnTo>
                <a:lnTo>
                  <a:pt x="295198" y="131152"/>
                </a:lnTo>
                <a:lnTo>
                  <a:pt x="295198" y="91478"/>
                </a:lnTo>
                <a:lnTo>
                  <a:pt x="297408" y="91478"/>
                </a:lnTo>
                <a:lnTo>
                  <a:pt x="299796" y="96329"/>
                </a:lnTo>
                <a:lnTo>
                  <a:pt x="303237" y="100571"/>
                </a:lnTo>
                <a:lnTo>
                  <a:pt x="309600" y="103568"/>
                </a:lnTo>
                <a:lnTo>
                  <a:pt x="320776" y="104698"/>
                </a:lnTo>
                <a:lnTo>
                  <a:pt x="333908" y="101942"/>
                </a:lnTo>
                <a:lnTo>
                  <a:pt x="344462" y="94234"/>
                </a:lnTo>
                <a:lnTo>
                  <a:pt x="351472" y="82384"/>
                </a:lnTo>
                <a:lnTo>
                  <a:pt x="354012" y="67221"/>
                </a:lnTo>
                <a:close/>
              </a:path>
              <a:path w="511809" h="131444">
                <a:moveTo>
                  <a:pt x="385152" y="2197"/>
                </a:moveTo>
                <a:lnTo>
                  <a:pt x="369620" y="2197"/>
                </a:lnTo>
                <a:lnTo>
                  <a:pt x="369620" y="102501"/>
                </a:lnTo>
                <a:lnTo>
                  <a:pt x="385152" y="102501"/>
                </a:lnTo>
                <a:lnTo>
                  <a:pt x="385152" y="2197"/>
                </a:lnTo>
                <a:close/>
              </a:path>
              <a:path w="511809" h="131444">
                <a:moveTo>
                  <a:pt x="474980" y="68326"/>
                </a:moveTo>
                <a:lnTo>
                  <a:pt x="472224" y="53174"/>
                </a:lnTo>
                <a:lnTo>
                  <a:pt x="467080" y="45173"/>
                </a:lnTo>
                <a:lnTo>
                  <a:pt x="464591" y="41325"/>
                </a:lnTo>
                <a:lnTo>
                  <a:pt x="459473" y="37922"/>
                </a:lnTo>
                <a:lnTo>
                  <a:pt x="459473" y="68326"/>
                </a:lnTo>
                <a:lnTo>
                  <a:pt x="457885" y="77990"/>
                </a:lnTo>
                <a:lnTo>
                  <a:pt x="453517" y="85267"/>
                </a:lnTo>
                <a:lnTo>
                  <a:pt x="446849" y="89877"/>
                </a:lnTo>
                <a:lnTo>
                  <a:pt x="438416" y="91478"/>
                </a:lnTo>
                <a:lnTo>
                  <a:pt x="429971" y="89877"/>
                </a:lnTo>
                <a:lnTo>
                  <a:pt x="423265" y="85267"/>
                </a:lnTo>
                <a:lnTo>
                  <a:pt x="418858" y="77990"/>
                </a:lnTo>
                <a:lnTo>
                  <a:pt x="417271" y="68326"/>
                </a:lnTo>
                <a:lnTo>
                  <a:pt x="418858" y="58661"/>
                </a:lnTo>
                <a:lnTo>
                  <a:pt x="423265" y="51384"/>
                </a:lnTo>
                <a:lnTo>
                  <a:pt x="429971" y="46774"/>
                </a:lnTo>
                <a:lnTo>
                  <a:pt x="438416" y="45173"/>
                </a:lnTo>
                <a:lnTo>
                  <a:pt x="446849" y="46774"/>
                </a:lnTo>
                <a:lnTo>
                  <a:pt x="453517" y="51384"/>
                </a:lnTo>
                <a:lnTo>
                  <a:pt x="457885" y="58661"/>
                </a:lnTo>
                <a:lnTo>
                  <a:pt x="459473" y="68326"/>
                </a:lnTo>
                <a:lnTo>
                  <a:pt x="459473" y="37922"/>
                </a:lnTo>
                <a:lnTo>
                  <a:pt x="453009" y="33604"/>
                </a:lnTo>
                <a:lnTo>
                  <a:pt x="438416" y="30848"/>
                </a:lnTo>
                <a:lnTo>
                  <a:pt x="423760" y="33604"/>
                </a:lnTo>
                <a:lnTo>
                  <a:pt x="412153" y="41325"/>
                </a:lnTo>
                <a:lnTo>
                  <a:pt x="404507" y="53174"/>
                </a:lnTo>
                <a:lnTo>
                  <a:pt x="401751" y="68326"/>
                </a:lnTo>
                <a:lnTo>
                  <a:pt x="404507" y="83477"/>
                </a:lnTo>
                <a:lnTo>
                  <a:pt x="412153" y="95326"/>
                </a:lnTo>
                <a:lnTo>
                  <a:pt x="423760" y="103047"/>
                </a:lnTo>
                <a:lnTo>
                  <a:pt x="438416" y="105803"/>
                </a:lnTo>
                <a:lnTo>
                  <a:pt x="453009" y="103047"/>
                </a:lnTo>
                <a:lnTo>
                  <a:pt x="464591" y="95326"/>
                </a:lnTo>
                <a:lnTo>
                  <a:pt x="467080" y="91478"/>
                </a:lnTo>
                <a:lnTo>
                  <a:pt x="472224" y="83477"/>
                </a:lnTo>
                <a:lnTo>
                  <a:pt x="474980" y="68326"/>
                </a:lnTo>
                <a:close/>
              </a:path>
              <a:path w="511809" h="131444">
                <a:moveTo>
                  <a:pt x="507212" y="33058"/>
                </a:moveTo>
                <a:lnTo>
                  <a:pt x="491693" y="33058"/>
                </a:lnTo>
                <a:lnTo>
                  <a:pt x="491693" y="103593"/>
                </a:lnTo>
                <a:lnTo>
                  <a:pt x="507212" y="103593"/>
                </a:lnTo>
                <a:lnTo>
                  <a:pt x="507212" y="33058"/>
                </a:lnTo>
                <a:close/>
              </a:path>
              <a:path w="511809" h="131444">
                <a:moveTo>
                  <a:pt x="511644" y="4394"/>
                </a:moveTo>
                <a:lnTo>
                  <a:pt x="506095" y="0"/>
                </a:lnTo>
                <a:lnTo>
                  <a:pt x="492798" y="0"/>
                </a:lnTo>
                <a:lnTo>
                  <a:pt x="487260" y="4394"/>
                </a:lnTo>
                <a:lnTo>
                  <a:pt x="487260" y="17627"/>
                </a:lnTo>
                <a:lnTo>
                  <a:pt x="492798" y="22034"/>
                </a:lnTo>
                <a:lnTo>
                  <a:pt x="506095" y="22034"/>
                </a:lnTo>
                <a:lnTo>
                  <a:pt x="511644" y="17627"/>
                </a:lnTo>
                <a:lnTo>
                  <a:pt x="511644" y="4394"/>
                </a:lnTo>
                <a:close/>
              </a:path>
            </a:pathLst>
          </a:custGeom>
          <a:solidFill>
            <a:srgbClr val="0D3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285989" y="530290"/>
            <a:ext cx="931544" cy="301625"/>
            <a:chOff x="10285989" y="530290"/>
            <a:chExt cx="931544" cy="30162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5989" y="596646"/>
              <a:ext cx="377319" cy="2350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688471" y="659261"/>
              <a:ext cx="125730" cy="153035"/>
            </a:xfrm>
            <a:custGeom>
              <a:avLst/>
              <a:gdLst/>
              <a:ahLst/>
              <a:cxnLst/>
              <a:rect l="l" t="t" r="r" b="b"/>
              <a:pathLst>
                <a:path w="125729" h="153034">
                  <a:moveTo>
                    <a:pt x="81610" y="0"/>
                  </a:moveTo>
                  <a:lnTo>
                    <a:pt x="0" y="124790"/>
                  </a:lnTo>
                  <a:lnTo>
                    <a:pt x="43751" y="153007"/>
                  </a:lnTo>
                  <a:lnTo>
                    <a:pt x="125352" y="28208"/>
                  </a:lnTo>
                  <a:lnTo>
                    <a:pt x="81610" y="0"/>
                  </a:lnTo>
                  <a:close/>
                </a:path>
              </a:pathLst>
            </a:custGeom>
            <a:solidFill>
              <a:srgbClr val="3E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43253" y="601809"/>
              <a:ext cx="112395" cy="156845"/>
            </a:xfrm>
            <a:custGeom>
              <a:avLst/>
              <a:gdLst/>
              <a:ahLst/>
              <a:cxnLst/>
              <a:rect l="l" t="t" r="r" b="b"/>
              <a:pathLst>
                <a:path w="112395" h="156845">
                  <a:moveTo>
                    <a:pt x="64739" y="0"/>
                  </a:moveTo>
                  <a:lnTo>
                    <a:pt x="0" y="134189"/>
                  </a:lnTo>
                  <a:lnTo>
                    <a:pt x="47047" y="156574"/>
                  </a:lnTo>
                  <a:lnTo>
                    <a:pt x="111787" y="22384"/>
                  </a:lnTo>
                  <a:lnTo>
                    <a:pt x="64739" y="0"/>
                  </a:lnTo>
                  <a:close/>
                </a:path>
              </a:pathLst>
            </a:custGeom>
            <a:solidFill>
              <a:srgbClr val="505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996852" y="551033"/>
              <a:ext cx="96520" cy="158115"/>
            </a:xfrm>
            <a:custGeom>
              <a:avLst/>
              <a:gdLst/>
              <a:ahLst/>
              <a:cxnLst/>
              <a:rect l="l" t="t" r="r" b="b"/>
              <a:pathLst>
                <a:path w="96520" h="158115">
                  <a:moveTo>
                    <a:pt x="46548" y="0"/>
                  </a:moveTo>
                  <a:lnTo>
                    <a:pt x="0" y="141434"/>
                  </a:lnTo>
                  <a:lnTo>
                    <a:pt x="49577" y="157528"/>
                  </a:lnTo>
                  <a:lnTo>
                    <a:pt x="96126" y="16093"/>
                  </a:lnTo>
                  <a:lnTo>
                    <a:pt x="46548" y="0"/>
                  </a:lnTo>
                  <a:close/>
                </a:path>
              </a:pathLst>
            </a:custGeom>
            <a:solidFill>
              <a:srgbClr val="88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37173" y="530290"/>
              <a:ext cx="80010" cy="156210"/>
            </a:xfrm>
            <a:custGeom>
              <a:avLst/>
              <a:gdLst/>
              <a:ahLst/>
              <a:cxnLst/>
              <a:rect l="l" t="t" r="r" b="b"/>
              <a:pathLst>
                <a:path w="80009" h="156209">
                  <a:moveTo>
                    <a:pt x="28588" y="0"/>
                  </a:moveTo>
                  <a:lnTo>
                    <a:pt x="0" y="146065"/>
                  </a:lnTo>
                  <a:lnTo>
                    <a:pt x="51202" y="155941"/>
                  </a:lnTo>
                  <a:lnTo>
                    <a:pt x="79809" y="9885"/>
                  </a:lnTo>
                  <a:lnTo>
                    <a:pt x="28588" y="0"/>
                  </a:lnTo>
                  <a:close/>
                </a:path>
              </a:pathLst>
            </a:custGeom>
            <a:solidFill>
              <a:srgbClr val="B53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1269709" y="566403"/>
            <a:ext cx="397510" cy="197485"/>
            <a:chOff x="11269709" y="566403"/>
            <a:chExt cx="397510" cy="197485"/>
          </a:xfrm>
        </p:grpSpPr>
        <p:sp>
          <p:nvSpPr>
            <p:cNvPr id="19" name="object 19"/>
            <p:cNvSpPr/>
            <p:nvPr/>
          </p:nvSpPr>
          <p:spPr>
            <a:xfrm>
              <a:off x="11269709" y="566403"/>
              <a:ext cx="88900" cy="157480"/>
            </a:xfrm>
            <a:custGeom>
              <a:avLst/>
              <a:gdLst/>
              <a:ahLst/>
              <a:cxnLst/>
              <a:rect l="l" t="t" r="r" b="b"/>
              <a:pathLst>
                <a:path w="88900" h="157479">
                  <a:moveTo>
                    <a:pt x="50510" y="0"/>
                  </a:moveTo>
                  <a:lnTo>
                    <a:pt x="0" y="13150"/>
                  </a:lnTo>
                  <a:lnTo>
                    <a:pt x="38044" y="157078"/>
                  </a:lnTo>
                  <a:lnTo>
                    <a:pt x="88554" y="143928"/>
                  </a:lnTo>
                  <a:lnTo>
                    <a:pt x="50510" y="0"/>
                  </a:lnTo>
                  <a:close/>
                </a:path>
              </a:pathLst>
            </a:custGeom>
            <a:solidFill>
              <a:srgbClr val="EE4F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7444" y="610888"/>
              <a:ext cx="279700" cy="152677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6950964" y="1386839"/>
            <a:ext cx="4488180" cy="4194175"/>
            <a:chOff x="6950964" y="1386839"/>
            <a:chExt cx="4488180" cy="419417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4967" y="1413509"/>
              <a:ext cx="4385056" cy="40925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50964" y="1386839"/>
              <a:ext cx="4488180" cy="41940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77126" y="1412874"/>
              <a:ext cx="4386199" cy="4092575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Cité</a:t>
            </a:r>
            <a:r>
              <a:rPr spc="-65" dirty="0"/>
              <a:t> </a:t>
            </a:r>
            <a:r>
              <a:rPr dirty="0"/>
              <a:t>des</a:t>
            </a:r>
            <a:r>
              <a:rPr spc="-70" dirty="0"/>
              <a:t> </a:t>
            </a:r>
            <a:r>
              <a:rPr dirty="0"/>
              <a:t>métiers</a:t>
            </a:r>
            <a:r>
              <a:rPr spc="-65" dirty="0"/>
              <a:t> </a:t>
            </a:r>
            <a:r>
              <a:rPr dirty="0"/>
              <a:t>de</a:t>
            </a:r>
            <a:r>
              <a:rPr spc="-75" dirty="0"/>
              <a:t> </a:t>
            </a:r>
            <a:r>
              <a:rPr spc="-10" dirty="0"/>
              <a:t>Bruxelles</a:t>
            </a:r>
          </a:p>
          <a:p>
            <a:pPr marL="24765">
              <a:lnSpc>
                <a:spcPct val="100000"/>
              </a:lnSpc>
              <a:spcBef>
                <a:spcPts val="2355"/>
              </a:spcBef>
            </a:pPr>
            <a:r>
              <a:rPr sz="1600" spc="-30" dirty="0">
                <a:solidFill>
                  <a:srgbClr val="000000"/>
                </a:solidFill>
                <a:latin typeface="Tahoma"/>
                <a:cs typeface="Tahoma"/>
              </a:rPr>
              <a:t>Horaires</a:t>
            </a:r>
            <a:r>
              <a:rPr sz="1600" spc="-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000000"/>
                </a:solidFill>
                <a:latin typeface="Tahoma"/>
                <a:cs typeface="Tahoma"/>
              </a:rPr>
              <a:t>d’ouverture</a:t>
            </a:r>
            <a:r>
              <a:rPr sz="1600" spc="-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000000"/>
                </a:solidFill>
                <a:latin typeface="Tahoma"/>
                <a:cs typeface="Tahoma"/>
              </a:rPr>
              <a:t>(sans</a:t>
            </a:r>
            <a:r>
              <a:rPr sz="1600" spc="-3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600" spc="-40" dirty="0">
                <a:solidFill>
                  <a:srgbClr val="000000"/>
                </a:solidFill>
                <a:latin typeface="Tahoma"/>
                <a:cs typeface="Tahoma"/>
              </a:rPr>
              <a:t>rendez-</a:t>
            </a:r>
            <a:r>
              <a:rPr sz="1600" spc="-10" dirty="0">
                <a:solidFill>
                  <a:srgbClr val="000000"/>
                </a:solidFill>
                <a:latin typeface="Tahoma"/>
                <a:cs typeface="Tahoma"/>
              </a:rPr>
              <a:t>vous)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600">
              <a:latin typeface="Tahoma"/>
              <a:cs typeface="Tahoma"/>
            </a:endParaRPr>
          </a:p>
          <a:p>
            <a:pPr marL="311150" indent="-286385">
              <a:lnSpc>
                <a:spcPct val="100000"/>
              </a:lnSpc>
              <a:buClr>
                <a:srgbClr val="EC7C30"/>
              </a:buClr>
              <a:buSzPct val="118750"/>
              <a:buFont typeface="Arial MT"/>
              <a:buChar char="•"/>
              <a:tabLst>
                <a:tab pos="311150" algn="l"/>
              </a:tabLst>
            </a:pPr>
            <a:r>
              <a:rPr sz="1600" b="0" spc="-100" dirty="0">
                <a:solidFill>
                  <a:srgbClr val="000000"/>
                </a:solidFill>
                <a:latin typeface="Verdana"/>
                <a:cs typeface="Verdana"/>
              </a:rPr>
              <a:t>Lundi,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30" dirty="0">
                <a:solidFill>
                  <a:srgbClr val="000000"/>
                </a:solidFill>
                <a:latin typeface="Verdana"/>
                <a:cs typeface="Verdana"/>
              </a:rPr>
              <a:t>mardi,</a:t>
            </a:r>
            <a:r>
              <a:rPr sz="1600" b="0" spc="-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0" dirty="0">
                <a:solidFill>
                  <a:srgbClr val="000000"/>
                </a:solidFill>
                <a:latin typeface="Verdana"/>
                <a:cs typeface="Verdana"/>
              </a:rPr>
              <a:t>mercredi</a:t>
            </a:r>
            <a:r>
              <a:rPr sz="1600" b="0" spc="-8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50" dirty="0">
                <a:solidFill>
                  <a:srgbClr val="000000"/>
                </a:solidFill>
                <a:latin typeface="Verdana"/>
                <a:cs typeface="Verdana"/>
              </a:rPr>
              <a:t>et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90" dirty="0">
                <a:solidFill>
                  <a:srgbClr val="000000"/>
                </a:solidFill>
                <a:latin typeface="Verdana"/>
                <a:cs typeface="Verdana"/>
              </a:rPr>
              <a:t>vendredi</a:t>
            </a:r>
            <a:r>
              <a:rPr sz="1600" b="0" spc="-1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380" dirty="0">
                <a:solidFill>
                  <a:srgbClr val="000000"/>
                </a:solidFill>
                <a:latin typeface="Verdana"/>
                <a:cs typeface="Verdana"/>
              </a:rPr>
              <a:t>:</a:t>
            </a:r>
            <a:r>
              <a:rPr sz="1600" b="0" spc="-11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35" dirty="0">
                <a:solidFill>
                  <a:srgbClr val="000000"/>
                </a:solidFill>
                <a:latin typeface="Verdana"/>
                <a:cs typeface="Verdana"/>
              </a:rPr>
              <a:t>9h30</a:t>
            </a:r>
            <a:r>
              <a:rPr sz="1600" b="0" spc="-1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229" dirty="0">
                <a:solidFill>
                  <a:srgbClr val="000000"/>
                </a:solidFill>
                <a:latin typeface="Verdana"/>
                <a:cs typeface="Verdana"/>
              </a:rPr>
              <a:t>–</a:t>
            </a:r>
            <a:r>
              <a:rPr sz="1600" b="0" spc="-12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25" dirty="0">
                <a:solidFill>
                  <a:srgbClr val="000000"/>
                </a:solidFill>
                <a:latin typeface="Verdana"/>
                <a:cs typeface="Verdana"/>
              </a:rPr>
              <a:t>16h</a:t>
            </a:r>
            <a:endParaRPr sz="1600">
              <a:latin typeface="Verdana"/>
              <a:cs typeface="Verdana"/>
            </a:endParaRPr>
          </a:p>
          <a:p>
            <a:pPr marL="311150" indent="-286385">
              <a:lnSpc>
                <a:spcPct val="100000"/>
              </a:lnSpc>
              <a:buClr>
                <a:srgbClr val="EC7C30"/>
              </a:buClr>
              <a:buSzPct val="118750"/>
              <a:buFont typeface="Arial MT"/>
              <a:buChar char="•"/>
              <a:tabLst>
                <a:tab pos="311150" algn="l"/>
              </a:tabLst>
            </a:pPr>
            <a:r>
              <a:rPr sz="1600" b="0" spc="-40" dirty="0">
                <a:solidFill>
                  <a:srgbClr val="000000"/>
                </a:solidFill>
                <a:latin typeface="Verdana"/>
                <a:cs typeface="Verdana"/>
              </a:rPr>
              <a:t>Jeudi</a:t>
            </a:r>
            <a:r>
              <a:rPr sz="1600" b="0" spc="-1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13h30</a:t>
            </a:r>
            <a:r>
              <a:rPr sz="1600" b="0" spc="-140" dirty="0">
                <a:solidFill>
                  <a:srgbClr val="000000"/>
                </a:solidFill>
                <a:latin typeface="Verdana"/>
                <a:cs typeface="Verdana"/>
              </a:rPr>
              <a:t> -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75" dirty="0">
                <a:solidFill>
                  <a:srgbClr val="000000"/>
                </a:solidFill>
                <a:latin typeface="Verdana"/>
                <a:cs typeface="Verdana"/>
              </a:rPr>
              <a:t>19h</a:t>
            </a:r>
            <a:r>
              <a:rPr sz="1600" b="0" spc="-11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90" dirty="0">
                <a:solidFill>
                  <a:srgbClr val="000000"/>
                </a:solidFill>
                <a:latin typeface="Verdana"/>
                <a:cs typeface="Verdana"/>
              </a:rPr>
              <a:t>(hors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35" dirty="0">
                <a:solidFill>
                  <a:srgbClr val="000000"/>
                </a:solidFill>
                <a:latin typeface="Verdana"/>
                <a:cs typeface="Verdana"/>
              </a:rPr>
              <a:t>congés</a:t>
            </a:r>
            <a:r>
              <a:rPr sz="1600" b="0" spc="-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Verdana"/>
                <a:cs typeface="Verdana"/>
              </a:rPr>
              <a:t>scolaires)</a:t>
            </a:r>
            <a:endParaRPr sz="1600">
              <a:latin typeface="Verdana"/>
              <a:cs typeface="Verdana"/>
            </a:endParaRPr>
          </a:p>
          <a:p>
            <a:pPr marL="24765">
              <a:lnSpc>
                <a:spcPct val="100000"/>
              </a:lnSpc>
              <a:spcBef>
                <a:spcPts val="1925"/>
              </a:spcBef>
            </a:pPr>
            <a:r>
              <a:rPr sz="1600" b="0" dirty="0">
                <a:solidFill>
                  <a:srgbClr val="000000"/>
                </a:solidFill>
                <a:latin typeface="Verdana"/>
                <a:cs typeface="Verdana"/>
              </a:rPr>
              <a:t>Le</a:t>
            </a:r>
            <a:r>
              <a:rPr sz="1600" b="0" spc="-11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45" dirty="0">
                <a:solidFill>
                  <a:srgbClr val="000000"/>
                </a:solidFill>
                <a:latin typeface="Verdana"/>
                <a:cs typeface="Verdana"/>
              </a:rPr>
              <a:t>conseil</a:t>
            </a:r>
            <a:r>
              <a:rPr sz="1600" b="0" spc="-95" dirty="0">
                <a:solidFill>
                  <a:srgbClr val="000000"/>
                </a:solidFill>
                <a:latin typeface="Verdana"/>
                <a:cs typeface="Verdana"/>
              </a:rPr>
              <a:t> individuel</a:t>
            </a:r>
            <a:r>
              <a:rPr sz="1600" b="0" spc="-114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45" dirty="0">
                <a:solidFill>
                  <a:srgbClr val="000000"/>
                </a:solidFill>
                <a:latin typeface="Verdana"/>
                <a:cs typeface="Verdana"/>
              </a:rPr>
              <a:t>est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fermé</a:t>
            </a:r>
            <a:r>
              <a:rPr sz="1600" b="0" spc="-1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45" dirty="0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sz="1600" b="0" spc="-114" dirty="0">
                <a:solidFill>
                  <a:srgbClr val="000000"/>
                </a:solidFill>
                <a:latin typeface="Verdana"/>
                <a:cs typeface="Verdana"/>
              </a:rPr>
              <a:t> 12h30</a:t>
            </a:r>
            <a:r>
              <a:rPr sz="1600" b="0" spc="-13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à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Verdana"/>
                <a:cs typeface="Verdana"/>
              </a:rPr>
              <a:t>13h30.</a:t>
            </a:r>
            <a:endParaRPr sz="1600">
              <a:latin typeface="Verdana"/>
              <a:cs typeface="Verdana"/>
            </a:endParaRPr>
          </a:p>
          <a:p>
            <a:pPr marL="24765">
              <a:lnSpc>
                <a:spcPct val="100000"/>
              </a:lnSpc>
              <a:spcBef>
                <a:spcPts val="1920"/>
              </a:spcBef>
            </a:pPr>
            <a:r>
              <a:rPr sz="1600" b="0" spc="-25" dirty="0">
                <a:solidFill>
                  <a:srgbClr val="000000"/>
                </a:solidFill>
                <a:latin typeface="Verdana"/>
                <a:cs typeface="Verdana"/>
              </a:rPr>
              <a:t>L’espace</a:t>
            </a:r>
            <a:r>
              <a:rPr sz="1600" b="0" spc="-8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documentaire </a:t>
            </a:r>
            <a:r>
              <a:rPr sz="1600" b="0" spc="-55" dirty="0">
                <a:solidFill>
                  <a:srgbClr val="000000"/>
                </a:solidFill>
                <a:latin typeface="Verdana"/>
                <a:cs typeface="Verdana"/>
              </a:rPr>
              <a:t>reste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35" dirty="0">
                <a:solidFill>
                  <a:srgbClr val="000000"/>
                </a:solidFill>
                <a:latin typeface="Verdana"/>
                <a:cs typeface="Verdana"/>
              </a:rPr>
              <a:t>accessible</a:t>
            </a:r>
            <a:r>
              <a:rPr sz="1600" b="0" spc="-6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80" dirty="0">
                <a:solidFill>
                  <a:srgbClr val="000000"/>
                </a:solidFill>
                <a:latin typeface="Verdana"/>
                <a:cs typeface="Verdana"/>
              </a:rPr>
              <a:t>sur</a:t>
            </a:r>
            <a:r>
              <a:rPr sz="1600" b="0" spc="-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50" dirty="0">
                <a:solidFill>
                  <a:srgbClr val="000000"/>
                </a:solidFill>
                <a:latin typeface="Verdana"/>
                <a:cs typeface="Verdana"/>
              </a:rPr>
              <a:t>l’heure</a:t>
            </a:r>
            <a:endParaRPr sz="1600">
              <a:latin typeface="Verdana"/>
              <a:cs typeface="Verdana"/>
            </a:endParaRPr>
          </a:p>
          <a:p>
            <a:pPr marL="24765">
              <a:lnSpc>
                <a:spcPct val="100000"/>
              </a:lnSpc>
            </a:pPr>
            <a:r>
              <a:rPr sz="1600" b="0" spc="-45" dirty="0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sz="1600" b="0" spc="-12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Verdana"/>
                <a:cs typeface="Verdana"/>
              </a:rPr>
              <a:t>table</a:t>
            </a:r>
            <a:r>
              <a:rPr sz="1600" b="0" spc="-10" dirty="0">
                <a:solidFill>
                  <a:srgbClr val="006FC0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  <a:p>
            <a:pPr marL="24765">
              <a:lnSpc>
                <a:spcPct val="100000"/>
              </a:lnSpc>
              <a:spcBef>
                <a:spcPts val="1910"/>
              </a:spcBef>
            </a:pPr>
            <a:r>
              <a:rPr sz="1600" spc="-10" dirty="0">
                <a:solidFill>
                  <a:srgbClr val="000000"/>
                </a:solidFill>
                <a:latin typeface="Tahoma"/>
                <a:cs typeface="Tahoma"/>
              </a:rPr>
              <a:t>Adresse</a:t>
            </a:r>
            <a:endParaRPr sz="1600">
              <a:latin typeface="Tahoma"/>
              <a:cs typeface="Tahoma"/>
            </a:endParaRPr>
          </a:p>
          <a:p>
            <a:pPr marL="311150" indent="-286385">
              <a:lnSpc>
                <a:spcPct val="100000"/>
              </a:lnSpc>
              <a:spcBef>
                <a:spcPts val="1020"/>
              </a:spcBef>
              <a:buFont typeface="Arial MT"/>
              <a:buChar char="•"/>
              <a:tabLst>
                <a:tab pos="311150" algn="l"/>
              </a:tabLst>
            </a:pPr>
            <a:r>
              <a:rPr sz="1600" b="0" spc="-50" dirty="0">
                <a:solidFill>
                  <a:srgbClr val="000000"/>
                </a:solidFill>
                <a:latin typeface="Verdana"/>
                <a:cs typeface="Verdana"/>
              </a:rPr>
              <a:t>Tour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40" dirty="0">
                <a:solidFill>
                  <a:srgbClr val="000000"/>
                </a:solidFill>
                <a:latin typeface="Verdana"/>
                <a:cs typeface="Verdana"/>
              </a:rPr>
              <a:t>Astro</a:t>
            </a:r>
            <a:r>
              <a:rPr sz="1600" b="0" spc="-7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00" dirty="0">
                <a:solidFill>
                  <a:srgbClr val="000000"/>
                </a:solidFill>
                <a:latin typeface="Verdana"/>
                <a:cs typeface="Verdana"/>
              </a:rPr>
              <a:t>(rez-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de-</a:t>
            </a:r>
            <a:r>
              <a:rPr sz="1600" b="0" spc="-10" dirty="0">
                <a:solidFill>
                  <a:srgbClr val="000000"/>
                </a:solidFill>
                <a:latin typeface="Verdana"/>
                <a:cs typeface="Verdana"/>
              </a:rPr>
              <a:t>chaussée)</a:t>
            </a:r>
            <a:endParaRPr sz="1600">
              <a:latin typeface="Verdana"/>
              <a:cs typeface="Verdana"/>
            </a:endParaRPr>
          </a:p>
          <a:p>
            <a:pPr marL="311150" indent="-286385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311150" algn="l"/>
              </a:tabLst>
            </a:pPr>
            <a:r>
              <a:rPr sz="1600" b="0" spc="-80" dirty="0">
                <a:solidFill>
                  <a:srgbClr val="000000"/>
                </a:solidFill>
                <a:latin typeface="Verdana"/>
                <a:cs typeface="Verdana"/>
              </a:rPr>
              <a:t>Avenue</a:t>
            </a:r>
            <a:r>
              <a:rPr sz="1600" b="0" spc="-11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50" dirty="0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sz="1600" b="0" spc="-1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5" dirty="0">
                <a:solidFill>
                  <a:srgbClr val="000000"/>
                </a:solidFill>
                <a:latin typeface="Verdana"/>
                <a:cs typeface="Verdana"/>
              </a:rPr>
              <a:t>l’Astronomie </a:t>
            </a:r>
            <a:r>
              <a:rPr sz="1600" b="0" spc="-204" dirty="0">
                <a:solidFill>
                  <a:srgbClr val="000000"/>
                </a:solidFill>
                <a:latin typeface="Verdana"/>
                <a:cs typeface="Verdana"/>
              </a:rPr>
              <a:t>14</a:t>
            </a:r>
            <a:r>
              <a:rPr sz="1600" b="0" spc="-10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70" dirty="0">
                <a:solidFill>
                  <a:srgbClr val="000000"/>
                </a:solidFill>
                <a:latin typeface="Verdana"/>
                <a:cs typeface="Verdana"/>
              </a:rPr>
              <a:t>(Métro</a:t>
            </a:r>
            <a:r>
              <a:rPr sz="1600" b="0" spc="-9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1600" b="0" spc="-10" dirty="0">
                <a:solidFill>
                  <a:srgbClr val="000000"/>
                </a:solidFill>
                <a:latin typeface="Verdana"/>
                <a:cs typeface="Verdana"/>
              </a:rPr>
              <a:t>Madou)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351025" y="689609"/>
            <a:ext cx="74301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Besoin</a:t>
            </a:r>
            <a:r>
              <a:rPr sz="3200" spc="-75" dirty="0"/>
              <a:t> </a:t>
            </a:r>
            <a:r>
              <a:rPr spc="-45" dirty="0"/>
              <a:t>d’aide</a:t>
            </a:r>
            <a:r>
              <a:rPr spc="-135" dirty="0"/>
              <a:t> </a:t>
            </a:r>
            <a:r>
              <a:rPr sz="3200" dirty="0"/>
              <a:t>pour</a:t>
            </a:r>
            <a:r>
              <a:rPr sz="3200" spc="-80" dirty="0"/>
              <a:t> </a:t>
            </a:r>
            <a:r>
              <a:rPr sz="3200" dirty="0"/>
              <a:t>trouver</a:t>
            </a:r>
            <a:r>
              <a:rPr sz="3200" spc="-75" dirty="0"/>
              <a:t> </a:t>
            </a:r>
            <a:r>
              <a:rPr sz="3200" dirty="0"/>
              <a:t>une</a:t>
            </a:r>
            <a:r>
              <a:rPr sz="3200" spc="-70" dirty="0"/>
              <a:t> </a:t>
            </a:r>
            <a:r>
              <a:rPr sz="3200" dirty="0"/>
              <a:t>formation</a:t>
            </a:r>
            <a:r>
              <a:rPr sz="3200" spc="-90" dirty="0"/>
              <a:t> </a:t>
            </a:r>
            <a:r>
              <a:rPr sz="3200" spc="-50" dirty="0"/>
              <a:t>?</a:t>
            </a:r>
            <a:endParaRPr sz="3200"/>
          </a:p>
        </p:txBody>
      </p:sp>
    </p:spTree>
    <p:extLst>
      <p:ext uri="{BB962C8B-B14F-4D97-AF65-F5344CB8AC3E}">
        <p14:creationId xmlns:p14="http://schemas.microsoft.com/office/powerpoint/2010/main" val="7433355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94085" y="2548628"/>
            <a:ext cx="1598295" cy="2619375"/>
          </a:xfrm>
          <a:custGeom>
            <a:avLst/>
            <a:gdLst/>
            <a:ahLst/>
            <a:cxnLst/>
            <a:rect l="l" t="t" r="r" b="b"/>
            <a:pathLst>
              <a:path w="1598295" h="2619375">
                <a:moveTo>
                  <a:pt x="1597914" y="0"/>
                </a:moveTo>
                <a:lnTo>
                  <a:pt x="0" y="1751083"/>
                </a:lnTo>
                <a:lnTo>
                  <a:pt x="951103" y="2619001"/>
                </a:lnTo>
                <a:lnTo>
                  <a:pt x="1597914" y="1910189"/>
                </a:lnTo>
                <a:lnTo>
                  <a:pt x="1597914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71384" y="903986"/>
            <a:ext cx="2448560" cy="2985135"/>
          </a:xfrm>
          <a:custGeom>
            <a:avLst/>
            <a:gdLst/>
            <a:ahLst/>
            <a:cxnLst/>
            <a:rect l="l" t="t" r="r" b="b"/>
            <a:pathLst>
              <a:path w="2448559" h="2985135">
                <a:moveTo>
                  <a:pt x="1121410" y="0"/>
                </a:moveTo>
                <a:lnTo>
                  <a:pt x="0" y="632713"/>
                </a:lnTo>
                <a:lnTo>
                  <a:pt x="1326896" y="2985008"/>
                </a:lnTo>
                <a:lnTo>
                  <a:pt x="2448433" y="2352293"/>
                </a:lnTo>
                <a:lnTo>
                  <a:pt x="1121410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53791" y="2212467"/>
            <a:ext cx="2987040" cy="2432685"/>
          </a:xfrm>
          <a:custGeom>
            <a:avLst/>
            <a:gdLst/>
            <a:ahLst/>
            <a:cxnLst/>
            <a:rect l="l" t="t" r="r" b="b"/>
            <a:pathLst>
              <a:path w="2987040" h="2432685">
                <a:moveTo>
                  <a:pt x="2364359" y="0"/>
                </a:moveTo>
                <a:lnTo>
                  <a:pt x="0" y="1305179"/>
                </a:lnTo>
                <a:lnTo>
                  <a:pt x="622299" y="2432431"/>
                </a:lnTo>
                <a:lnTo>
                  <a:pt x="2986659" y="1127252"/>
                </a:lnTo>
                <a:lnTo>
                  <a:pt x="2364359" y="0"/>
                </a:lnTo>
                <a:close/>
              </a:path>
            </a:pathLst>
          </a:custGeom>
          <a:solidFill>
            <a:srgbClr val="E05C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2705735" cy="6858000"/>
            <a:chOff x="0" y="0"/>
            <a:chExt cx="2705735" cy="6858000"/>
          </a:xfrm>
        </p:grpSpPr>
        <p:sp>
          <p:nvSpPr>
            <p:cNvPr id="6" name="object 6"/>
            <p:cNvSpPr/>
            <p:nvPr/>
          </p:nvSpPr>
          <p:spPr>
            <a:xfrm>
              <a:off x="15224" y="3339719"/>
              <a:ext cx="2691130" cy="2914650"/>
            </a:xfrm>
            <a:custGeom>
              <a:avLst/>
              <a:gdLst/>
              <a:ahLst/>
              <a:cxnLst/>
              <a:rect l="l" t="t" r="r" b="b"/>
              <a:pathLst>
                <a:path w="2691130" h="2914650">
                  <a:moveTo>
                    <a:pt x="1006718" y="0"/>
                  </a:moveTo>
                  <a:lnTo>
                    <a:pt x="0" y="802766"/>
                  </a:lnTo>
                  <a:lnTo>
                    <a:pt x="1683781" y="2914357"/>
                  </a:lnTo>
                  <a:lnTo>
                    <a:pt x="2690510" y="2111629"/>
                  </a:lnTo>
                  <a:lnTo>
                    <a:pt x="1006718" y="0"/>
                  </a:lnTo>
                  <a:close/>
                </a:path>
              </a:pathLst>
            </a:custGeom>
            <a:solidFill>
              <a:srgbClr val="E05C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452755" cy="6858000"/>
            </a:xfrm>
            <a:custGeom>
              <a:avLst/>
              <a:gdLst/>
              <a:ahLst/>
              <a:cxnLst/>
              <a:rect l="l" t="t" r="r" b="b"/>
              <a:pathLst>
                <a:path w="452755" h="6858000">
                  <a:moveTo>
                    <a:pt x="45267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52678" y="6858000"/>
                  </a:lnTo>
                  <a:lnTo>
                    <a:pt x="452678" y="0"/>
                  </a:lnTo>
                  <a:close/>
                </a:path>
              </a:pathLst>
            </a:custGeom>
            <a:solidFill>
              <a:srgbClr val="F99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7580" y="1424263"/>
            <a:ext cx="413483" cy="944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32103" y="1449833"/>
            <a:ext cx="278714" cy="9344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1958" y="1421729"/>
            <a:ext cx="464821" cy="121547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468380" y="1066442"/>
            <a:ext cx="845819" cy="278130"/>
            <a:chOff x="5468380" y="1066442"/>
            <a:chExt cx="845819" cy="2781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8380" y="1128181"/>
              <a:ext cx="343029" cy="2158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33895" y="1184559"/>
              <a:ext cx="114300" cy="140970"/>
            </a:xfrm>
            <a:custGeom>
              <a:avLst/>
              <a:gdLst/>
              <a:ahLst/>
              <a:cxnLst/>
              <a:rect l="l" t="t" r="r" b="b"/>
              <a:pathLst>
                <a:path w="114300" h="140969">
                  <a:moveTo>
                    <a:pt x="73977" y="0"/>
                  </a:moveTo>
                  <a:lnTo>
                    <a:pt x="0" y="114755"/>
                  </a:lnTo>
                  <a:lnTo>
                    <a:pt x="39864" y="140756"/>
                  </a:lnTo>
                  <a:lnTo>
                    <a:pt x="113841" y="26001"/>
                  </a:lnTo>
                  <a:lnTo>
                    <a:pt x="73977" y="0"/>
                  </a:lnTo>
                  <a:close/>
                </a:path>
              </a:pathLst>
            </a:custGeom>
            <a:solidFill>
              <a:srgbClr val="3E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73630" y="1132970"/>
              <a:ext cx="101600" cy="144145"/>
            </a:xfrm>
            <a:custGeom>
              <a:avLst/>
              <a:gdLst/>
              <a:ahLst/>
              <a:cxnLst/>
              <a:rect l="l" t="t" r="r" b="b"/>
              <a:pathLst>
                <a:path w="101600" h="144144">
                  <a:moveTo>
                    <a:pt x="58713" y="0"/>
                  </a:moveTo>
                  <a:lnTo>
                    <a:pt x="0" y="123251"/>
                  </a:lnTo>
                  <a:lnTo>
                    <a:pt x="42844" y="143898"/>
                  </a:lnTo>
                  <a:lnTo>
                    <a:pt x="101558" y="20647"/>
                  </a:lnTo>
                  <a:lnTo>
                    <a:pt x="58713" y="0"/>
                  </a:lnTo>
                  <a:close/>
                </a:path>
              </a:pathLst>
            </a:custGeom>
            <a:solidFill>
              <a:srgbClr val="505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14398" y="1085485"/>
              <a:ext cx="87630" cy="144780"/>
            </a:xfrm>
            <a:custGeom>
              <a:avLst/>
              <a:gdLst/>
              <a:ahLst/>
              <a:cxnLst/>
              <a:rect l="l" t="t" r="r" b="b"/>
              <a:pathLst>
                <a:path w="87629" h="144780">
                  <a:moveTo>
                    <a:pt x="42164" y="0"/>
                  </a:moveTo>
                  <a:lnTo>
                    <a:pt x="0" y="129922"/>
                  </a:lnTo>
                  <a:lnTo>
                    <a:pt x="45162" y="144751"/>
                  </a:lnTo>
                  <a:lnTo>
                    <a:pt x="87335" y="14837"/>
                  </a:lnTo>
                  <a:lnTo>
                    <a:pt x="42164" y="0"/>
                  </a:lnTo>
                  <a:close/>
                </a:path>
              </a:pathLst>
            </a:custGeom>
            <a:solidFill>
              <a:srgbClr val="885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41396" y="1066442"/>
              <a:ext cx="73025" cy="143510"/>
            </a:xfrm>
            <a:custGeom>
              <a:avLst/>
              <a:gdLst/>
              <a:ahLst/>
              <a:cxnLst/>
              <a:rect l="l" t="t" r="r" b="b"/>
              <a:pathLst>
                <a:path w="73025" h="143509">
                  <a:moveTo>
                    <a:pt x="25968" y="0"/>
                  </a:moveTo>
                  <a:lnTo>
                    <a:pt x="0" y="134144"/>
                  </a:lnTo>
                  <a:lnTo>
                    <a:pt x="46530" y="143265"/>
                  </a:lnTo>
                  <a:lnTo>
                    <a:pt x="72466" y="9120"/>
                  </a:lnTo>
                  <a:lnTo>
                    <a:pt x="25968" y="0"/>
                  </a:lnTo>
                  <a:close/>
                </a:path>
              </a:pathLst>
            </a:custGeom>
            <a:solidFill>
              <a:srgbClr val="B53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361803" y="1099664"/>
            <a:ext cx="360680" cy="181610"/>
            <a:chOff x="6361803" y="1099664"/>
            <a:chExt cx="360680" cy="181610"/>
          </a:xfrm>
        </p:grpSpPr>
        <p:sp>
          <p:nvSpPr>
            <p:cNvPr id="18" name="object 18"/>
            <p:cNvSpPr/>
            <p:nvPr/>
          </p:nvSpPr>
          <p:spPr>
            <a:xfrm>
              <a:off x="6361803" y="1099664"/>
              <a:ext cx="80645" cy="144780"/>
            </a:xfrm>
            <a:custGeom>
              <a:avLst/>
              <a:gdLst/>
              <a:ahLst/>
              <a:cxnLst/>
              <a:rect l="l" t="t" r="r" b="b"/>
              <a:pathLst>
                <a:path w="80645" h="144780">
                  <a:moveTo>
                    <a:pt x="45926" y="0"/>
                  </a:moveTo>
                  <a:lnTo>
                    <a:pt x="0" y="12135"/>
                  </a:lnTo>
                  <a:lnTo>
                    <a:pt x="34507" y="144320"/>
                  </a:lnTo>
                  <a:lnTo>
                    <a:pt x="80434" y="132185"/>
                  </a:lnTo>
                  <a:lnTo>
                    <a:pt x="45926" y="0"/>
                  </a:lnTo>
                  <a:close/>
                </a:path>
              </a:pathLst>
            </a:custGeom>
            <a:solidFill>
              <a:srgbClr val="EE4F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69021" y="1140452"/>
              <a:ext cx="252972" cy="140368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5467378" y="572087"/>
            <a:ext cx="1258570" cy="172085"/>
            <a:chOff x="5467378" y="572087"/>
            <a:chExt cx="1258570" cy="17208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7378" y="575465"/>
              <a:ext cx="120244" cy="1652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16571" y="575465"/>
              <a:ext cx="122053" cy="1651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5660" y="575465"/>
              <a:ext cx="125890" cy="1686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14950" y="575465"/>
              <a:ext cx="138400" cy="16517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77564" y="575465"/>
              <a:ext cx="107729" cy="1651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13739" y="575465"/>
              <a:ext cx="105580" cy="1651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43500" y="575465"/>
              <a:ext cx="105538" cy="1651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73303" y="575465"/>
              <a:ext cx="107637" cy="1651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00755" y="572087"/>
              <a:ext cx="125184" cy="17179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467378" y="817643"/>
            <a:ext cx="1256030" cy="172085"/>
            <a:chOff x="5467378" y="817643"/>
            <a:chExt cx="1256030" cy="172085"/>
          </a:xfrm>
        </p:grpSpPr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67378" y="817643"/>
              <a:ext cx="253195" cy="1718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49120" y="820894"/>
              <a:ext cx="122053" cy="16517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98007" y="820894"/>
              <a:ext cx="175116" cy="1652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94810" y="820894"/>
              <a:ext cx="266238" cy="16527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383801" y="820894"/>
              <a:ext cx="27305" cy="165735"/>
            </a:xfrm>
            <a:custGeom>
              <a:avLst/>
              <a:gdLst/>
              <a:ahLst/>
              <a:cxnLst/>
              <a:rect l="l" t="t" r="r" b="b"/>
              <a:pathLst>
                <a:path w="27304" h="165734">
                  <a:moveTo>
                    <a:pt x="27235" y="0"/>
                  </a:moveTo>
                  <a:lnTo>
                    <a:pt x="0" y="0"/>
                  </a:lnTo>
                  <a:lnTo>
                    <a:pt x="0" y="165272"/>
                  </a:lnTo>
                  <a:lnTo>
                    <a:pt x="27235" y="165272"/>
                  </a:lnTo>
                  <a:lnTo>
                    <a:pt x="27235" y="0"/>
                  </a:lnTo>
                  <a:close/>
                </a:path>
              </a:pathLst>
            </a:custGeom>
            <a:solidFill>
              <a:srgbClr val="0D38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39719" y="817643"/>
              <a:ext cx="131314" cy="17187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599663" y="820894"/>
              <a:ext cx="123505" cy="165272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224264" y="5751601"/>
            <a:ext cx="2247773" cy="665073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5593841" y="3860419"/>
            <a:ext cx="16649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latin typeface="Calibri"/>
                <a:cs typeface="Calibri"/>
              </a:rPr>
              <a:t>Merci</a:t>
            </a:r>
            <a:r>
              <a:rPr sz="4400" b="1" spc="-90" dirty="0">
                <a:latin typeface="Calibri"/>
                <a:cs typeface="Calibri"/>
              </a:rPr>
              <a:t> </a:t>
            </a:r>
            <a:r>
              <a:rPr sz="4400" b="1" spc="-50" dirty="0">
                <a:latin typeface="Calibri"/>
                <a:cs typeface="Calibri"/>
              </a:rPr>
              <a:t>!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251610" y="5780328"/>
            <a:ext cx="2056764" cy="765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Verdana"/>
                <a:cs typeface="Verdana"/>
              </a:rPr>
              <a:t>BF</a:t>
            </a:r>
            <a:r>
              <a:rPr sz="1100" spc="-65" dirty="0">
                <a:latin typeface="Verdana"/>
                <a:cs typeface="Verdana"/>
              </a:rPr>
              <a:t> </a:t>
            </a:r>
            <a:r>
              <a:rPr sz="1100" spc="-45" dirty="0">
                <a:latin typeface="Verdana"/>
                <a:cs typeface="Verdana"/>
              </a:rPr>
              <a:t>carrefour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60" dirty="0">
                <a:latin typeface="Verdana"/>
                <a:cs typeface="Verdana"/>
              </a:rPr>
              <a:t>–</a:t>
            </a:r>
            <a:r>
              <a:rPr sz="1100" spc="-7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Cité</a:t>
            </a:r>
            <a:r>
              <a:rPr sz="1100" spc="-60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des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spc="-35" dirty="0">
                <a:latin typeface="Verdana"/>
                <a:cs typeface="Verdana"/>
              </a:rPr>
              <a:t>métiers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100" spc="-60" dirty="0">
                <a:latin typeface="Verdana"/>
                <a:cs typeface="Verdana"/>
                <a:hlinkClick r:id="rId23"/>
              </a:rPr>
              <a:t>info@cdm-</a:t>
            </a:r>
            <a:r>
              <a:rPr sz="1100" spc="-10" dirty="0">
                <a:latin typeface="Verdana"/>
                <a:cs typeface="Verdana"/>
                <a:hlinkClick r:id="rId23"/>
              </a:rPr>
              <a:t>bp.brussels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100" dirty="0">
                <a:latin typeface="Verdana"/>
                <a:cs typeface="Verdana"/>
              </a:rPr>
              <a:t>0800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666</a:t>
            </a:r>
            <a:r>
              <a:rPr sz="1100" spc="-8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55</a:t>
            </a:r>
            <a:endParaRPr sz="11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252039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24"/>
            <a:ext cx="11201440" cy="892123"/>
          </a:xfrm>
        </p:spPr>
        <p:txBody>
          <a:bodyPr>
            <a:no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733" dirty="0"/>
              <a:t>Exclusion du chômage: conséquences pour les mutuelles</a:t>
            </a:r>
          </a:p>
        </p:txBody>
      </p:sp>
    </p:spTree>
    <p:extLst>
      <p:ext uri="{BB962C8B-B14F-4D97-AF65-F5344CB8AC3E}">
        <p14:creationId xmlns:p14="http://schemas.microsoft.com/office/powerpoint/2010/main" val="152410683"/>
      </p:ext>
    </p:extLst>
  </p:cSld>
  <p:clrMapOvr>
    <a:masterClrMapping/>
  </p:clrMapOvr>
  <p:transition>
    <p:cut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DA4E71B-1D05-5B24-BCCD-CF202E26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9963181" cy="952483"/>
          </a:xfrm>
        </p:spPr>
        <p:txBody>
          <a:bodyPr/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 consequences: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474232-8F84-53C7-7112-DD0DC233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053" y="1829097"/>
            <a:ext cx="10972800" cy="4792148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buAutoNum type="arabicParenR"/>
            </a:pPr>
            <a:r>
              <a:rPr lang="fr-BE" dirty="0"/>
              <a:t>Maintien du droit au remboursement des soins de santé</a:t>
            </a:r>
          </a:p>
          <a:p>
            <a:pPr marL="609585" indent="-609585">
              <a:buAutoNum type="arabicParenR"/>
            </a:pPr>
            <a:r>
              <a:rPr lang="fr-BE" dirty="0"/>
              <a:t>Ouverture d’un droit aux indemnités de mutuelle</a:t>
            </a:r>
          </a:p>
          <a:p>
            <a:pPr marL="609585" indent="-609585">
              <a:buAutoNum type="arabicParenR"/>
            </a:pPr>
            <a:r>
              <a:rPr lang="fr-BE" dirty="0"/>
              <a:t>Ouverture d’un droit aux allocation d’handicap.</a:t>
            </a:r>
          </a:p>
          <a:p>
            <a:pPr marL="609585" indent="-609585">
              <a:buAutoNum type="arabicParenR"/>
            </a:pPr>
            <a:r>
              <a:rPr lang="fr-BE" dirty="0"/>
              <a:t>Révision du taux d’indemnisation.</a:t>
            </a:r>
          </a:p>
        </p:txBody>
      </p:sp>
    </p:spTree>
    <p:extLst>
      <p:ext uri="{BB962C8B-B14F-4D97-AF65-F5344CB8AC3E}">
        <p14:creationId xmlns:p14="http://schemas.microsoft.com/office/powerpoint/2010/main" val="2947519575"/>
      </p:ext>
    </p:extLst>
  </p:cSld>
  <p:clrMapOvr>
    <a:masterClrMapping/>
  </p:clrMapOvr>
  <p:transition>
    <p:cut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29279-B5EF-2C9F-4B5B-73DD9854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Maintien du droit au remboursement des soins de santé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6ABC9E-C405-C665-981A-C29A907C1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667" dirty="0"/>
              <a:t>Droit ouvert sur base d’une « qualité ».</a:t>
            </a:r>
          </a:p>
          <a:p>
            <a:r>
              <a:rPr lang="fr-BE" sz="2667" dirty="0"/>
              <a:t>Statut de « chômeur contrôlé » = qualité qui ouvre le droit au remboursement des SDS.</a:t>
            </a:r>
          </a:p>
          <a:p>
            <a:r>
              <a:rPr lang="fr-BE" sz="2667" dirty="0"/>
              <a:t>Perte du statut          Perte de droit aux SDS.</a:t>
            </a:r>
          </a:p>
          <a:p>
            <a:r>
              <a:rPr lang="fr-BE" sz="2667" dirty="0"/>
              <a:t>Obligation de changer la « qualité » pour conserver le droit.</a:t>
            </a:r>
          </a:p>
          <a:p>
            <a:r>
              <a:rPr lang="fr-BE" sz="2667" dirty="0"/>
              <a:t>Pas d’urgence: maintien du droit jusque 31/12/2027.</a:t>
            </a:r>
          </a:p>
          <a:p>
            <a:r>
              <a:rPr lang="fr-BE" sz="2667" dirty="0"/>
              <a:t>Plusieurs possibilités:</a:t>
            </a:r>
          </a:p>
          <a:p>
            <a:pPr lvl="1"/>
            <a:r>
              <a:rPr lang="fr-BE" sz="2400" dirty="0"/>
              <a:t>Qualité de résident.</a:t>
            </a:r>
          </a:p>
          <a:p>
            <a:pPr lvl="1"/>
            <a:r>
              <a:rPr lang="fr-BE" sz="2400" dirty="0"/>
              <a:t>Inscription comme PAC</a:t>
            </a:r>
          </a:p>
          <a:p>
            <a:pPr lvl="1"/>
            <a:r>
              <a:rPr lang="fr-BE" sz="2400" dirty="0"/>
              <a:t>Si la personne retrouve un travail, alors inscription comme « travailleur salarié »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9CD1676-5373-0442-D13C-895AEE2211AD}"/>
              </a:ext>
            </a:extLst>
          </p:cNvPr>
          <p:cNvSpPr/>
          <p:nvPr/>
        </p:nvSpPr>
        <p:spPr>
          <a:xfrm>
            <a:off x="3568391" y="2706029"/>
            <a:ext cx="763239" cy="2478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sz="3200"/>
          </a:p>
        </p:txBody>
      </p:sp>
    </p:spTree>
    <p:extLst>
      <p:ext uri="{BB962C8B-B14F-4D97-AF65-F5344CB8AC3E}">
        <p14:creationId xmlns:p14="http://schemas.microsoft.com/office/powerpoint/2010/main" val="3755795741"/>
      </p:ext>
    </p:extLst>
  </p:cSld>
  <p:clrMapOvr>
    <a:masterClrMapping/>
  </p:clrMapOvr>
  <p:transition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3" descr="Une image contenant logo, texte, cercle, Marque&#10;&#10;Description générée automatiquement">
            <a:extLst>
              <a:ext uri="{FF2B5EF4-FFF2-40B4-BE49-F238E27FC236}">
                <a16:creationId xmlns:a16="http://schemas.microsoft.com/office/drawing/2014/main" id="{2EC73402-9D72-574C-936E-28247350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738" y="5507038"/>
            <a:ext cx="10985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1">
            <a:extLst>
              <a:ext uri="{FF2B5EF4-FFF2-40B4-BE49-F238E27FC236}">
                <a16:creationId xmlns:a16="http://schemas.microsoft.com/office/drawing/2014/main" id="{B2260BC9-ECAC-C7F8-4B8F-1C72EAC978A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2113" y="-169863"/>
            <a:ext cx="10961687" cy="1325563"/>
          </a:xfrm>
        </p:spPr>
        <p:txBody>
          <a:bodyPr/>
          <a:lstStyle/>
          <a:p>
            <a:pPr eaLnBrk="1" hangingPunct="1"/>
            <a:r>
              <a:rPr lang="fr-BE" altLang="fr-FR" b="1">
                <a:latin typeface="Calibri Light" panose="020F0302020204030204" pitchFamily="34" charset="0"/>
              </a:rPr>
              <a:t>La CSC est contre cette réforme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094505AD-4328-0AE9-AE8D-ECADED329C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3550" y="977900"/>
            <a:ext cx="11160125" cy="5667375"/>
          </a:xfrm>
        </p:spPr>
        <p:txBody>
          <a:bodyPr>
            <a:normAutofit fontScale="85000" lnSpcReduction="20000"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dirty="0">
                <a:solidFill>
                  <a:schemeClr val="tx1"/>
                </a:solidFill>
              </a:rPr>
              <a:t>Pour plusieurs raisons :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9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600" b="1" dirty="0">
                <a:solidFill>
                  <a:srgbClr val="C00000"/>
                </a:solidFill>
              </a:rPr>
              <a:t>1/ la quadruple peine pour les chômeurs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Perdre son emploi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Appauvrissement direct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Devoir accepter n’importe quel emploi (logique d’activation + dégressivité), peu importe les compétences, l’expérience professionnelle, la formation, les aspirations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r>
              <a:rPr lang="fr-BE" sz="2600" dirty="0"/>
              <a:t>Forte pénalisation au niveau de la pension (156 jours+ périodes assimilées + salaire fictif)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Char char="•"/>
              <a:defRPr/>
            </a:pPr>
            <a:endParaRPr lang="fr-BE" sz="2000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/>
              <a:buNone/>
              <a:defRPr/>
            </a:pPr>
            <a:r>
              <a:rPr lang="fr-BE" sz="2400" b="1" dirty="0">
                <a:solidFill>
                  <a:srgbClr val="C00000"/>
                </a:solidFill>
              </a:rPr>
              <a:t>2/ une responsabilité individuelle sur le dos des chômeurs plutôt qu’une responsabilité collective de créer de l’emploi, de lutter contre les discriminations et les pièges à l’emploi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600" dirty="0">
                <a:solidFill>
                  <a:schemeClr val="tx1"/>
                </a:solidFill>
              </a:rPr>
              <a:t>Approche sanction plutôt qu’un accompagnement à la recherche d’emploi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fr-BE" sz="2600" dirty="0">
                <a:solidFill>
                  <a:schemeClr val="tx1"/>
                </a:solidFill>
              </a:rPr>
              <a:t>Pas de solutions visant à lutter contre les pièges à l’emploi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Revalorisation des salaires pour augmenter l’écart entre les allocations de chômage et les revenus de travail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Développement des places en crèche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fr-BE" sz="2200" dirty="0">
                <a:solidFill>
                  <a:schemeClr val="tx1"/>
                </a:solidFill>
              </a:rPr>
              <a:t>Attention pour des emplois permettant conciliation vie privée et vie professionnelle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fr-BE" sz="2200" dirty="0">
              <a:solidFill>
                <a:schemeClr val="tx1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/>
              <a:buNone/>
              <a:defRPr/>
            </a:pPr>
            <a:endParaRPr lang="fr-BE" sz="2000" b="1" dirty="0">
              <a:solidFill>
                <a:schemeClr val="tx1"/>
              </a:solidFill>
            </a:endParaRPr>
          </a:p>
        </p:txBody>
      </p:sp>
      <p:sp>
        <p:nvSpPr>
          <p:cNvPr id="16389" name="Espace réservé du numéro de diapositive 2">
            <a:extLst>
              <a:ext uri="{FF2B5EF4-FFF2-40B4-BE49-F238E27FC236}">
                <a16:creationId xmlns:a16="http://schemas.microsoft.com/office/drawing/2014/main" id="{0AEC10F6-395D-26CD-11A4-DA99C0A06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fld id="{BA925FA6-7185-47B8-B7B7-9088E8BEB334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fr-BE" altLang="fr-FR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18118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F2CAAF-58B7-B32C-76FB-5943397B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Ouverture d’un droit aux indemnités de mutuelle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B7A736-4056-2C33-A24A-3E8F47B32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485"/>
            <a:ext cx="10972800" cy="5149091"/>
          </a:xfrm>
        </p:spPr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667" dirty="0"/>
              <a:t>Remise d’un certificat médical avec dates de début et de fin + diagnostic.</a:t>
            </a:r>
          </a:p>
          <a:p>
            <a:r>
              <a:rPr lang="fr-BE" sz="2667" dirty="0"/>
              <a:t>Délai de 30 jours après la perte de qualité (max 31/01/26).</a:t>
            </a:r>
          </a:p>
          <a:p>
            <a:r>
              <a:rPr lang="fr-BE" sz="2667" dirty="0"/>
              <a:t>Reconnaissance par le MC: perte de capacité de gain &gt; 66%</a:t>
            </a:r>
          </a:p>
          <a:p>
            <a:r>
              <a:rPr lang="fr-BE" sz="2667" dirty="0"/>
              <a:t>« la capacité de gain » doit exister avant le début de la maladie.</a:t>
            </a:r>
          </a:p>
          <a:p>
            <a:r>
              <a:rPr lang="fr-BE" sz="2667" dirty="0"/>
              <a:t>Condition de « qualité »: statut de chômeur: OK</a:t>
            </a:r>
          </a:p>
          <a:p>
            <a:r>
              <a:rPr lang="fr-BE" sz="2667" dirty="0"/>
              <a:t>Condition de stage: 180 jours sur l’année avant le début de la maladie.</a:t>
            </a:r>
          </a:p>
          <a:p>
            <a:r>
              <a:rPr lang="fr-BE" sz="2667" dirty="0"/>
              <a:t>Reconnaissance limitée dans le temps. Prolongation possible en fonction de la maladie et reconnaissance du MC.</a:t>
            </a:r>
          </a:p>
          <a:p>
            <a:r>
              <a:rPr lang="fr-BE" sz="2667" dirty="0"/>
              <a:t>Dispositifs de remise au Travail.</a:t>
            </a:r>
          </a:p>
          <a:p>
            <a:endParaRPr lang="fr-BE" sz="2667" dirty="0"/>
          </a:p>
          <a:p>
            <a:endParaRPr lang="fr-BE" sz="2667" dirty="0"/>
          </a:p>
        </p:txBody>
      </p:sp>
    </p:spTree>
    <p:extLst>
      <p:ext uri="{BB962C8B-B14F-4D97-AF65-F5344CB8AC3E}">
        <p14:creationId xmlns:p14="http://schemas.microsoft.com/office/powerpoint/2010/main" val="1266393808"/>
      </p:ext>
    </p:extLst>
  </p:cSld>
  <p:clrMapOvr>
    <a:masterClrMapping/>
  </p:clrMapOvr>
  <p:transition>
    <p:cut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BB895-C309-9F37-8333-B37C01ED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Ouverture d’un droit aux allocations d’handicap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1DBC6F-0FDF-AC07-1411-8B7A0E51B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667" dirty="0"/>
              <a:t>Matière pas du ressort des mutuelles, mais le service social peut aider à introduire les demandes.</a:t>
            </a:r>
          </a:p>
          <a:p>
            <a:r>
              <a:rPr lang="fr-BE" sz="2667" dirty="0"/>
              <a:t>Autres possibilités pour introduire: commune, CPAS, autres AS, personne elle-même.</a:t>
            </a:r>
          </a:p>
          <a:p>
            <a:r>
              <a:rPr lang="fr-BE" sz="2667" dirty="0"/>
              <a:t>2 types d’allocations sur base d’une reconnaissance médicale:</a:t>
            </a:r>
          </a:p>
          <a:p>
            <a:pPr lvl="1"/>
            <a:r>
              <a:rPr lang="fr-BE" sz="2133" dirty="0"/>
              <a:t>ARR: IT &gt; 66%</a:t>
            </a:r>
          </a:p>
          <a:p>
            <a:pPr lvl="1"/>
            <a:r>
              <a:rPr lang="fr-BE" sz="2133" dirty="0"/>
              <a:t>AI: perte d’autonomie &gt; 7 points ( difficulté dans: déplacements, hygiène personnelle, préparation des repas, entretien du logement, contacts sociaux et conscience des dangers.</a:t>
            </a:r>
            <a:endParaRPr lang="fr-BE" sz="2667" dirty="0"/>
          </a:p>
          <a:p>
            <a:r>
              <a:rPr lang="fr-BE" sz="2667" dirty="0"/>
              <a:t>Autres conditions: résidence, nationalité, situation familiale, revenus.</a:t>
            </a:r>
          </a:p>
          <a:p>
            <a:endParaRPr lang="fr-BE" sz="2667" dirty="0"/>
          </a:p>
          <a:p>
            <a:pPr lvl="1"/>
            <a:endParaRPr lang="fr-BE" sz="2133" dirty="0"/>
          </a:p>
        </p:txBody>
      </p:sp>
    </p:spTree>
    <p:extLst>
      <p:ext uri="{BB962C8B-B14F-4D97-AF65-F5344CB8AC3E}">
        <p14:creationId xmlns:p14="http://schemas.microsoft.com/office/powerpoint/2010/main" val="1020401596"/>
      </p:ext>
    </p:extLst>
  </p:cSld>
  <p:clrMapOvr>
    <a:masterClrMapping/>
  </p:clrMapOvr>
  <p:transition>
    <p:cut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80102A-E024-23F1-2713-CBDE8B22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Révision du taux d’indemnisation: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50449E-F471-8E68-0CDD-AA6904F7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defPPr>
              <a:defRPr lang="nl-BE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667" dirty="0"/>
              <a:t>Suppression du chômage = diminution des revenus du ménage.</a:t>
            </a:r>
          </a:p>
          <a:p>
            <a:r>
              <a:rPr lang="fr-BE" sz="2667" dirty="0"/>
              <a:t>Si un autre membre du ménage perçoit des allocations sociales: indemnités de mutuelle, allocations d’handicap, aides du CPAS,..</a:t>
            </a:r>
          </a:p>
          <a:p>
            <a:r>
              <a:rPr lang="fr-BE" sz="2667" dirty="0"/>
              <a:t>La diminution des revenus du ménage peut avoir un impact sur le montant de cette allocation.</a:t>
            </a:r>
          </a:p>
          <a:p>
            <a:r>
              <a:rPr lang="fr-BE" sz="2667" dirty="0"/>
              <a:t>Demande à faire auprès de l’organisme de paiement: mutuelle, DGPH ou CPAS pour revoir </a:t>
            </a:r>
            <a:r>
              <a:rPr lang="fr-BE" sz="2667"/>
              <a:t>le calcul.</a:t>
            </a:r>
            <a:endParaRPr lang="fr-BE" sz="2667" dirty="0"/>
          </a:p>
        </p:txBody>
      </p:sp>
    </p:spTree>
    <p:extLst>
      <p:ext uri="{BB962C8B-B14F-4D97-AF65-F5344CB8AC3E}">
        <p14:creationId xmlns:p14="http://schemas.microsoft.com/office/powerpoint/2010/main" val="4022457289"/>
      </p:ext>
    </p:extLst>
  </p:cSld>
  <p:clrMapOvr>
    <a:masterClrMapping/>
  </p:clrMapOvr>
  <p:transition>
    <p:cut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Le CPAS : Rôle, Droits, Devoirs &amp; Accompagnement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50916" y="4041803"/>
            <a:ext cx="10690167" cy="554326"/>
          </a:xfrm>
        </p:spPr>
        <p:txBody>
          <a:bodyPr>
            <a:noAutofit/>
          </a:bodyPr>
          <a:lstStyle/>
          <a:p>
            <a:r>
              <a:rPr lang="fr-BE" sz="2800" dirty="0"/>
              <a:t>Comprendre le fonctionnement du CPAS et son accompagnement social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44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1862" y="2015608"/>
            <a:ext cx="7308273" cy="1325563"/>
          </a:xfrm>
        </p:spPr>
        <p:txBody>
          <a:bodyPr>
            <a:normAutofit/>
          </a:bodyPr>
          <a:lstStyle/>
          <a:p>
            <a:r>
              <a:rPr lang="fr-BE" sz="6000" dirty="0">
                <a:latin typeface="+mn-lt"/>
              </a:rPr>
              <a:t>Qu’est-ce qu’un CPAS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82885" y="3504796"/>
            <a:ext cx="3426229" cy="518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dirty="0"/>
              <a:t>Le CPAS, c’est quoi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548" y="5676173"/>
            <a:ext cx="157290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83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81942" y="631768"/>
            <a:ext cx="9144000" cy="1082646"/>
          </a:xfrm>
        </p:spPr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Le CPAS, c’est quoi 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428313"/>
            <a:ext cx="9144000" cy="2540083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Service public local qui garantit le droit à une vie digne.</a:t>
            </a:r>
          </a:p>
          <a:p>
            <a:pPr algn="l"/>
            <a:endParaRPr lang="fr-BE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Aide aux personnes en difficulté qui ne peuvent pas subvenir seules à leurs besoins.</a:t>
            </a:r>
          </a:p>
          <a:p>
            <a:pPr algn="l"/>
            <a:endParaRPr lang="fr-BE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Intervention si aucun autre droit (mutuelle, chômage, pension, etc.) n’est ouvert.</a:t>
            </a:r>
          </a:p>
          <a:p>
            <a:pPr algn="l"/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123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59123"/>
            <a:ext cx="10515600" cy="1072977"/>
          </a:xfrm>
        </p:spPr>
        <p:txBody>
          <a:bodyPr>
            <a:normAutofit/>
          </a:bodyPr>
          <a:lstStyle/>
          <a:p>
            <a:r>
              <a:rPr lang="fr-BE" sz="6000" dirty="0">
                <a:latin typeface="+mn-lt"/>
              </a:rPr>
              <a:t>Compétence territoriale du CPAS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75562" y="3412646"/>
            <a:ext cx="4240876" cy="610004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Quel CPAS est compétent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548" y="5676173"/>
            <a:ext cx="157290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836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022466"/>
            <a:ext cx="9144000" cy="839586"/>
          </a:xfrm>
        </p:spPr>
        <p:txBody>
          <a:bodyPr>
            <a:noAutofit/>
          </a:bodyPr>
          <a:lstStyle/>
          <a:p>
            <a:r>
              <a:rPr lang="fr-FR" dirty="0">
                <a:latin typeface="+mn-lt"/>
              </a:rPr>
              <a:t>Quel CPAS est compétent ?</a:t>
            </a:r>
            <a:endParaRPr lang="fr-BE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036617"/>
            <a:ext cx="9144000" cy="328352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Le CPAS compétent est celui de la commune dans laquelle la personne réside effectivement.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Une résidence effective = vivre réellement et habituellement à cette adresse (pas seulement être </a:t>
            </a:r>
            <a:r>
              <a:rPr lang="fr-BE" dirty="0" err="1"/>
              <a:t>domicilié·e</a:t>
            </a:r>
            <a:r>
              <a:rPr lang="fr-BE" dirty="0"/>
              <a:t>).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Cas particuliers : personnes sans-abri, en institution ou en séjour temporaire → analyse au cas par cas.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31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646064"/>
            <a:ext cx="9144000" cy="1014008"/>
          </a:xfrm>
        </p:spPr>
        <p:txBody>
          <a:bodyPr/>
          <a:lstStyle/>
          <a:p>
            <a:r>
              <a:rPr lang="fr-BE" dirty="0">
                <a:latin typeface="+mn-lt"/>
              </a:rPr>
              <a:t>Les droits des bénéficiaires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285169"/>
            <a:ext cx="9144000" cy="554326"/>
          </a:xfrm>
        </p:spPr>
        <p:txBody>
          <a:bodyPr>
            <a:normAutofit/>
          </a:bodyPr>
          <a:lstStyle/>
          <a:p>
            <a:r>
              <a:rPr lang="fr-BE" sz="2800" dirty="0"/>
              <a:t>Quels sont vos droits au CPAS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39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67938" y="673475"/>
            <a:ext cx="9856124" cy="989070"/>
          </a:xfrm>
        </p:spPr>
        <p:txBody>
          <a:bodyPr/>
          <a:lstStyle/>
          <a:p>
            <a:r>
              <a:rPr lang="fr-BE" dirty="0">
                <a:latin typeface="+mn-lt"/>
              </a:rPr>
              <a:t>Quels sont vos droits au CPAS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5" y="5682295"/>
            <a:ext cx="1570210" cy="794683"/>
          </a:xfrm>
          <a:prstGeom prst="rect">
            <a:avLst/>
          </a:prstGeom>
        </p:spPr>
      </p:pic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524000" y="2105471"/>
            <a:ext cx="9144000" cy="3133898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Droit à une aide financière (revenu d'intégration ou aide équivalente)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Droit à un accompagnement global (social, professionnel, administratif)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Droit au respect de la dignité et à la confidentialité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2600" dirty="0"/>
              <a:t>Droit de recours en cas de refus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5837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Actiris générique">
  <a:themeElements>
    <a:clrScheme name="Personnalisé 2">
      <a:dk1>
        <a:srgbClr val="000000"/>
      </a:dk1>
      <a:lt1>
        <a:srgbClr val="FFFFFF"/>
      </a:lt1>
      <a:dk2>
        <a:srgbClr val="000000"/>
      </a:dk2>
      <a:lt2>
        <a:srgbClr val="FF52A0"/>
      </a:lt2>
      <a:accent1>
        <a:srgbClr val="FA8AC2"/>
      </a:accent1>
      <a:accent2>
        <a:srgbClr val="F6ABD5"/>
      </a:accent2>
      <a:accent3>
        <a:srgbClr val="FBF4E8"/>
      </a:accent3>
      <a:accent4>
        <a:srgbClr val="0053FF"/>
      </a:accent4>
      <a:accent5>
        <a:srgbClr val="0088FF"/>
      </a:accent5>
      <a:accent6>
        <a:srgbClr val="00A4FF"/>
      </a:accent6>
      <a:hlink>
        <a:srgbClr val="0096FF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dèle Carole">
  <a:themeElements>
    <a:clrScheme name="Couleurs mut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31859B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u slide_limoen">
  <a:themeElements>
    <a:clrScheme name="Couleurs mut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31859B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V-CSC Intranet Theme Document" ma:contentTypeID="0x010100E12F1294E299E441950350C7F90726991400311E91C12AABA441ACA9CD8C2DD7A903" ma:contentTypeVersion="20" ma:contentTypeDescription="" ma:contentTypeScope="" ma:versionID="98a153370923a3eeb59b5f6378c79613">
  <xsd:schema xmlns:xsd="http://www.w3.org/2001/XMLSchema" xmlns:xs="http://www.w3.org/2001/XMLSchema" xmlns:p="http://schemas.microsoft.com/office/2006/metadata/properties" xmlns:ns2="1e832426-6819-49af-b751-404cdfce1567" targetNamespace="http://schemas.microsoft.com/office/2006/metadata/properties" ma:root="true" ma:fieldsID="4a7f04e753094ad3e9e87c153bbcf75a" ns2:_="">
    <xsd:import namespace="1e832426-6819-49af-b751-404cdfce1567"/>
    <xsd:element name="properties">
      <xsd:complexType>
        <xsd:sequence>
          <xsd:element name="documentManagement">
            <xsd:complexType>
              <xsd:all>
                <xsd:element ref="ns2:acvcscIntranetTitleNL" minOccurs="0"/>
                <xsd:element ref="ns2:acvcscIntranetTitleFR" minOccurs="0"/>
                <xsd:element ref="ns2:acvcscIntranetPublicationDate"/>
                <xsd:element ref="ns2:acvcscIntranetWorkingYear" minOccurs="0"/>
                <xsd:element ref="ns2:i3d5d65c597147978de163debf64c7ad" minOccurs="0"/>
                <xsd:element ref="ns2:nb2cc73cef1d4d698efd71e9f5214510" minOccurs="0"/>
                <xsd:element ref="ns2:fbf666b09b6846c08091f28ea4014381" minOccurs="0"/>
                <xsd:element ref="ns2:TaxCatchAllLabel" minOccurs="0"/>
                <xsd:element ref="ns2:nc1a0fc81e1f43498aa788bb09afaaad" minOccurs="0"/>
                <xsd:element ref="ns2:g4e0688dfdbd4ddeb82ee2d27e5ffa9c" minOccurs="0"/>
                <xsd:element ref="ns2:n351e7a52e7a4a299cc6be96d5683fc9" minOccurs="0"/>
                <xsd:element ref="ns2:h9fa3d5a58544658a59cd1fac3fc7ae8" minOccurs="0"/>
                <xsd:element ref="ns2:hf3b06c43fcb4313b846e11b66c29d18" minOccurs="0"/>
                <xsd:element ref="ns2:ff73cd16128a4fa0b9835a9c1fb572c7" minOccurs="0"/>
                <xsd:element ref="ns2:_dlc_DocId" minOccurs="0"/>
                <xsd:element ref="ns2:_dlc_DocIdUrl" minOccurs="0"/>
                <xsd:element ref="ns2:_dlc_DocIdPersistId" minOccurs="0"/>
                <xsd:element ref="ns2:g48b06041ba847f19f504bc1024f8544" minOccurs="0"/>
                <xsd:element ref="ns2:d8fc26649f194b5281702b243eb787a8" minOccurs="0"/>
                <xsd:element ref="ns2:acvcscIntranetDescription" minOccurs="0"/>
                <xsd:element ref="ns2:TaxCatchAll" minOccurs="0"/>
                <xsd:element ref="ns2:kc8e90e167944fcc9ce50e0884e7caa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32426-6819-49af-b751-404cdfce1567" elementFormDefault="qualified">
    <xsd:import namespace="http://schemas.microsoft.com/office/2006/documentManagement/types"/>
    <xsd:import namespace="http://schemas.microsoft.com/office/infopath/2007/PartnerControls"/>
    <xsd:element name="acvcscIntranetTitleNL" ma:index="2" nillable="true" ma:displayName="acvcscIntranetTitleNL" ma:internalName="acvcscIntranetTitleNL">
      <xsd:simpleType>
        <xsd:restriction base="dms:Text">
          <xsd:maxLength value="255"/>
        </xsd:restriction>
      </xsd:simpleType>
    </xsd:element>
    <xsd:element name="acvcscIntranetTitleFR" ma:index="3" nillable="true" ma:displayName="acvcscIntranetTitleFR" ma:internalName="acvcscIntranetTitleFR">
      <xsd:simpleType>
        <xsd:restriction base="dms:Text">
          <xsd:maxLength value="255"/>
        </xsd:restriction>
      </xsd:simpleType>
    </xsd:element>
    <xsd:element name="acvcscIntranetPublicationDate" ma:index="5" ma:displayName="Intranet Publication Date" ma:default="[today]" ma:format="DateTime" ma:internalName="acvcscIntranetPublicationDate" ma:readOnly="false">
      <xsd:simpleType>
        <xsd:restriction base="dms:DateTime"/>
      </xsd:simpleType>
    </xsd:element>
    <xsd:element name="acvcscIntranetWorkingYear" ma:index="7" nillable="true" ma:displayName="acvcscIntranetWorkingYear" ma:internalName="acvcscIntranetWorkingYear">
      <xsd:simpleType>
        <xsd:restriction base="dms:Text">
          <xsd:maxLength value="11"/>
        </xsd:restriction>
      </xsd:simpleType>
    </xsd:element>
    <xsd:element name="i3d5d65c597147978de163debf64c7ad" ma:index="19" ma:taxonomy="true" ma:internalName="i3d5d65c597147978de163debf64c7ad" ma:taxonomyFieldName="acvcscIntranetOrganisations" ma:displayName="Organizations" ma:readOnly="false" ma:default="" ma:fieldId="{23d5d65c-5971-4797-8de1-63debf64c7ad}" ma:taxonomyMulti="true" ma:sspId="4a2598b1-08ab-4950-8754-92b55e3dff8f" ma:termSetId="24aac979-4d32-44f6-a9a0-2b9d56ed20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2cc73cef1d4d698efd71e9f5214510" ma:index="20" ma:taxonomy="true" ma:internalName="nb2cc73cef1d4d698efd71e9f5214510" ma:taxonomyFieldName="acvcscIntranetAuthors" ma:displayName="Intranet Authors" ma:readOnly="false" ma:default="" ma:fieldId="{7b2cc73c-ef1d-4d69-8efd-71e9f5214510}" ma:taxonomyMulti="true" ma:sspId="4a2598b1-08ab-4950-8754-92b55e3dff8f" ma:termSetId="55c4d2c4-cacf-47ae-93b8-76c806f7c46d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bf666b09b6846c08091f28ea4014381" ma:index="21" ma:taxonomy="true" ma:internalName="fbf666b09b6846c08091f28ea4014381" ma:taxonomyFieldName="acvcscIntranetSectors" ma:displayName="Sectors" ma:readOnly="false" ma:default="" ma:fieldId="{fbf666b0-9b68-46c0-8091-f28ea4014381}" ma:taxonomyMulti="true" ma:sspId="4a2598b1-08ab-4950-8754-92b55e3dff8f" ma:termSetId="bfb4c1a8-1e43-4cb9-8216-df9dccf94a1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2" nillable="true" ma:displayName="Taxonomy Catch All Column1" ma:hidden="true" ma:list="{146e99d5-0c86-4bcc-97ba-2aba985b1e64}" ma:internalName="TaxCatchAllLabel" ma:readOnly="true" ma:showField="CatchAllDataLabel" ma:web="4f8431fd-ff0e-436d-aceb-3807be61b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c1a0fc81e1f43498aa788bb09afaaad" ma:index="23" nillable="true" ma:taxonomy="true" ma:internalName="nc1a0fc81e1f43498aa788bb09afaaad" ma:taxonomyFieldName="acvcscIntranetServices" ma:displayName="Services" ma:default="" ma:fieldId="{7c1a0fc8-1e1f-4349-8aa7-88bb09afaaad}" ma:taxonomyMulti="true" ma:sspId="4a2598b1-08ab-4950-8754-92b55e3dff8f" ma:termSetId="b7c46deb-747e-45ad-80b7-eb9ea9c4fd8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4e0688dfdbd4ddeb82ee2d27e5ffa9c" ma:index="25" ma:taxonomy="true" ma:internalName="g4e0688dfdbd4ddeb82ee2d27e5ffa9c" ma:taxonomyFieldName="acvcscIntranetTargetAudiences" ma:displayName="Target Audiences" ma:readOnly="false" ma:default="" ma:fieldId="{04e0688d-fdbd-4dde-b82e-e2d27e5ffa9c}" ma:taxonomyMulti="true" ma:sspId="4a2598b1-08ab-4950-8754-92b55e3dff8f" ma:termSetId="239b83fc-e35b-48ab-9257-abf2305fbe8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351e7a52e7a4a299cc6be96d5683fc9" ma:index="27" ma:taxonomy="true" ma:internalName="n351e7a52e7a4a299cc6be96d5683fc9" ma:taxonomyFieldName="acvcscIntranetThemes" ma:displayName="Themes" ma:readOnly="false" ma:default="" ma:fieldId="{7351e7a5-2e7a-4a29-9cc6-be96d5683fc9}" ma:taxonomyMulti="true" ma:sspId="4a2598b1-08ab-4950-8754-92b55e3dff8f" ma:termSetId="ba27cc61-2b82-474f-977d-5d73e35983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fa3d5a58544658a59cd1fac3fc7ae8" ma:index="29" ma:taxonomy="true" ma:internalName="h9fa3d5a58544658a59cd1fac3fc7ae8" ma:taxonomyFieldName="acvcscIntranetLanguages" ma:displayName="Intranet Languages" ma:readOnly="false" ma:default="" ma:fieldId="{19fa3d5a-5854-4658-a59c-d1fac3fc7ae8}" ma:taxonomyMulti="true" ma:sspId="4a2598b1-08ab-4950-8754-92b55e3dff8f" ma:termSetId="0022a42d-5038-4545-bd62-4b2c11884f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f3b06c43fcb4313b846e11b66c29d18" ma:index="30" nillable="true" ma:taxonomy="true" ma:internalName="hf3b06c43fcb4313b846e11b66c29d18" ma:taxonomyFieldName="acvcscIntranetInstances" ma:displayName="acvcscIntranetInstances" ma:default="" ma:fieldId="{1f3b06c4-3fcb-4313-b846-e11b66c29d18}" ma:taxonomyMulti="true" ma:sspId="4a2598b1-08ab-4950-8754-92b55e3dff8f" ma:termSetId="4448661f-9895-4cd2-b254-43990bb28c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f73cd16128a4fa0b9835a9c1fb572c7" ma:index="32" nillable="true" ma:taxonomy="true" ma:internalName="ff73cd16128a4fa0b9835a9c1fb572c7" ma:taxonomyFieldName="acvcscIntranetDepartment" ma:displayName="acvcscIntranetDepartment" ma:default="" ma:fieldId="{ff73cd16-128a-4fa0-b983-5a9c1fb572c7}" ma:taxonomyMulti="true" ma:sspId="4a2598b1-08ab-4950-8754-92b55e3dff8f" ma:termSetId="285698a2-a336-4d65-b237-7da664fee7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3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3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6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g48b06041ba847f19f504bc1024f8544" ma:index="37" ma:taxonomy="true" ma:internalName="g48b06041ba847f19f504bc1024f8544" ma:taxonomyFieldName="acvcscIntranetThemeDocumentTypes" ma:displayName="Theme Document Types" ma:readOnly="false" ma:default="" ma:fieldId="{048b0604-1ba8-47f1-9f50-4bc1024f8544}" ma:taxonomyMulti="true" ma:sspId="4a2598b1-08ab-4950-8754-92b55e3dff8f" ma:termSetId="e17594dd-c908-4c3f-ad84-208d1ac1d8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fc26649f194b5281702b243eb787a8" ma:index="38" nillable="true" ma:taxonomy="true" ma:internalName="d8fc26649f194b5281702b243eb787a8" ma:taxonomyFieldName="acvcscIntranetTags" ma:displayName="Intranet Tags" ma:default="" ma:fieldId="{d8fc2664-9f19-4b52-8170-2b243eb787a8}" ma:taxonomyMulti="true" ma:sspId="4a2598b1-08ab-4950-8754-92b55e3dff8f" ma:termSetId="bd76332a-3d11-4aaf-80a0-69e37cf50b8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acvcscIntranetDescription" ma:index="39" nillable="true" ma:displayName="acvcscIntranetDescription" ma:hidden="true" ma:internalName="acvcscIntranetDescription" ma:readOnly="false">
      <xsd:simpleType>
        <xsd:restriction base="dms:Note"/>
      </xsd:simpleType>
    </xsd:element>
    <xsd:element name="TaxCatchAll" ma:index="40" nillable="true" ma:displayName="Taxonomy Catch All Column" ma:hidden="true" ma:list="{146e99d5-0c86-4bcc-97ba-2aba985b1e64}" ma:internalName="TaxCatchAll" ma:showField="CatchAllData" ma:web="4f8431fd-ff0e-436d-aceb-3807be61b8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c8e90e167944fcc9ce50e0884e7caa0" ma:index="41" nillable="true" ma:taxonomy="true" ma:internalName="kc8e90e167944fcc9ce50e0884e7caa0" ma:taxonomyFieldName="acvcscIntranetEvents" ma:displayName="Events" ma:default="" ma:fieldId="{4c8e90e1-6794-4fcc-9ce5-0e0884e7caa0}" ma:taxonomyMulti="true" ma:sspId="4a2598b1-08ab-4950-8754-92b55e3dff8f" ma:termSetId="3d9e1d8d-9491-4922-83ac-ea76da5d90d7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8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e832426-6819-49af-b751-404cdfce1567">NHU2KAQCTAD4-651782318-53</_dlc_DocId>
    <_dlc_DocIdUrl xmlns="1e832426-6819-49af-b751-404cdfce1567">
      <Url>https://acvcsc.sharepoint.com/sites/ACVCSCIntraThemLong-termunemployment/_layouts/15/DocIdRedir.aspx?ID=NHU2KAQCTAD4-651782318-53</Url>
      <Description>NHU2KAQCTAD4-651782318-53</Description>
    </_dlc_DocIdUrl>
    <acvcscIntranetWorkingYear xmlns="1e832426-6819-49af-b751-404cdfce1567" xsi:nil="true"/>
    <acvcscIntranetTitleFR xmlns="1e832426-6819-49af-b751-404cdfce1567" xsi:nil="true"/>
    <hf3b06c43fcb4313b846e11b66c29d18 xmlns="1e832426-6819-49af-b751-404cdfce1567">
      <Terms xmlns="http://schemas.microsoft.com/office/infopath/2007/PartnerControls"/>
    </hf3b06c43fcb4313b846e11b66c29d18>
    <ff73cd16128a4fa0b9835a9c1fb572c7 xmlns="1e832426-6819-49af-b751-404cdfce1567">
      <Terms xmlns="http://schemas.microsoft.com/office/infopath/2007/PartnerControls"/>
    </ff73cd16128a4fa0b9835a9c1fb572c7>
    <kc8e90e167944fcc9ce50e0884e7caa0 xmlns="1e832426-6819-49af-b751-404cdfce1567">
      <Terms xmlns="http://schemas.microsoft.com/office/infopath/2007/PartnerControls"/>
    </kc8e90e167944fcc9ce50e0884e7caa0>
    <n351e7a52e7a4a299cc6be96d5683fc9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Opvang uitgesloten werklozen</TermName>
          <TermId xmlns="http://schemas.microsoft.com/office/infopath/2007/PartnerControls">5921761e-99be-4381-8930-31d9749aaef9</TermId>
        </TermInfo>
      </Terms>
    </n351e7a52e7a4a299cc6be96d5683fc9>
    <TaxCatchAll xmlns="1e832426-6819-49af-b751-404cdfce1567">
      <Value>65</Value>
      <Value>64</Value>
      <Value>8</Value>
      <Value>6</Value>
      <Value>3</Value>
      <Value>2</Value>
      <Value>17</Value>
    </TaxCatchAll>
    <acvcscIntranetPublicationDate xmlns="1e832426-6819-49af-b751-404cdfce1567">2025-09-11T09:28:00+00:00</acvcscIntranetPublicationDate>
    <g4e0688dfdbd4ddeb82ee2d27e5ffa9c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Beweging</TermName>
          <TermId xmlns="http://schemas.microsoft.com/office/infopath/2007/PartnerControls">87eb377a-8608-4c7e-82e0-8e3c9e1eaa4a</TermId>
        </TermInfo>
      </Terms>
    </g4e0688dfdbd4ddeb82ee2d27e5ffa9c>
    <acvcscIntranetDescription xmlns="1e832426-6819-49af-b751-404cdfce1567" xsi:nil="true"/>
    <nc1a0fc81e1f43498aa788bb09afaaad xmlns="1e832426-6819-49af-b751-404cdfce1567">
      <Terms xmlns="http://schemas.microsoft.com/office/infopath/2007/PartnerControls"/>
    </nc1a0fc81e1f43498aa788bb09afaaad>
    <acvcscIntranetTitleNL xmlns="1e832426-6819-49af-b751-404cdfce1567" xsi:nil="true"/>
    <h9fa3d5a58544658a59cd1fac3fc7ae8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Frans</TermName>
          <TermId xmlns="http://schemas.microsoft.com/office/infopath/2007/PartnerControls">0e34ab58-d4f8-4279-b530-7372ab009578</TermId>
        </TermInfo>
      </Terms>
    </h9fa3d5a58544658a59cd1fac3fc7ae8>
    <d8fc26649f194b5281702b243eb787a8 xmlns="1e832426-6819-49af-b751-404cdfce1567">
      <Terms xmlns="http://schemas.microsoft.com/office/infopath/2007/PartnerControls"/>
    </d8fc26649f194b5281702b243eb787a8>
    <nb2cc73cef1d4d698efd71e9f5214510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ACV Nationaal</TermName>
          <TermId xmlns="http://schemas.microsoft.com/office/infopath/2007/PartnerControls">85710092-703e-4479-9c47-ca0bff063bff</TermId>
        </TermInfo>
      </Terms>
    </nb2cc73cef1d4d698efd71e9f5214510>
    <i3d5d65c597147978de163debf64c7ad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Gemeenschappelijk</TermName>
          <TermId xmlns="http://schemas.microsoft.com/office/infopath/2007/PartnerControls">e2dc0cb9-4ebd-4946-87b0-8acd9559f52e</TermId>
        </TermInfo>
      </Terms>
    </i3d5d65c597147978de163debf64c7ad>
    <fbf666b09b6846c08091f28ea4014381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Gemeenschappelijk</TermName>
          <TermId xmlns="http://schemas.microsoft.com/office/infopath/2007/PartnerControls">9ccf7f1e-e2b5-4c39-82aa-dd0a4650d710</TermId>
        </TermInfo>
      </Terms>
    </fbf666b09b6846c08091f28ea4014381>
    <g48b06041ba847f19f504bc1024f8544 xmlns="1e832426-6819-49af-b751-404cdfce15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Presentatie</TermName>
          <TermId xmlns="http://schemas.microsoft.com/office/infopath/2007/PartnerControls">532c97d5-c1db-48c4-82ae-a2ab4b83d04d</TermId>
        </TermInfo>
      </Terms>
    </g48b06041ba847f19f504bc1024f8544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4a2598b1-08ab-4950-8754-92b55e3dff8f" ContentTypeId="0x010100E12F1294E299E441950350C7F907269914" PreviousValue="false" LastSyncTimeStamp="2022-03-29T11:39:16.02Z"/>
</file>

<file path=customXml/itemProps1.xml><?xml version="1.0" encoding="utf-8"?>
<ds:datastoreItem xmlns:ds="http://schemas.openxmlformats.org/officeDocument/2006/customXml" ds:itemID="{F7E1C56C-C924-4865-A316-7AE1E31F13D0}">
  <ds:schemaRefs>
    <ds:schemaRef ds:uri="1e832426-6819-49af-b751-404cdfce15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2610890-2325-44E1-ADF6-37F470C91C66}">
  <ds:schemaRefs>
    <ds:schemaRef ds:uri="1e832426-6819-49af-b751-404cdfce1567"/>
    <ds:schemaRef ds:uri="cd72b73c-26c1-444b-8a37-4beb45fc1a1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5C1FA38-C7E0-4E32-86B2-866AD7FCBCF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CE10AA5-F53D-438E-81D3-08368F9E809C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2C5956BA-2D12-4B3B-BF32-2081521F3F6C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BlokjesHuisstijl25</Template>
  <TotalTime>61</TotalTime>
  <Words>7509</Words>
  <Application>Microsoft Office PowerPoint</Application>
  <PresentationFormat>Grand écran</PresentationFormat>
  <Paragraphs>918</Paragraphs>
  <Slides>125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125</vt:i4>
      </vt:variant>
    </vt:vector>
  </HeadingPairs>
  <TitlesOfParts>
    <vt:vector size="155" baseType="lpstr">
      <vt:lpstr>Amasis MT Pro Light</vt:lpstr>
      <vt:lpstr>Aptos</vt:lpstr>
      <vt:lpstr>Arial</vt:lpstr>
      <vt:lpstr>Arial MT</vt:lpstr>
      <vt:lpstr>Calibri</vt:lpstr>
      <vt:lpstr>Calibri Light</vt:lpstr>
      <vt:lpstr>Courier New</vt:lpstr>
      <vt:lpstr>Fira Sans</vt:lpstr>
      <vt:lpstr>Mistral</vt:lpstr>
      <vt:lpstr>Open Sans</vt:lpstr>
      <vt:lpstr>Roboto Condensed</vt:lpstr>
      <vt:lpstr>Segoe UI Symbol</vt:lpstr>
      <vt:lpstr>Symbol</vt:lpstr>
      <vt:lpstr>Tahoma</vt:lpstr>
      <vt:lpstr>Times New Roman</vt:lpstr>
      <vt:lpstr>Trebuchet MS</vt:lpstr>
      <vt:lpstr>Verdana</vt:lpstr>
      <vt:lpstr>Wingdings</vt:lpstr>
      <vt:lpstr>Wingdings 3</vt:lpstr>
      <vt:lpstr>Facet</vt:lpstr>
      <vt:lpstr>Thème Actiris générique</vt:lpstr>
      <vt:lpstr>Modèle Carole</vt:lpstr>
      <vt:lpstr>Contenu slide_limoen</vt:lpstr>
      <vt:lpstr>Thème Office</vt:lpstr>
      <vt:lpstr>Thème Office</vt:lpstr>
      <vt:lpstr>Office Theme</vt:lpstr>
      <vt:lpstr>3_Conception personnalisée</vt:lpstr>
      <vt:lpstr>Office Theme</vt:lpstr>
      <vt:lpstr>Office Theme</vt:lpstr>
      <vt:lpstr>Office Theme</vt:lpstr>
      <vt:lpstr>Réforme des allocations de chômage</vt:lpstr>
      <vt:lpstr>Présentation PowerPoint</vt:lpstr>
      <vt:lpstr>2004 – Réforme : Activation</vt:lpstr>
      <vt:lpstr>2012 – Réforme : Dégressivité des allocations</vt:lpstr>
      <vt:lpstr>2025 – Réforme : Limitation des allocations dans le temps</vt:lpstr>
      <vt:lpstr>Baisse du chômage</vt:lpstr>
      <vt:lpstr>En réalité, la réforme cache d’autres objectifs recherchés par la coalition Arizona:</vt:lpstr>
      <vt:lpstr>En réalité, la réforme cache d’autres objectifs recherchés par la coalition Arizona:</vt:lpstr>
      <vt:lpstr>La CSC est contre cette réforme</vt:lpstr>
      <vt:lpstr>La CSC est contre cette réforme</vt:lpstr>
      <vt:lpstr>Présentation PowerPoint</vt:lpstr>
      <vt:lpstr>Equation ?</vt:lpstr>
      <vt:lpstr>La CSC est contre cette réforme</vt:lpstr>
      <vt:lpstr>Que faisons aux TSE de Bruxelles? </vt:lpstr>
      <vt:lpstr>Fin du chômage illimité</vt:lpstr>
      <vt:lpstr>Vérification des faits</vt:lpstr>
      <vt:lpstr>Présentation PowerPoint</vt:lpstr>
      <vt:lpstr>Présentation PowerPoint</vt:lpstr>
      <vt:lpstr>Fin du droit aux allocations ?</vt:lpstr>
      <vt:lpstr>Exception : formation à un métier en pénurie</vt:lpstr>
      <vt:lpstr>Présentation PowerPoint</vt:lpstr>
      <vt:lpstr>Exception : allocation de garantie de revenus (AGR)</vt:lpstr>
      <vt:lpstr>Exception : +55</vt:lpstr>
      <vt:lpstr>Quand une personne a-t-elle à nouveau droit à une allocation ?</vt:lpstr>
      <vt:lpstr>Présentation PowerPoint</vt:lpstr>
      <vt:lpstr>Fin du droit à l’allocation ?</vt:lpstr>
      <vt:lpstr>Exception : allocation de sauvegarde</vt:lpstr>
      <vt:lpstr>Présentation PowerPoint</vt:lpstr>
      <vt:lpstr>Quand avez-vous droit à une allocation d'insertion ?</vt:lpstr>
      <vt:lpstr>Droit au chômage complet</vt:lpstr>
      <vt:lpstr>Présentation PowerPoint</vt:lpstr>
      <vt:lpstr>Actiris : au service des Bruxellois </vt:lpstr>
      <vt:lpstr>Présentation PowerPoint</vt:lpstr>
      <vt:lpstr>Apprendre à postuler  efficacement</vt:lpstr>
      <vt:lpstr>Développer de nouvelles compétences</vt:lpstr>
      <vt:lpstr>Venez nous voir - Sans rendez-vous</vt:lpstr>
      <vt:lpstr>Découvrir la Cité des Métiers</vt:lpstr>
      <vt:lpstr>Postuler à un métier qui recrute</vt:lpstr>
      <vt:lpstr>Présentation PowerPoint</vt:lpstr>
      <vt:lpstr>Nos points de contacts </vt:lpstr>
      <vt:lpstr>Présentation PowerPoint</vt:lpstr>
      <vt:lpstr>Réforme de la réglementation du chômage : décryptage</vt:lpstr>
      <vt:lpstr>Partie I : Les grandes lignes de la réforme du chômage</vt:lpstr>
      <vt:lpstr>Loi-Programme votée à la Chambre (18/07/2025) et publiée au Moniteur Belge (29/07/2025)</vt:lpstr>
      <vt:lpstr>LIMITATION DANS LE TEMPS ET RÉVISION DES CONDITIONS D’ADMISSIBILITÉ</vt:lpstr>
      <vt:lpstr>LIMITATION DANS LE TEMPS ET RÉVISION DES CONDITIONS D’ADMISSIBILITÉ</vt:lpstr>
      <vt:lpstr>GEL DE LA DÉGRESSIVITÉ ET PROLONGATION DE LA PERIODE D’INDEMNISATION PENDANT LA FORMATION</vt:lpstr>
      <vt:lpstr>PÉRIODE TRANSITOIRE</vt:lpstr>
      <vt:lpstr>PÉRIODE TRANSITOIRE (admission au chômage avant le 01/03/2026)</vt:lpstr>
      <vt:lpstr>Partie II : Ce que prévoit la réforme pour les chômeurs indemnisés en formation</vt:lpstr>
      <vt:lpstr>CHOMEURS EN FORMATION CONCERNÉS PAR LA PÉRIODE TRANSITOIRE (ADMISSION AU CHÔMAGE AVANT LE 01/03/2026)</vt:lpstr>
      <vt:lpstr>CHOMEURS EN FORMATION CONCERNÉS PAR LA PÉRIODE TRANSITOIRE (ADMISSION AU CHÔMAGE AVANT LE 01/03/2026)</vt:lpstr>
      <vt:lpstr>CHOMEURS EN FORMATION CONCERNÉS PAR LA PÉRIODE TRANSITOIRE (ADMISSION AU CHÔMAGE AVANT LE 01/03/2026)</vt:lpstr>
      <vt:lpstr>CHOMEURS EN FORMATION CONCERNÉS PAR LA PÉRIODE TRANSITOIRE (ADMISSION AU CHÔMAGE AVANT LE 01/03/2026)</vt:lpstr>
      <vt:lpstr>CHOMEURS EN FORMATION CONCERNÉS PAR LA PÉRIODE TRANSITOIRE (ADMISSION AU CHÔMAGE AVANT LE 01/03/2026)</vt:lpstr>
      <vt:lpstr>CHOMEURS EN FORMATION CONCERNÉS PAR LA PÉRIODE TRANSITOIRE (ADMISSION AU CHÔMAGE AVANT LE 01/03/2026)</vt:lpstr>
      <vt:lpstr>CHOMEURS EN FORMATION ADMIS AUX ALLOCATIONS DE CHÔMAGE À PARTIR DU 01/03/2026</vt:lpstr>
      <vt:lpstr>Présentation PowerPoint</vt:lpstr>
      <vt:lpstr>COEXISTENCE DES MESURES TRANSITOIRES ET DE L’APPLICATION DE LA NOUVELLE REGLEMENTATION</vt:lpstr>
      <vt:lpstr>Partie III : L’impact sur la gestion des contrats des stagiaires</vt:lpstr>
      <vt:lpstr>Impact sur la gestion des contrats</vt:lpstr>
      <vt:lpstr>LES BONNES PRATIQUES INDISPENSABLES</vt:lpstr>
      <vt:lpstr>Partie IV : L’impact sur le dispositif de formation</vt:lpstr>
      <vt:lpstr>Profils actuels des chercheurs d’emploi en formation - Pôles de BF et partenaires</vt:lpstr>
      <vt:lpstr>Le public en formation dans le futur et l’impact sur le dispositif de formation - Hypothèses</vt:lpstr>
      <vt:lpstr>Les axes de travail sur le dispositif de formation</vt:lpstr>
      <vt:lpstr>RESSOURCES MOBILISEES ET A VOTRE DISPOSITION</vt:lpstr>
      <vt:lpstr>Merci!</vt:lpstr>
      <vt:lpstr>Présentation PowerPoint</vt:lpstr>
      <vt:lpstr>La formation professionnelle à Bruxelles</vt:lpstr>
      <vt:lpstr>Chômeurs et chômeuses en formation concernés par la période transitoire (admission avant le 01/03/2026)</vt:lpstr>
      <vt:lpstr>Chômeurs et chômeuses en formation concernés par la période transitoire</vt:lpstr>
      <vt:lpstr>Mesure 1 – Pour les bénéficiaires d’allocations de chômage ordinaire et les bénéficiaires d’allocation d’insertion</vt:lpstr>
      <vt:lpstr>Commis de cuisine avec Horeca Be Pro</vt:lpstr>
      <vt:lpstr>Mesure 2 – Pour les bénéficiaires d’allocations de chômage ordinaire uniquement</vt:lpstr>
      <vt:lpstr>Mécanicien d’entretien automobile – BF technics</vt:lpstr>
      <vt:lpstr>Mesure 3 – Pour les bénéficiaires d’allocations d’insertion uniquement</vt:lpstr>
      <vt:lpstr>Animateur socioculturel - Ceméa</vt:lpstr>
      <vt:lpstr>Catalogue des formations professionnelles www.bruxellesformation.brussels</vt:lpstr>
      <vt:lpstr>Le parcours d’entrée en formation</vt:lpstr>
      <vt:lpstr>Agenda des séances d’information</vt:lpstr>
      <vt:lpstr>Comment postuler à une formation ?</vt:lpstr>
      <vt:lpstr>Comment postuler à une formation ?</vt:lpstr>
      <vt:lpstr>Il n’y a pas d’inscription pour le moment ?</vt:lpstr>
      <vt:lpstr>Besoin d’aide pour trouver une formation ?</vt:lpstr>
      <vt:lpstr>Présentation PowerPoint</vt:lpstr>
      <vt:lpstr>Exclusion du chômage: conséquences pour les mutuelles</vt:lpstr>
      <vt:lpstr>4 consequences:</vt:lpstr>
      <vt:lpstr>Maintien du droit au remboursement des soins de santé</vt:lpstr>
      <vt:lpstr>Ouverture d’un droit aux indemnités de mutuelle</vt:lpstr>
      <vt:lpstr>Ouverture d’un droit aux allocations d’handicap</vt:lpstr>
      <vt:lpstr>Révision du taux d’indemnisation:</vt:lpstr>
      <vt:lpstr>Le CPAS : Rôle, Droits, Devoirs &amp; Accompagnement</vt:lpstr>
      <vt:lpstr>Qu’est-ce qu’un CPAS ?</vt:lpstr>
      <vt:lpstr>Le CPAS, c’est quoi ?</vt:lpstr>
      <vt:lpstr>Compétence territoriale du CPAS</vt:lpstr>
      <vt:lpstr>Quel CPAS est compétent ?</vt:lpstr>
      <vt:lpstr>Les droits des bénéficiaires</vt:lpstr>
      <vt:lpstr>Quels sont vos droits au CPAS ?</vt:lpstr>
      <vt:lpstr>Les devoirs des bénéficiaires</vt:lpstr>
      <vt:lpstr>Quels sont vos engagements ?</vt:lpstr>
      <vt:lpstr>Documents à apporter pour l’enquête sociale</vt:lpstr>
      <vt:lpstr>Préparer son rendez-vous au CPAS</vt:lpstr>
      <vt:lpstr>Quel accompagnement est proposé ?</vt:lpstr>
      <vt:lpstr>Un accompagnement personnalisé</vt:lpstr>
      <vt:lpstr>Conclusion &amp; message clé</vt:lpstr>
      <vt:lpstr>Le CPAS, un soutien vers l’autonomie</vt:lpstr>
      <vt:lpstr>Que faire en fin de droit au chômage ?</vt:lpstr>
      <vt:lpstr>Vous êtes au chômage depuis 2 ans ou plus,  et vous touchez une allocation via : </vt:lpstr>
      <vt:lpstr>Que faire?</vt:lpstr>
      <vt:lpstr>Soit vous ne faites rien</vt:lpstr>
      <vt:lpstr>Soit vous pouvez travailler.  Alors:</vt:lpstr>
      <vt:lpstr>Soit vous continuez à chercher un emploi;</vt:lpstr>
      <vt:lpstr>Soit vous entamez une formation dans un métier critique</vt:lpstr>
      <vt:lpstr>Si vous ne pouvez pas travailler parce que:  </vt:lpstr>
      <vt:lpstr>Présentation PowerPoint</vt:lpstr>
      <vt:lpstr>Si aucune de ces solutions n’a fonctionné avant le retrait de vos allocations de chômage: </vt:lpstr>
      <vt:lpstr>Si vous avez plus droit aux allocations et que vous n’avez pas d’autre ressources suffisantes, allez rapidement au CPAS du lieu ou vous résidez habituellement:</vt:lpstr>
      <vt:lpstr>Infosession CSC Bruxelles – Brabant Flamand</vt:lpstr>
      <vt:lpstr>Vous avez des droits</vt:lpstr>
      <vt:lpstr>Exemples de situations concrètes </vt:lpstr>
      <vt:lpstr>L’assistance juridique CSC</vt:lpstr>
      <vt:lpstr>Que faire si vous êtes concerné.e.s ?</vt:lpstr>
      <vt:lpstr>Sans attendre, la CSC va à la Cour Constitutionnelle   Pour DEMANDER 2 CHOSES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 du chômage sans limite dans le temps.Et maintenant ?</dc:title>
  <dc:creator>Amélie Janssens</dc:creator>
  <cp:lastModifiedBy>Tom Meremans</cp:lastModifiedBy>
  <cp:revision>3</cp:revision>
  <dcterms:created xsi:type="dcterms:W3CDTF">2025-09-05T08:08:04Z</dcterms:created>
  <dcterms:modified xsi:type="dcterms:W3CDTF">2025-10-16T12:06:50Z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0x010100E12F1294E299E441950350C7F90726991400311E91C12AABA441ACA9CD8C2DD7A903</vt:lpwstr>
  </property>
  <property fmtid="{D5CDD505-2E9C-101B-9397-08002B2CF9AE}" pid="3" name="_dlc_DocIdItemGuid">
    <vt:lpwstr>6415dcad-d3e0-4739-b1dd-1ee5ad5a3171</vt:lpwstr>
  </property>
  <property fmtid="{D5CDD505-2E9C-101B-9397-08002B2CF9AE}" pid="4" name="acvcscIntranetInstances">
    <vt:lpwstr/>
  </property>
  <property fmtid="{D5CDD505-2E9C-101B-9397-08002B2CF9AE}" pid="5" name="acvcscIntranetOrganisations">
    <vt:lpwstr>2;#Gemeenschappelijk|e2dc0cb9-4ebd-4946-87b0-8acd9559f52e</vt:lpwstr>
  </property>
  <property fmtid="{D5CDD505-2E9C-101B-9397-08002B2CF9AE}" pid="6" name="acvcscIntranetLanguages">
    <vt:lpwstr>17;#Frans|0e34ab58-d4f8-4279-b530-7372ab009578</vt:lpwstr>
  </property>
  <property fmtid="{D5CDD505-2E9C-101B-9397-08002B2CF9AE}" pid="7" name="acvcscIntranetTargetAudiences">
    <vt:lpwstr>8;#Beweging|87eb377a-8608-4c7e-82e0-8e3c9e1eaa4a</vt:lpwstr>
  </property>
  <property fmtid="{D5CDD505-2E9C-101B-9397-08002B2CF9AE}" pid="8" name="acvcscIntranetDocumentType">
    <vt:lpwstr/>
  </property>
  <property fmtid="{D5CDD505-2E9C-101B-9397-08002B2CF9AE}" pid="9" name="acvcscIntranetTags">
    <vt:lpwstr/>
  </property>
  <property fmtid="{D5CDD505-2E9C-101B-9397-08002B2CF9AE}" pid="10" name="acvcscIntranetAuthors">
    <vt:lpwstr>64;#ACV Nationaal|85710092-703e-4479-9c47-ca0bff063bff</vt:lpwstr>
  </property>
  <property fmtid="{D5CDD505-2E9C-101B-9397-08002B2CF9AE}" pid="11" name="acvcscIntranetTargetAudienceDocumentType">
    <vt:lpwstr/>
  </property>
  <property fmtid="{D5CDD505-2E9C-101B-9397-08002B2CF9AE}" pid="12" name="acvcscIntranetSubject">
    <vt:lpwstr/>
  </property>
  <property fmtid="{D5CDD505-2E9C-101B-9397-08002B2CF9AE}" pid="13" name="acvcscIntranetServices">
    <vt:lpwstr/>
  </property>
  <property fmtid="{D5CDD505-2E9C-101B-9397-08002B2CF9AE}" pid="14" name="acvcscIntranetSectors">
    <vt:lpwstr>3;#Gemeenschappelijk|9ccf7f1e-e2b5-4c39-82aa-dd0a4650d710</vt:lpwstr>
  </property>
  <property fmtid="{D5CDD505-2E9C-101B-9397-08002B2CF9AE}" pid="15" name="acvcscIntranetThemeDocumentTypes">
    <vt:lpwstr>65;#Presentatie|532c97d5-c1db-48c4-82ae-a2ab4b83d04d</vt:lpwstr>
  </property>
  <property fmtid="{D5CDD505-2E9C-101B-9397-08002B2CF9AE}" pid="16" name="URL">
    <vt:lpwstr>, </vt:lpwstr>
  </property>
  <property fmtid="{D5CDD505-2E9C-101B-9397-08002B2CF9AE}" pid="17" name="acvcscIntranetOrganizationDocumentType">
    <vt:lpwstr/>
  </property>
  <property fmtid="{D5CDD505-2E9C-101B-9397-08002B2CF9AE}" pid="18" name="acvcscIntranetThemes">
    <vt:lpwstr>6;#Opvang uitgesloten werklozen|5921761e-99be-4381-8930-31d9749aaef9</vt:lpwstr>
  </property>
  <property fmtid="{D5CDD505-2E9C-101B-9397-08002B2CF9AE}" pid="19" name="acvcscIntranetEvents">
    <vt:lpwstr/>
  </property>
  <property fmtid="{D5CDD505-2E9C-101B-9397-08002B2CF9AE}" pid="20" name="acvcscIntranetDepartment">
    <vt:lpwstr/>
  </property>
  <property fmtid="{D5CDD505-2E9C-101B-9397-08002B2CF9AE}" pid="21" name="m5b0042be0f34931b4913eb28799f653">
    <vt:lpwstr/>
  </property>
  <property fmtid="{D5CDD505-2E9C-101B-9397-08002B2CF9AE}" pid="22" name="f9c2d01f061e46d1bc41826a39e0a5cd">
    <vt:lpwstr/>
  </property>
  <property fmtid="{D5CDD505-2E9C-101B-9397-08002B2CF9AE}" pid="23" name="i7769ad5358445d39ec5c8b19f9a4020">
    <vt:lpwstr/>
  </property>
  <property fmtid="{D5CDD505-2E9C-101B-9397-08002B2CF9AE}" pid="24" name="e6bcc2d7307e48d09fc2a56b96218dd1">
    <vt:lpwstr/>
  </property>
</Properties>
</file>