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6"/>
  </p:notesMasterIdLst>
  <p:handoutMasterIdLst>
    <p:handoutMasterId r:id="rId37"/>
  </p:handoutMasterIdLst>
  <p:sldIdLst>
    <p:sldId id="310" r:id="rId2"/>
    <p:sldId id="311" r:id="rId3"/>
    <p:sldId id="333" r:id="rId4"/>
    <p:sldId id="330" r:id="rId5"/>
    <p:sldId id="336" r:id="rId6"/>
    <p:sldId id="337" r:id="rId7"/>
    <p:sldId id="331" r:id="rId8"/>
    <p:sldId id="349" r:id="rId9"/>
    <p:sldId id="332" r:id="rId10"/>
    <p:sldId id="338" r:id="rId11"/>
    <p:sldId id="339" r:id="rId12"/>
    <p:sldId id="315" r:id="rId13"/>
    <p:sldId id="322" r:id="rId14"/>
    <p:sldId id="328" r:id="rId15"/>
    <p:sldId id="323" r:id="rId16"/>
    <p:sldId id="329" r:id="rId17"/>
    <p:sldId id="340" r:id="rId18"/>
    <p:sldId id="326" r:id="rId19"/>
    <p:sldId id="321" r:id="rId20"/>
    <p:sldId id="346" r:id="rId21"/>
    <p:sldId id="347" r:id="rId22"/>
    <p:sldId id="348" r:id="rId23"/>
    <p:sldId id="316" r:id="rId24"/>
    <p:sldId id="318" r:id="rId25"/>
    <p:sldId id="324" r:id="rId26"/>
    <p:sldId id="325" r:id="rId27"/>
    <p:sldId id="317" r:id="rId28"/>
    <p:sldId id="327" r:id="rId29"/>
    <p:sldId id="345" r:id="rId30"/>
    <p:sldId id="342" r:id="rId31"/>
    <p:sldId id="343" r:id="rId32"/>
    <p:sldId id="344" r:id="rId33"/>
    <p:sldId id="341" r:id="rId34"/>
    <p:sldId id="314" r:id="rId35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99ccn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B011"/>
    <a:srgbClr val="47BD11"/>
    <a:srgbClr val="244489"/>
    <a:srgbClr val="C8FC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1" autoAdjust="0"/>
    <p:restoredTop sz="86398" autoAdjust="0"/>
  </p:normalViewPr>
  <p:slideViewPr>
    <p:cSldViewPr>
      <p:cViewPr varScale="1">
        <p:scale>
          <a:sx n="95" d="100"/>
          <a:sy n="95" d="100"/>
        </p:scale>
        <p:origin x="16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938" cy="496332"/>
          </a:xfrm>
          <a:prstGeom prst="rect">
            <a:avLst/>
          </a:prstGeom>
        </p:spPr>
        <p:txBody>
          <a:bodyPr vert="horz" lIns="91119" tIns="45559" rIns="91119" bIns="45559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8" y="1"/>
            <a:ext cx="2889938" cy="496332"/>
          </a:xfrm>
          <a:prstGeom prst="rect">
            <a:avLst/>
          </a:prstGeom>
        </p:spPr>
        <p:txBody>
          <a:bodyPr vert="horz" lIns="91119" tIns="45559" rIns="91119" bIns="45559" rtlCol="0"/>
          <a:lstStyle>
            <a:lvl1pPr algn="r">
              <a:defRPr sz="1200"/>
            </a:lvl1pPr>
          </a:lstStyle>
          <a:p>
            <a:fld id="{30AA3876-0950-4B1D-ABC3-225C47DDB3BC}" type="datetimeFigureOut">
              <a:rPr lang="en-US" smtClean="0"/>
              <a:pPr/>
              <a:t>6/21/2019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889938" cy="496332"/>
          </a:xfrm>
          <a:prstGeom prst="rect">
            <a:avLst/>
          </a:prstGeom>
        </p:spPr>
        <p:txBody>
          <a:bodyPr vert="horz" lIns="91119" tIns="45559" rIns="91119" bIns="45559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608" y="9428584"/>
            <a:ext cx="2889938" cy="496332"/>
          </a:xfrm>
          <a:prstGeom prst="rect">
            <a:avLst/>
          </a:prstGeom>
        </p:spPr>
        <p:txBody>
          <a:bodyPr vert="horz" lIns="91119" tIns="45559" rIns="91119" bIns="45559" rtlCol="0" anchor="b"/>
          <a:lstStyle>
            <a:lvl1pPr algn="r">
              <a:defRPr sz="1200"/>
            </a:lvl1pPr>
          </a:lstStyle>
          <a:p>
            <a:fld id="{E3D44EC1-0AE8-452A-AF62-56526E97F70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59923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938" cy="496332"/>
          </a:xfrm>
          <a:prstGeom prst="rect">
            <a:avLst/>
          </a:prstGeom>
        </p:spPr>
        <p:txBody>
          <a:bodyPr vert="horz" lIns="91119" tIns="45559" rIns="91119" bIns="45559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8" y="1"/>
            <a:ext cx="2889938" cy="496332"/>
          </a:xfrm>
          <a:prstGeom prst="rect">
            <a:avLst/>
          </a:prstGeom>
        </p:spPr>
        <p:txBody>
          <a:bodyPr vert="horz" lIns="91119" tIns="45559" rIns="91119" bIns="45559" rtlCol="0"/>
          <a:lstStyle>
            <a:lvl1pPr algn="r">
              <a:defRPr sz="1200"/>
            </a:lvl1pPr>
          </a:lstStyle>
          <a:p>
            <a:fld id="{F2468CC5-CE84-489D-AEAD-E1B9E3C8CC8D}" type="datetimeFigureOut">
              <a:rPr lang="en-US" smtClean="0"/>
              <a:pPr/>
              <a:t>6/21/2019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9" tIns="45559" rIns="91119" bIns="45559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1119" tIns="45559" rIns="91119" bIns="45559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889938" cy="496332"/>
          </a:xfrm>
          <a:prstGeom prst="rect">
            <a:avLst/>
          </a:prstGeom>
        </p:spPr>
        <p:txBody>
          <a:bodyPr vert="horz" lIns="91119" tIns="45559" rIns="91119" bIns="45559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8" y="9428584"/>
            <a:ext cx="2889938" cy="496332"/>
          </a:xfrm>
          <a:prstGeom prst="rect">
            <a:avLst/>
          </a:prstGeom>
        </p:spPr>
        <p:txBody>
          <a:bodyPr vert="horz" lIns="91119" tIns="45559" rIns="91119" bIns="45559" rtlCol="0" anchor="b"/>
          <a:lstStyle>
            <a:lvl1pPr algn="r">
              <a:defRPr sz="1200"/>
            </a:lvl1pPr>
          </a:lstStyle>
          <a:p>
            <a:fld id="{F14CB00E-C4A5-476B-BB54-C1A74A793AC4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22878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CB00E-C4A5-476B-BB54-C1A74A793AC4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45101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CB00E-C4A5-476B-BB54-C1A74A793AC4}" type="slidenum">
              <a:rPr lang="fr-BE" smtClean="0"/>
              <a:pPr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96737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CB00E-C4A5-476B-BB54-C1A74A793AC4}" type="slidenum">
              <a:rPr lang="fr-BE" smtClean="0"/>
              <a:pPr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6060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CB00E-C4A5-476B-BB54-C1A74A793AC4}" type="slidenum">
              <a:rPr lang="fr-BE" smtClean="0"/>
              <a:pPr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54615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CB00E-C4A5-476B-BB54-C1A74A793AC4}" type="slidenum">
              <a:rPr lang="fr-BE" smtClean="0"/>
              <a:pPr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41870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682B-BC65-4A86-9D3D-7E6CDE5F5182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1128-3994-4CE5-B6CC-D1A84E400891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55502-79D5-4F3B-A92C-CEC0D5B70D56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24DD-5CC1-4795-BE5C-8006762DDA49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ED55-DEDF-4595-9A6A-0C92908CAA3A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3DC7-B81A-4A5E-B70D-7B12F80C82FC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36B-A264-424C-B84E-B3094DA88BC0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D52F-6978-4FD2-8683-FA94B38CD206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51924-1FAE-4869-9BB9-708CDBF45A96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5A4B-DD3A-4D2F-9612-DA3CE38F112D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9D1-01E9-4186-8B23-420A7788C102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file://localhost/Volumes/FICHIERS%20DE%20LINDA/Dropbox/__Travaux%20Avril%2017/AA%20Travaux%20en%20cours/LOGOS/CNELOGO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2299F-9DB1-435F-BBBD-4D6118B3E7E9}" type="datetime1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3B1A2-5EC0-4564-B5B4-33997E05D96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CNELOGO.png" descr="/Volumes/FICHIERS DE LINDA/Dropbox/__Travaux Avril 17/AA Travaux en cours/LOGOS/CNELOGO.png"/>
          <p:cNvPicPr>
            <a:picLocks noChangeAspect="1"/>
          </p:cNvPicPr>
          <p:nvPr userDrawn="1"/>
        </p:nvPicPr>
        <p:blipFill>
          <a:blip r:embed="rId13" r:link="rId14"/>
          <a:stretch>
            <a:fillRect/>
          </a:stretch>
        </p:blipFill>
        <p:spPr>
          <a:xfrm>
            <a:off x="76200" y="6172200"/>
            <a:ext cx="1245840" cy="6067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0" y="1928802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  <a:t>Le plan annuel </a:t>
            </a:r>
            <a:b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</a:br>
            <a: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  <a:t>de formation</a:t>
            </a:r>
            <a:endParaRPr lang="en-US" sz="8000" dirty="0">
              <a:solidFill>
                <a:srgbClr val="47BD11"/>
              </a:solidFill>
              <a:latin typeface="Trebuchet MS"/>
              <a:cs typeface="Trebuchet MS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ZoneTexte 6"/>
          <p:cNvSpPr txBox="1"/>
          <p:nvPr/>
        </p:nvSpPr>
        <p:spPr>
          <a:xfrm>
            <a:off x="0" y="4714884"/>
            <a:ext cx="9144000" cy="73866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4100" dirty="0">
                <a:solidFill>
                  <a:schemeClr val="tx1"/>
                </a:solidFill>
                <a:latin typeface="Trteb"/>
                <a:cs typeface="Trteb"/>
              </a:rPr>
              <a:t>Introduction</a:t>
            </a:r>
            <a:endParaRPr lang="en-US" sz="4100" dirty="0">
              <a:solidFill>
                <a:schemeClr val="tx1"/>
              </a:solidFill>
              <a:latin typeface="Trteb"/>
              <a:cs typeface="Trteb"/>
            </a:endParaRP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un plan de formation?</a:t>
            </a:r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295400" y="671690"/>
            <a:ext cx="763431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300" b="1" dirty="0">
                <a:solidFill>
                  <a:srgbClr val="00B050"/>
                </a:solidFill>
              </a:rPr>
              <a:t>Position de la CSC</a:t>
            </a:r>
          </a:p>
          <a:p>
            <a:pPr>
              <a:spcAft>
                <a:spcPts val="1800"/>
              </a:spcAft>
            </a:pPr>
            <a:r>
              <a:rPr lang="en-US" sz="2300" dirty="0" err="1">
                <a:latin typeface="Trebuchet MS" panose="020B0603020202020204" pitchFamily="34" charset="0"/>
              </a:rPr>
              <a:t>Droit</a:t>
            </a:r>
            <a:r>
              <a:rPr lang="en-US" sz="2300" dirty="0">
                <a:latin typeface="Trebuchet MS" panose="020B0603020202020204" pitchFamily="34" charset="0"/>
              </a:rPr>
              <a:t> à la formation tout au long de la </a:t>
            </a:r>
            <a:r>
              <a:rPr lang="en-US" sz="2300" dirty="0" err="1">
                <a:latin typeface="Trebuchet MS" panose="020B0603020202020204" pitchFamily="34" charset="0"/>
              </a:rPr>
              <a:t>carrière</a:t>
            </a:r>
            <a:r>
              <a:rPr lang="en-US" sz="2300" dirty="0">
                <a:latin typeface="Trebuchet MS" panose="020B0603020202020204" pitchFamily="34" charset="0"/>
              </a:rPr>
              <a:t> pour </a:t>
            </a:r>
            <a:r>
              <a:rPr lang="en-US" sz="2300" dirty="0" err="1">
                <a:latin typeface="Trebuchet MS" panose="020B0603020202020204" pitchFamily="34" charset="0"/>
              </a:rPr>
              <a:t>tous</a:t>
            </a:r>
            <a:r>
              <a:rPr lang="en-US" sz="2300" dirty="0">
                <a:latin typeface="Trebuchet MS" panose="020B0603020202020204" pitchFamily="34" charset="0"/>
              </a:rPr>
              <a:t> les </a:t>
            </a:r>
            <a:r>
              <a:rPr lang="en-US" sz="2300" dirty="0" err="1">
                <a:latin typeface="Trebuchet MS" panose="020B0603020202020204" pitchFamily="34" charset="0"/>
              </a:rPr>
              <a:t>travailleurs</a:t>
            </a:r>
            <a:r>
              <a:rPr lang="en-US" sz="2300" dirty="0">
                <a:latin typeface="Trebuchet MS" panose="020B0603020202020204" pitchFamily="34" charset="0"/>
              </a:rPr>
              <a:t> à </a:t>
            </a:r>
            <a:r>
              <a:rPr lang="en-US" sz="2300" dirty="0" err="1">
                <a:latin typeface="Trebuchet MS" panose="020B0603020202020204" pitchFamily="34" charset="0"/>
              </a:rPr>
              <a:t>l’intérieur</a:t>
            </a:r>
            <a:r>
              <a:rPr lang="en-US" sz="2300" dirty="0">
                <a:latin typeface="Trebuchet MS" panose="020B0603020202020204" pitchFamily="34" charset="0"/>
              </a:rPr>
              <a:t> et à </a:t>
            </a:r>
            <a:r>
              <a:rPr lang="en-US" sz="2300" dirty="0" err="1">
                <a:latin typeface="Trebuchet MS" panose="020B0603020202020204" pitchFamily="34" charset="0"/>
              </a:rPr>
              <a:t>l’extérieur</a:t>
            </a:r>
            <a:r>
              <a:rPr lang="en-US" sz="2300" dirty="0">
                <a:latin typeface="Trebuchet MS" panose="020B0603020202020204" pitchFamily="34" charset="0"/>
              </a:rPr>
              <a:t> des </a:t>
            </a:r>
            <a:r>
              <a:rPr lang="en-US" sz="2300" dirty="0" err="1">
                <a:latin typeface="Trebuchet MS" panose="020B0603020202020204" pitchFamily="34" charset="0"/>
              </a:rPr>
              <a:t>entreprises</a:t>
            </a:r>
            <a:r>
              <a:rPr lang="en-US" sz="2300" dirty="0">
                <a:latin typeface="Trebuchet MS" panose="020B0603020202020204" pitchFamily="34" charset="0"/>
              </a:rPr>
              <a:t>, via un PF </a:t>
            </a:r>
            <a:r>
              <a:rPr lang="en-US" sz="2300" dirty="0" err="1">
                <a:latin typeface="Trebuchet MS" panose="020B0603020202020204" pitchFamily="34" charset="0"/>
              </a:rPr>
              <a:t>élaboré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dans</a:t>
            </a:r>
            <a:r>
              <a:rPr lang="en-US" sz="2300" dirty="0">
                <a:latin typeface="Trebuchet MS" panose="020B0603020202020204" pitchFamily="34" charset="0"/>
              </a:rPr>
              <a:t> le cadre </a:t>
            </a:r>
            <a:r>
              <a:rPr lang="en-US" sz="2300" dirty="0" err="1">
                <a:latin typeface="Trebuchet MS" panose="020B0603020202020204" pitchFamily="34" charset="0"/>
              </a:rPr>
              <a:t>d’une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concertation</a:t>
            </a:r>
            <a:r>
              <a:rPr lang="en-US" sz="2300" dirty="0">
                <a:latin typeface="Trebuchet MS" panose="020B0603020202020204" pitchFamily="34" charset="0"/>
              </a:rPr>
              <a:t> entre </a:t>
            </a:r>
            <a:r>
              <a:rPr lang="en-US" sz="2300" dirty="0" err="1">
                <a:latin typeface="Trebuchet MS" panose="020B0603020202020204" pitchFamily="34" charset="0"/>
              </a:rPr>
              <a:t>partenaires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sociaux</a:t>
            </a:r>
            <a:endParaRPr lang="en-US" sz="23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2300" dirty="0">
                <a:latin typeface="Trebuchet MS" panose="020B0603020202020204" pitchFamily="34" charset="0"/>
              </a:rPr>
              <a:t>PF qui </a:t>
            </a:r>
            <a:r>
              <a:rPr lang="en-US" sz="2300" dirty="0" err="1">
                <a:latin typeface="Trebuchet MS" panose="020B0603020202020204" pitchFamily="34" charset="0"/>
              </a:rPr>
              <a:t>profite</a:t>
            </a:r>
            <a:r>
              <a:rPr lang="en-US" sz="2300" dirty="0">
                <a:latin typeface="Trebuchet MS" panose="020B0603020202020204" pitchFamily="34" charset="0"/>
              </a:rPr>
              <a:t> à </a:t>
            </a:r>
            <a:r>
              <a:rPr lang="en-US" sz="2300" dirty="0" err="1">
                <a:latin typeface="Trebuchet MS" panose="020B0603020202020204" pitchFamily="34" charset="0"/>
              </a:rPr>
              <a:t>tous</a:t>
            </a:r>
            <a:r>
              <a:rPr lang="en-US" sz="2300" dirty="0">
                <a:latin typeface="Trebuchet MS" panose="020B0603020202020204" pitchFamily="34" charset="0"/>
              </a:rPr>
              <a:t> les </a:t>
            </a:r>
            <a:r>
              <a:rPr lang="en-US" sz="2300" dirty="0" err="1">
                <a:latin typeface="Trebuchet MS" panose="020B0603020202020204" pitchFamily="34" charset="0"/>
              </a:rPr>
              <a:t>travailleurs</a:t>
            </a:r>
            <a:r>
              <a:rPr lang="en-US" sz="2300" dirty="0">
                <a:latin typeface="Trebuchet MS" panose="020B0603020202020204" pitchFamily="34" charset="0"/>
              </a:rPr>
              <a:t>:</a:t>
            </a:r>
          </a:p>
          <a:p>
            <a:pPr lvl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soit</a:t>
            </a:r>
            <a:r>
              <a:rPr lang="en-US" sz="2300" dirty="0">
                <a:latin typeface="Trebuchet MS" panose="020B0603020202020204" pitchFamily="34" charset="0"/>
              </a:rPr>
              <a:t> pour adapter </a:t>
            </a:r>
            <a:r>
              <a:rPr lang="en-US" sz="2300" dirty="0" err="1">
                <a:latin typeface="Trebuchet MS" panose="020B0603020202020204" pitchFamily="34" charset="0"/>
              </a:rPr>
              <a:t>ou</a:t>
            </a:r>
            <a:r>
              <a:rPr lang="en-US" sz="2300" dirty="0">
                <a:latin typeface="Trebuchet MS" panose="020B0603020202020204" pitchFamily="34" charset="0"/>
              </a:rPr>
              <a:t> re-qualifier des </a:t>
            </a:r>
            <a:r>
              <a:rPr lang="en-US" sz="2300" dirty="0" err="1">
                <a:latin typeface="Trebuchet MS" panose="020B0603020202020204" pitchFamily="34" charset="0"/>
              </a:rPr>
              <a:t>travailleurs</a:t>
            </a:r>
            <a:r>
              <a:rPr lang="en-US" sz="2300" dirty="0">
                <a:latin typeface="Trebuchet MS" panose="020B0603020202020204" pitchFamily="34" charset="0"/>
              </a:rPr>
              <a:t>; </a:t>
            </a:r>
          </a:p>
          <a:p>
            <a:pPr lvl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soit</a:t>
            </a:r>
            <a:r>
              <a:rPr lang="en-US" sz="2300" dirty="0">
                <a:latin typeface="Trebuchet MS" panose="020B0603020202020204" pitchFamily="34" charset="0"/>
              </a:rPr>
              <a:t> pour assurer </a:t>
            </a:r>
            <a:r>
              <a:rPr lang="en-US" sz="2300" dirty="0" err="1">
                <a:latin typeface="Trebuchet MS" panose="020B0603020202020204" pitchFamily="34" charset="0"/>
              </a:rPr>
              <a:t>une</a:t>
            </a:r>
            <a:r>
              <a:rPr lang="en-US" sz="2300" dirty="0">
                <a:latin typeface="Trebuchet MS" panose="020B0603020202020204" pitchFamily="34" charset="0"/>
              </a:rPr>
              <a:t> formation continue;  </a:t>
            </a:r>
          </a:p>
          <a:p>
            <a:pPr lvl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soit</a:t>
            </a:r>
            <a:r>
              <a:rPr lang="en-US" sz="2300" dirty="0">
                <a:latin typeface="Trebuchet MS" panose="020B0603020202020204" pitchFamily="34" charset="0"/>
              </a:rPr>
              <a:t> pour </a:t>
            </a:r>
            <a:r>
              <a:rPr lang="en-US" sz="2300" dirty="0" err="1">
                <a:latin typeface="Trebuchet MS" panose="020B0603020202020204" pitchFamily="34" charset="0"/>
              </a:rPr>
              <a:t>garantir</a:t>
            </a:r>
            <a:r>
              <a:rPr lang="en-US" sz="2300" dirty="0">
                <a:latin typeface="Trebuchet MS" panose="020B0603020202020204" pitchFamily="34" charset="0"/>
              </a:rPr>
              <a:t> la </a:t>
            </a:r>
            <a:r>
              <a:rPr lang="en-US" sz="2300" dirty="0" err="1">
                <a:latin typeface="Trebuchet MS" panose="020B0603020202020204" pitchFamily="34" charset="0"/>
              </a:rPr>
              <a:t>mobilité</a:t>
            </a:r>
            <a:r>
              <a:rPr lang="en-US" sz="2300" dirty="0">
                <a:latin typeface="Trebuchet MS" panose="020B0603020202020204" pitchFamily="34" charset="0"/>
              </a:rPr>
              <a:t> des </a:t>
            </a:r>
            <a:r>
              <a:rPr lang="en-US" sz="2300" dirty="0" err="1">
                <a:latin typeface="Trebuchet MS" panose="020B0603020202020204" pitchFamily="34" charset="0"/>
              </a:rPr>
              <a:t>travailleurs</a:t>
            </a:r>
            <a:r>
              <a:rPr lang="en-US" sz="2300" dirty="0">
                <a:latin typeface="Trebuchet MS" panose="020B0603020202020204" pitchFamily="34" charset="0"/>
              </a:rPr>
              <a:t> (anticipation de situations </a:t>
            </a:r>
            <a:r>
              <a:rPr lang="en-US" sz="2300" dirty="0" err="1">
                <a:latin typeface="Trebuchet MS" panose="020B0603020202020204" pitchFamily="34" charset="0"/>
              </a:rPr>
              <a:t>problématiques</a:t>
            </a:r>
            <a:r>
              <a:rPr lang="en-US" sz="2300" dirty="0">
                <a:latin typeface="Trebuchet MS" panose="020B0603020202020204" pitchFamily="34" charset="0"/>
              </a:rPr>
              <a:t> de </a:t>
            </a:r>
            <a:r>
              <a:rPr lang="en-US" sz="2300" dirty="0" err="1">
                <a:latin typeface="Trebuchet MS" panose="020B0603020202020204" pitchFamily="34" charset="0"/>
              </a:rPr>
              <a:t>l’entreprise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ou</a:t>
            </a:r>
            <a:r>
              <a:rPr lang="en-US" sz="2300" dirty="0">
                <a:latin typeface="Trebuchet MS" panose="020B0603020202020204" pitchFamily="34" charset="0"/>
              </a:rPr>
              <a:t> du </a:t>
            </a:r>
            <a:r>
              <a:rPr lang="en-US" sz="2300" dirty="0" err="1">
                <a:latin typeface="Trebuchet MS" panose="020B0603020202020204" pitchFamily="34" charset="0"/>
              </a:rPr>
              <a:t>secteur</a:t>
            </a:r>
            <a:r>
              <a:rPr lang="en-US" sz="2300" dirty="0">
                <a:latin typeface="Trebuchet MS" panose="020B0603020202020204" pitchFamily="34" charset="0"/>
              </a:rPr>
              <a:t>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371600" y="642918"/>
            <a:ext cx="7558118" cy="60478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600" b="1" dirty="0">
                <a:solidFill>
                  <a:srgbClr val="00B050"/>
                </a:solidFill>
                <a:latin typeface="Trebuchet MS"/>
                <a:cs typeface="Trebuchet MS"/>
              </a:rPr>
              <a:t>Position de la CSC (suite)</a:t>
            </a:r>
          </a:p>
          <a:p>
            <a:pPr>
              <a:spcAft>
                <a:spcPts val="1800"/>
              </a:spcAft>
            </a:pPr>
            <a:r>
              <a:rPr lang="en-US" sz="2600" dirty="0">
                <a:latin typeface="Trebuchet MS"/>
                <a:cs typeface="Trebuchet MS"/>
              </a:rPr>
              <a:t>Pour </a:t>
            </a:r>
            <a:r>
              <a:rPr lang="en-US" sz="2600" dirty="0" err="1">
                <a:latin typeface="Trebuchet MS"/>
                <a:cs typeface="Trebuchet MS"/>
              </a:rPr>
              <a:t>bénéficier</a:t>
            </a:r>
            <a:r>
              <a:rPr lang="en-US" sz="2600" dirty="0">
                <a:latin typeface="Trebuchet MS"/>
                <a:cs typeface="Trebuchet MS"/>
              </a:rPr>
              <a:t> de </a:t>
            </a:r>
            <a:r>
              <a:rPr lang="en-US" sz="2600" dirty="0" err="1">
                <a:latin typeface="Trebuchet MS"/>
                <a:cs typeface="Trebuchet MS"/>
              </a:rPr>
              <a:t>toute</a:t>
            </a:r>
            <a:r>
              <a:rPr lang="en-US" sz="2600" dirty="0">
                <a:latin typeface="Trebuchet MS"/>
                <a:cs typeface="Trebuchet MS"/>
              </a:rPr>
              <a:t> aide </a:t>
            </a:r>
            <a:r>
              <a:rPr lang="en-US" sz="2600" dirty="0" err="1">
                <a:latin typeface="Trebuchet MS"/>
                <a:cs typeface="Trebuchet MS"/>
              </a:rPr>
              <a:t>sectorielle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ou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publique</a:t>
            </a:r>
            <a:r>
              <a:rPr lang="en-US" sz="2600" dirty="0">
                <a:latin typeface="Trebuchet MS"/>
                <a:cs typeface="Trebuchet MS"/>
              </a:rPr>
              <a:t>, le PF </a:t>
            </a:r>
            <a:r>
              <a:rPr lang="en-US" sz="2600" dirty="0" err="1">
                <a:latin typeface="Trebuchet MS"/>
                <a:cs typeface="Trebuchet MS"/>
              </a:rPr>
              <a:t>devrait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obligatoirement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comporter</a:t>
            </a:r>
            <a:r>
              <a:rPr lang="en-US" sz="2600" dirty="0">
                <a:latin typeface="Trebuchet MS"/>
                <a:cs typeface="Trebuchet MS"/>
              </a:rPr>
              <a:t>: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une</a:t>
            </a:r>
            <a:r>
              <a:rPr lang="en-US" sz="2600" dirty="0">
                <a:latin typeface="Trebuchet MS"/>
                <a:cs typeface="Trebuchet MS"/>
              </a:rPr>
              <a:t> info </a:t>
            </a:r>
            <a:r>
              <a:rPr lang="en-US" sz="2600" dirty="0" err="1">
                <a:latin typeface="Trebuchet MS"/>
                <a:cs typeface="Trebuchet MS"/>
              </a:rPr>
              <a:t>préalable</a:t>
            </a:r>
            <a:r>
              <a:rPr lang="en-US" sz="2600" dirty="0">
                <a:latin typeface="Trebuchet MS"/>
                <a:cs typeface="Trebuchet MS"/>
              </a:rPr>
              <a:t> des </a:t>
            </a:r>
            <a:r>
              <a:rPr lang="en-US" sz="2600" dirty="0" err="1">
                <a:latin typeface="Trebuchet MS"/>
                <a:cs typeface="Trebuchet MS"/>
              </a:rPr>
              <a:t>travailleurs</a:t>
            </a:r>
            <a:r>
              <a:rPr lang="en-US" sz="2600" dirty="0">
                <a:latin typeface="Trebuchet MS"/>
                <a:cs typeface="Trebuchet MS"/>
              </a:rPr>
              <a:t> et des </a:t>
            </a:r>
            <a:r>
              <a:rPr lang="en-US" sz="2600" dirty="0" err="1">
                <a:latin typeface="Trebuchet MS"/>
                <a:cs typeface="Trebuchet MS"/>
              </a:rPr>
              <a:t>représentants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syndicaux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sur</a:t>
            </a:r>
            <a:r>
              <a:rPr lang="en-US" sz="2600" dirty="0">
                <a:latin typeface="Trebuchet MS"/>
                <a:cs typeface="Trebuchet MS"/>
              </a:rPr>
              <a:t> les </a:t>
            </a:r>
            <a:r>
              <a:rPr lang="en-US" sz="2600" dirty="0" err="1">
                <a:latin typeface="Trebuchet MS"/>
                <a:cs typeface="Trebuchet MS"/>
              </a:rPr>
              <a:t>objectifs</a:t>
            </a:r>
            <a:r>
              <a:rPr lang="en-US" sz="2600" dirty="0">
                <a:latin typeface="Trebuchet MS"/>
                <a:cs typeface="Trebuchet MS"/>
              </a:rPr>
              <a:t> et le </a:t>
            </a:r>
            <a:r>
              <a:rPr lang="en-US" sz="2600" dirty="0" err="1">
                <a:latin typeface="Trebuchet MS"/>
                <a:cs typeface="Trebuchet MS"/>
              </a:rPr>
              <a:t>contenu</a:t>
            </a:r>
            <a:r>
              <a:rPr lang="en-US" sz="2600" dirty="0">
                <a:latin typeface="Trebuchet MS"/>
                <a:cs typeface="Trebuchet MS"/>
              </a:rPr>
              <a:t> du plan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une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concertation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sur</a:t>
            </a:r>
            <a:r>
              <a:rPr lang="en-US" sz="2600" dirty="0">
                <a:latin typeface="Trebuchet MS"/>
                <a:cs typeface="Trebuchet MS"/>
              </a:rPr>
              <a:t> les </a:t>
            </a:r>
            <a:r>
              <a:rPr lang="en-US" sz="2600" dirty="0" err="1">
                <a:latin typeface="Trebuchet MS"/>
                <a:cs typeface="Trebuchet MS"/>
              </a:rPr>
              <a:t>objectifs</a:t>
            </a:r>
            <a:r>
              <a:rPr lang="en-US" sz="2600" dirty="0">
                <a:latin typeface="Trebuchet MS"/>
                <a:cs typeface="Trebuchet MS"/>
              </a:rPr>
              <a:t> du plan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une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procédure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d’évaluation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concertée</a:t>
            </a:r>
            <a:r>
              <a:rPr lang="en-US" sz="2600" dirty="0">
                <a:latin typeface="Trebuchet MS"/>
                <a:cs typeface="Trebuchet MS"/>
              </a:rPr>
              <a:t> et </a:t>
            </a:r>
            <a:r>
              <a:rPr lang="en-US" sz="2600" dirty="0" err="1">
                <a:latin typeface="Trebuchet MS"/>
                <a:cs typeface="Trebuchet MS"/>
              </a:rPr>
              <a:t>périodique</a:t>
            </a:r>
            <a:endParaRPr lang="en-US" sz="26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une</a:t>
            </a:r>
            <a:r>
              <a:rPr lang="en-US" sz="2600" dirty="0">
                <a:latin typeface="Trebuchet MS"/>
                <a:cs typeface="Trebuchet MS"/>
              </a:rPr>
              <a:t> attestation </a:t>
            </a:r>
            <a:r>
              <a:rPr lang="en-US" sz="2600" dirty="0" err="1">
                <a:latin typeface="Trebuchet MS"/>
                <a:cs typeface="Trebuchet MS"/>
              </a:rPr>
              <a:t>écrite</a:t>
            </a:r>
            <a:r>
              <a:rPr lang="en-US" sz="2600" dirty="0">
                <a:latin typeface="Trebuchet MS"/>
                <a:cs typeface="Trebuchet MS"/>
              </a:rPr>
              <a:t> </a:t>
            </a:r>
            <a:r>
              <a:rPr lang="en-US" sz="2600" dirty="0" err="1">
                <a:latin typeface="Trebuchet MS"/>
                <a:cs typeface="Trebuchet MS"/>
              </a:rPr>
              <a:t>décrivant</a:t>
            </a:r>
            <a:r>
              <a:rPr lang="en-US" sz="2600" dirty="0">
                <a:latin typeface="Trebuchet MS"/>
                <a:cs typeface="Trebuchet MS"/>
              </a:rPr>
              <a:t> les </a:t>
            </a:r>
            <a:r>
              <a:rPr lang="en-US" sz="2600" dirty="0" err="1">
                <a:latin typeface="Trebuchet MS"/>
                <a:cs typeface="Trebuchet MS"/>
              </a:rPr>
              <a:t>compétences</a:t>
            </a:r>
            <a:r>
              <a:rPr lang="en-US" sz="2600" dirty="0">
                <a:latin typeface="Trebuchet MS"/>
                <a:cs typeface="Trebuchet MS"/>
              </a:rPr>
              <a:t> apprises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0" y="1928802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  <a:t>Le plan annuel </a:t>
            </a:r>
            <a:b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</a:br>
            <a: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  <a:t>de formation</a:t>
            </a:r>
            <a:endParaRPr lang="en-US" sz="8000" dirty="0">
              <a:solidFill>
                <a:srgbClr val="47BD11"/>
              </a:solidFill>
              <a:latin typeface="Trebuchet MS"/>
              <a:cs typeface="Trebuchet MS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4714884"/>
            <a:ext cx="9144000" cy="73866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4100" dirty="0">
                <a:solidFill>
                  <a:schemeClr val="tx1"/>
                </a:solidFill>
                <a:latin typeface="Trteb"/>
                <a:cs typeface="Trteb"/>
              </a:rPr>
              <a:t>Perspectives</a:t>
            </a:r>
            <a:endParaRPr lang="en-US" sz="4100" dirty="0">
              <a:solidFill>
                <a:schemeClr val="tx1"/>
              </a:solidFill>
              <a:latin typeface="Trteb"/>
              <a:cs typeface="Trte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71690"/>
            <a:ext cx="721523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00B050"/>
                </a:solidFill>
              </a:rPr>
              <a:t>Le plan de formation </a:t>
            </a:r>
            <a:r>
              <a:rPr lang="en-US" sz="2800" b="1" dirty="0" err="1">
                <a:solidFill>
                  <a:srgbClr val="00B050"/>
                </a:solidFill>
              </a:rPr>
              <a:t>doit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s’inscrire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dans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une</a:t>
            </a:r>
            <a:r>
              <a:rPr lang="en-US" sz="2800" b="1" dirty="0">
                <a:solidFill>
                  <a:srgbClr val="00B050"/>
                </a:solidFill>
              </a:rPr>
              <a:t> vision à long </a:t>
            </a:r>
            <a:r>
              <a:rPr lang="en-US" sz="2800" b="1" dirty="0" err="1">
                <a:solidFill>
                  <a:srgbClr val="00B050"/>
                </a:solidFill>
              </a:rPr>
              <a:t>terme</a:t>
            </a:r>
            <a:r>
              <a:rPr lang="en-US" sz="2800" b="1" dirty="0">
                <a:solidFill>
                  <a:srgbClr val="00B050"/>
                </a:solidFill>
              </a:rPr>
              <a:t> de </a:t>
            </a:r>
            <a:r>
              <a:rPr lang="en-US" sz="2800" b="1" dirty="0" err="1">
                <a:solidFill>
                  <a:srgbClr val="00B050"/>
                </a:solidFill>
              </a:rPr>
              <a:t>l’entreprise</a:t>
            </a:r>
            <a:endParaRPr lang="en-US" sz="2800" b="1" dirty="0">
              <a:solidFill>
                <a:srgbClr val="00B050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800" b="1" dirty="0" err="1">
                <a:solidFill>
                  <a:srgbClr val="00B050"/>
                </a:solidFill>
              </a:rPr>
              <a:t>Est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basé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sur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une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analyse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approfondie</a:t>
            </a:r>
            <a:r>
              <a:rPr lang="en-US" sz="2800" b="1" dirty="0">
                <a:solidFill>
                  <a:srgbClr val="00B050"/>
                </a:solidFill>
              </a:rPr>
              <a:t> des </a:t>
            </a:r>
            <a:r>
              <a:rPr lang="en-US" sz="2800" b="1" dirty="0" err="1">
                <a:solidFill>
                  <a:srgbClr val="00B050"/>
                </a:solidFill>
              </a:rPr>
              <a:t>besoins</a:t>
            </a:r>
            <a:r>
              <a:rPr lang="en-US" sz="2800" b="1" dirty="0">
                <a:solidFill>
                  <a:srgbClr val="00B050"/>
                </a:solidFill>
              </a:rPr>
              <a:t>: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Étude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détaillée</a:t>
            </a:r>
            <a:r>
              <a:rPr lang="en-US" sz="2800" dirty="0">
                <a:latin typeface="Trebuchet MS" panose="020B0603020202020204" pitchFamily="34" charset="0"/>
              </a:rPr>
              <a:t> des </a:t>
            </a:r>
            <a:r>
              <a:rPr lang="en-US" sz="2800" dirty="0" err="1">
                <a:latin typeface="Trebuchet MS" panose="020B0603020202020204" pitchFamily="34" charset="0"/>
              </a:rPr>
              <a:t>fonctions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existantes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études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postes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Description des </a:t>
            </a:r>
            <a:r>
              <a:rPr lang="en-US" sz="2800" dirty="0" err="1">
                <a:latin typeface="Trebuchet MS" panose="020B0603020202020204" pitchFamily="34" charset="0"/>
              </a:rPr>
              <a:t>fonctions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telles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qu’elles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étaient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hier</a:t>
            </a:r>
            <a:r>
              <a:rPr lang="en-US" sz="2800" dirty="0">
                <a:latin typeface="Trebuchet MS" panose="020B0603020202020204" pitchFamily="34" charset="0"/>
              </a:rPr>
              <a:t>  (au moment de </a:t>
            </a:r>
            <a:r>
              <a:rPr lang="en-US" sz="2800" dirty="0" err="1">
                <a:latin typeface="Trebuchet MS" panose="020B0603020202020204" pitchFamily="34" charset="0"/>
              </a:rPr>
              <a:t>l’engagement</a:t>
            </a:r>
            <a:r>
              <a:rPr lang="en-US" sz="2800" dirty="0">
                <a:latin typeface="Trebuchet MS" panose="020B0603020202020204" pitchFamily="34" charset="0"/>
              </a:rPr>
              <a:t>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Description des </a:t>
            </a:r>
            <a:r>
              <a:rPr lang="en-US" sz="2800" dirty="0" err="1">
                <a:latin typeface="Trebuchet MS" panose="020B0603020202020204" pitchFamily="34" charset="0"/>
              </a:rPr>
              <a:t>fonctions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telles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qu’elles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devraient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être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demain</a:t>
            </a:r>
            <a:r>
              <a:rPr lang="en-US" sz="2800" dirty="0">
                <a:latin typeface="Trebuchet MS" panose="020B0603020202020204" pitchFamily="34" charset="0"/>
              </a:rPr>
              <a:t> (</a:t>
            </a:r>
            <a:r>
              <a:rPr lang="en-US" sz="2800" dirty="0" err="1">
                <a:latin typeface="Trebuchet MS" panose="020B0603020202020204" pitchFamily="34" charset="0"/>
              </a:rPr>
              <a:t>dans</a:t>
            </a:r>
            <a:r>
              <a:rPr lang="en-US" sz="2800" dirty="0">
                <a:latin typeface="Trebuchet MS" panose="020B0603020202020204" pitchFamily="34" charset="0"/>
              </a:rPr>
              <a:t> les 3 à 5 </a:t>
            </a:r>
            <a:r>
              <a:rPr lang="en-US" sz="2800" dirty="0" err="1">
                <a:latin typeface="Trebuchet MS" panose="020B0603020202020204" pitchFamily="34" charset="0"/>
              </a:rPr>
              <a:t>ans</a:t>
            </a:r>
            <a:r>
              <a:rPr lang="en-US" sz="2800" dirty="0">
                <a:latin typeface="Trebuchet MS" panose="020B0603020202020204" pitchFamily="34" charset="0"/>
              </a:rPr>
              <a:t> à </a:t>
            </a:r>
            <a:r>
              <a:rPr lang="en-US" sz="2800" dirty="0" err="1">
                <a:latin typeface="Trebuchet MS" panose="020B0603020202020204" pitchFamily="34" charset="0"/>
              </a:rPr>
              <a:t>venir</a:t>
            </a:r>
            <a:r>
              <a:rPr lang="en-US" sz="2800" dirty="0">
                <a:latin typeface="Trebuchet MS" panose="020B0603020202020204" pitchFamily="34" charset="0"/>
              </a:rPr>
              <a:t>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00826" y="6492875"/>
            <a:ext cx="2133600" cy="365125"/>
          </a:xfrm>
        </p:spPr>
        <p:txBody>
          <a:bodyPr/>
          <a:lstStyle/>
          <a:p>
            <a:fld id="{6793B1A2-5EC0-4564-B5B4-33997E05D96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71690"/>
            <a:ext cx="7215238" cy="552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Identification des </a:t>
            </a:r>
            <a:r>
              <a:rPr lang="en-US" sz="2800" dirty="0" err="1">
                <a:latin typeface="Trebuchet MS" panose="020B0603020202020204" pitchFamily="34" charset="0"/>
              </a:rPr>
              <a:t>changements</a:t>
            </a:r>
            <a:r>
              <a:rPr lang="en-US" sz="2800" dirty="0">
                <a:latin typeface="Trebuchet MS" panose="020B0603020202020204" pitchFamily="34" charset="0"/>
              </a:rPr>
              <a:t> :  la </a:t>
            </a:r>
            <a:r>
              <a:rPr lang="en-US" sz="2800" dirty="0" err="1">
                <a:latin typeface="Trebuchet MS" panose="020B0603020202020204" pitchFamily="34" charset="0"/>
              </a:rPr>
              <a:t>technologie</a:t>
            </a:r>
            <a:r>
              <a:rPr lang="en-US" sz="2800" dirty="0">
                <a:latin typeface="Trebuchet MS" panose="020B0603020202020204" pitchFamily="34" charset="0"/>
              </a:rPr>
              <a:t>, les </a:t>
            </a:r>
            <a:r>
              <a:rPr lang="en-US" sz="2800" dirty="0" err="1">
                <a:latin typeface="Trebuchet MS" panose="020B0603020202020204" pitchFamily="34" charset="0"/>
              </a:rPr>
              <a:t>produits</a:t>
            </a:r>
            <a:r>
              <a:rPr lang="en-US" sz="2800" dirty="0">
                <a:latin typeface="Trebuchet MS" panose="020B0603020202020204" pitchFamily="34" charset="0"/>
              </a:rPr>
              <a:t>, les </a:t>
            </a:r>
            <a:r>
              <a:rPr lang="en-US" sz="2800" dirty="0" err="1">
                <a:latin typeface="Trebuchet MS" panose="020B0603020202020204" pitchFamily="34" charset="0"/>
              </a:rPr>
              <a:t>exigences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qualité</a:t>
            </a:r>
            <a:r>
              <a:rPr lang="en-US" sz="2800" dirty="0">
                <a:latin typeface="Trebuchet MS" panose="020B0603020202020204" pitchFamily="34" charset="0"/>
              </a:rPr>
              <a:t>, les </a:t>
            </a:r>
            <a:r>
              <a:rPr lang="en-US" sz="2800" dirty="0" err="1">
                <a:latin typeface="Trebuchet MS" panose="020B0603020202020204" pitchFamily="34" charset="0"/>
              </a:rPr>
              <a:t>exigences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environnementales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l’organisation</a:t>
            </a:r>
            <a:r>
              <a:rPr lang="en-US" sz="2800" dirty="0">
                <a:latin typeface="Trebuchet MS" panose="020B0603020202020204" pitchFamily="34" charset="0"/>
              </a:rPr>
              <a:t> du travail, …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Connaissance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précise</a:t>
            </a:r>
            <a:r>
              <a:rPr lang="en-US" sz="2800" dirty="0">
                <a:latin typeface="Trebuchet MS" panose="020B0603020202020204" pitchFamily="34" charset="0"/>
              </a:rPr>
              <a:t> des qualifications et  </a:t>
            </a:r>
            <a:r>
              <a:rPr lang="en-US" sz="2800" dirty="0" err="1">
                <a:latin typeface="Trebuchet MS" panose="020B0603020202020204" pitchFamily="34" charset="0"/>
              </a:rPr>
              <a:t>compétences</a:t>
            </a:r>
            <a:r>
              <a:rPr lang="en-US" sz="2800" dirty="0">
                <a:latin typeface="Trebuchet MS" panose="020B0603020202020204" pitchFamily="34" charset="0"/>
              </a:rPr>
              <a:t> des </a:t>
            </a:r>
            <a:r>
              <a:rPr lang="en-US" sz="2800" dirty="0" err="1">
                <a:latin typeface="Trebuchet MS" panose="020B0603020202020204" pitchFamily="34" charset="0"/>
              </a:rPr>
              <a:t>travailleurs</a:t>
            </a:r>
            <a:r>
              <a:rPr lang="en-US" sz="2800" dirty="0">
                <a:latin typeface="Trebuchet MS" panose="020B0603020202020204" pitchFamily="34" charset="0"/>
              </a:rPr>
              <a:t> (pour </a:t>
            </a:r>
            <a:r>
              <a:rPr lang="en-US" sz="2800" dirty="0" err="1">
                <a:latin typeface="Trebuchet MS" panose="020B0603020202020204" pitchFamily="34" charset="0"/>
              </a:rPr>
              <a:t>l’ensemble</a:t>
            </a:r>
            <a:r>
              <a:rPr lang="en-US" sz="2800" dirty="0">
                <a:latin typeface="Trebuchet MS" panose="020B0603020202020204" pitchFamily="34" charset="0"/>
              </a:rPr>
              <a:t>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Et </a:t>
            </a:r>
            <a:r>
              <a:rPr lang="en-US" sz="2800" dirty="0" err="1">
                <a:latin typeface="Trebuchet MS" panose="020B0603020202020204" pitchFamily="34" charset="0"/>
              </a:rPr>
              <a:t>comparaison</a:t>
            </a:r>
            <a:r>
              <a:rPr lang="en-US" sz="2800" dirty="0">
                <a:latin typeface="Trebuchet MS" panose="020B0603020202020204" pitchFamily="34" charset="0"/>
              </a:rPr>
              <a:t> avec </a:t>
            </a:r>
            <a:r>
              <a:rPr lang="en-US" sz="2800" dirty="0" err="1">
                <a:latin typeface="Trebuchet MS" panose="020B0603020202020204" pitchFamily="34" charset="0"/>
              </a:rPr>
              <a:t>celles</a:t>
            </a:r>
            <a:r>
              <a:rPr lang="en-US" sz="2800" dirty="0">
                <a:latin typeface="Trebuchet MS" panose="020B0603020202020204" pitchFamily="34" charset="0"/>
              </a:rPr>
              <a:t> qui </a:t>
            </a:r>
            <a:r>
              <a:rPr lang="en-US" sz="2800" dirty="0" err="1">
                <a:latin typeface="Trebuchet MS" panose="020B0603020202020204" pitchFamily="34" charset="0"/>
              </a:rPr>
              <a:t>seront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requises</a:t>
            </a:r>
            <a:r>
              <a:rPr lang="en-US" sz="2800" dirty="0">
                <a:latin typeface="Trebuchet MS" panose="020B0603020202020204" pitchFamily="34" charset="0"/>
              </a:rPr>
              <a:t> à </a:t>
            </a:r>
            <a:r>
              <a:rPr lang="en-US" sz="2800" dirty="0" err="1">
                <a:latin typeface="Trebuchet MS" panose="020B0603020202020204" pitchFamily="34" charset="0"/>
              </a:rPr>
              <a:t>l’avenir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Lien entre </a:t>
            </a:r>
            <a:r>
              <a:rPr lang="en-US" sz="2800" dirty="0" err="1">
                <a:latin typeface="Trebuchet MS" panose="020B0603020202020204" pitchFamily="34" charset="0"/>
              </a:rPr>
              <a:t>planification</a:t>
            </a:r>
            <a:r>
              <a:rPr lang="en-US" sz="2800" dirty="0">
                <a:latin typeface="Trebuchet MS" panose="020B0603020202020204" pitchFamily="34" charset="0"/>
              </a:rPr>
              <a:t> de formation et </a:t>
            </a:r>
            <a:r>
              <a:rPr lang="en-US" sz="2800" dirty="0" err="1">
                <a:latin typeface="Trebuchet MS" panose="020B0603020202020204" pitchFamily="34" charset="0"/>
              </a:rPr>
              <a:t>planification</a:t>
            </a:r>
            <a:r>
              <a:rPr lang="en-US" sz="2800" dirty="0">
                <a:latin typeface="Trebuchet MS" panose="020B0603020202020204" pitchFamily="34" charset="0"/>
              </a:rPr>
              <a:t> de la </a:t>
            </a:r>
            <a:r>
              <a:rPr lang="en-US" sz="2800" dirty="0" err="1">
                <a:latin typeface="Trebuchet MS" panose="020B0603020202020204" pitchFamily="34" charset="0"/>
              </a:rPr>
              <a:t>carrière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BE" dirty="0"/>
              <a:t>  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71690"/>
            <a:ext cx="7215238" cy="629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00B050"/>
                </a:solidFill>
              </a:rPr>
              <a:t>Des questions à se poser pour </a:t>
            </a:r>
            <a:r>
              <a:rPr lang="en-US" sz="2800" b="1" dirty="0" err="1">
                <a:solidFill>
                  <a:srgbClr val="00B050"/>
                </a:solidFill>
              </a:rPr>
              <a:t>apprécier</a:t>
            </a:r>
            <a:r>
              <a:rPr lang="en-US" sz="2800" b="1" dirty="0">
                <a:solidFill>
                  <a:srgbClr val="00B050"/>
                </a:solidFill>
              </a:rPr>
              <a:t> un plan de formation :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Quels</a:t>
            </a:r>
            <a:r>
              <a:rPr lang="en-US" sz="2800" dirty="0">
                <a:latin typeface="Trebuchet MS" panose="020B0603020202020204" pitchFamily="34" charset="0"/>
              </a:rPr>
              <a:t> liens avec les </a:t>
            </a:r>
            <a:r>
              <a:rPr lang="en-US" sz="2800" dirty="0" err="1">
                <a:latin typeface="Trebuchet MS" panose="020B0603020202020204" pitchFamily="34" charset="0"/>
              </a:rPr>
              <a:t>objectifs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l’entreprise</a:t>
            </a:r>
            <a:r>
              <a:rPr lang="en-US" sz="2800" dirty="0">
                <a:latin typeface="Trebuchet MS" panose="020B0603020202020204" pitchFamily="34" charset="0"/>
              </a:rPr>
              <a:t>?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Quelles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sont</a:t>
            </a:r>
            <a:r>
              <a:rPr lang="en-US" sz="2800" dirty="0">
                <a:latin typeface="Trebuchet MS" panose="020B0603020202020204" pitchFamily="34" charset="0"/>
              </a:rPr>
              <a:t> les </a:t>
            </a:r>
            <a:r>
              <a:rPr lang="en-US" sz="2800" dirty="0" err="1">
                <a:latin typeface="Trebuchet MS" panose="020B0603020202020204" pitchFamily="34" charset="0"/>
              </a:rPr>
              <a:t>csq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possibles</a:t>
            </a:r>
            <a:r>
              <a:rPr lang="en-US" sz="2800" dirty="0">
                <a:latin typeface="Trebuchet MS" panose="020B0603020202020204" pitchFamily="34" charset="0"/>
              </a:rPr>
              <a:t> du PF </a:t>
            </a:r>
            <a:r>
              <a:rPr lang="en-US" sz="2800" dirty="0" err="1">
                <a:latin typeface="Trebuchet MS" panose="020B0603020202020204" pitchFamily="34" charset="0"/>
              </a:rPr>
              <a:t>sur</a:t>
            </a:r>
            <a:r>
              <a:rPr lang="en-US" sz="2800" dirty="0">
                <a:latin typeface="Trebuchet MS" panose="020B0603020202020204" pitchFamily="34" charset="0"/>
              </a:rPr>
              <a:t>:</a:t>
            </a:r>
          </a:p>
          <a:p>
            <a:pPr lvl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les </a:t>
            </a:r>
            <a:r>
              <a:rPr lang="en-US" sz="2800" dirty="0" err="1">
                <a:latin typeface="Trebuchet MS" panose="020B0603020202020204" pitchFamily="34" charset="0"/>
              </a:rPr>
              <a:t>futurs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recrutements</a:t>
            </a:r>
            <a:r>
              <a:rPr lang="en-US" sz="2800" dirty="0">
                <a:latin typeface="Trebuchet MS" panose="020B0603020202020204" pitchFamily="34" charset="0"/>
              </a:rPr>
              <a:t> (Augmentation des qualifications? Au </a:t>
            </a:r>
            <a:r>
              <a:rPr lang="en-US" sz="2800" dirty="0" err="1">
                <a:latin typeface="Trebuchet MS" panose="020B0603020202020204" pitchFamily="34" charset="0"/>
              </a:rPr>
              <a:t>détriment</a:t>
            </a:r>
            <a:r>
              <a:rPr lang="en-US" sz="2800" dirty="0">
                <a:latin typeface="Trebuchet MS" panose="020B0603020202020204" pitchFamily="34" charset="0"/>
              </a:rPr>
              <a:t> de qui?)</a:t>
            </a:r>
          </a:p>
          <a:p>
            <a:pPr lvl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l’organisation</a:t>
            </a:r>
            <a:r>
              <a:rPr lang="en-US" sz="2800" dirty="0">
                <a:latin typeface="Trebuchet MS" panose="020B0603020202020204" pitchFamily="34" charset="0"/>
              </a:rPr>
              <a:t> du temps de travail (les </a:t>
            </a:r>
            <a:r>
              <a:rPr lang="en-US" sz="2800" dirty="0" err="1">
                <a:latin typeface="Trebuchet MS" panose="020B0603020202020204" pitchFamily="34" charset="0"/>
              </a:rPr>
              <a:t>compétences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acquises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vont-elles</a:t>
            </a:r>
            <a:r>
              <a:rPr lang="en-US" sz="2800" dirty="0">
                <a:latin typeface="Trebuchet MS" panose="020B0603020202020204" pitchFamily="34" charset="0"/>
              </a:rPr>
              <a:t> modifier </a:t>
            </a:r>
            <a:r>
              <a:rPr lang="en-US" sz="2800" dirty="0" err="1">
                <a:latin typeface="Trebuchet MS" panose="020B0603020202020204" pitchFamily="34" charset="0"/>
              </a:rPr>
              <a:t>l’OT</a:t>
            </a:r>
            <a:r>
              <a:rPr lang="en-US" sz="2800" dirty="0">
                <a:latin typeface="Trebuchet MS" panose="020B0603020202020204" pitchFamily="34" charset="0"/>
              </a:rPr>
              <a:t>, la </a:t>
            </a:r>
            <a:r>
              <a:rPr lang="en-US" sz="2800" dirty="0" err="1">
                <a:latin typeface="Trebuchet MS" panose="020B0603020202020204" pitchFamily="34" charset="0"/>
              </a:rPr>
              <a:t>flexibilité</a:t>
            </a:r>
            <a:r>
              <a:rPr lang="en-US" sz="2800" dirty="0">
                <a:latin typeface="Trebuchet MS" panose="020B0603020202020204" pitchFamily="34" charset="0"/>
              </a:rPr>
              <a:t>, la </a:t>
            </a:r>
            <a:r>
              <a:rPr lang="en-US" sz="2800" dirty="0" err="1">
                <a:latin typeface="Trebuchet MS" panose="020B0603020202020204" pitchFamily="34" charset="0"/>
              </a:rPr>
              <a:t>mobilité</a:t>
            </a:r>
            <a:r>
              <a:rPr lang="en-US" sz="2800" dirty="0">
                <a:latin typeface="Trebuchet MS" panose="020B0603020202020204" pitchFamily="34" charset="0"/>
              </a:rPr>
              <a:t>? En </a:t>
            </a:r>
            <a:r>
              <a:rPr lang="en-US" sz="2800" dirty="0" err="1">
                <a:latin typeface="Trebuchet MS" panose="020B0603020202020204" pitchFamily="34" charset="0"/>
              </a:rPr>
              <a:t>faveur</a:t>
            </a:r>
            <a:r>
              <a:rPr lang="en-US" sz="2800" dirty="0">
                <a:latin typeface="Trebuchet MS" panose="020B0603020202020204" pitchFamily="34" charset="0"/>
              </a:rPr>
              <a:t> de qui?)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endParaRPr lang="en-US" sz="20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1071546"/>
            <a:ext cx="721523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le </a:t>
            </a:r>
            <a:r>
              <a:rPr lang="en-US" sz="2800" dirty="0" err="1">
                <a:latin typeface="Trebuchet MS" panose="020B0603020202020204" pitchFamily="34" charset="0"/>
              </a:rPr>
              <a:t>système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d’évaluation</a:t>
            </a:r>
            <a:r>
              <a:rPr lang="en-US" sz="2800" dirty="0">
                <a:latin typeface="Trebuchet MS" panose="020B0603020202020204" pitchFamily="34" charset="0"/>
              </a:rPr>
              <a:t> (la formation sera-t-</a:t>
            </a:r>
            <a:r>
              <a:rPr lang="en-US" sz="2800" dirty="0" err="1">
                <a:latin typeface="Trebuchet MS" panose="020B0603020202020204" pitchFamily="34" charset="0"/>
              </a:rPr>
              <a:t>elle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prise</a:t>
            </a:r>
            <a:r>
              <a:rPr lang="en-US" sz="2800" dirty="0">
                <a:latin typeface="Trebuchet MS" panose="020B0603020202020204" pitchFamily="34" charset="0"/>
              </a:rPr>
              <a:t> en </a:t>
            </a:r>
            <a:r>
              <a:rPr lang="en-US" sz="2800" dirty="0" err="1">
                <a:latin typeface="Trebuchet MS" panose="020B0603020202020204" pitchFamily="34" charset="0"/>
              </a:rPr>
              <a:t>compte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dans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l’évaluation</a:t>
            </a:r>
            <a:r>
              <a:rPr lang="en-US" sz="2800" dirty="0">
                <a:latin typeface="Trebuchet MS" panose="020B0603020202020204" pitchFamily="34" charset="0"/>
              </a:rPr>
              <a:t>? Quid en </a:t>
            </a:r>
            <a:r>
              <a:rPr lang="en-US" sz="2800" dirty="0" err="1">
                <a:latin typeface="Trebuchet MS" panose="020B0603020202020204" pitchFamily="34" charset="0"/>
              </a:rPr>
              <a:t>cas</a:t>
            </a:r>
            <a:r>
              <a:rPr lang="en-US" sz="2800" dirty="0">
                <a:latin typeface="Trebuchet MS" panose="020B0603020202020204" pitchFamily="34" charset="0"/>
              </a:rPr>
              <a:t> de non-</a:t>
            </a:r>
            <a:r>
              <a:rPr lang="en-US" sz="2800" dirty="0" err="1">
                <a:latin typeface="Trebuchet MS" panose="020B0603020202020204" pitchFamily="34" charset="0"/>
              </a:rPr>
              <a:t>réussite</a:t>
            </a:r>
            <a:r>
              <a:rPr lang="en-US" sz="2800" dirty="0">
                <a:latin typeface="Trebuchet MS" panose="020B0603020202020204" pitchFamily="34" charset="0"/>
              </a:rPr>
              <a:t> de la formation?) 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la promotion au sein de </a:t>
            </a:r>
            <a:r>
              <a:rPr lang="en-US" sz="2800" dirty="0" err="1">
                <a:latin typeface="Trebuchet MS" panose="020B0603020202020204" pitchFamily="34" charset="0"/>
              </a:rPr>
              <a:t>l’entreprise</a:t>
            </a:r>
            <a:r>
              <a:rPr lang="en-US" sz="2800" dirty="0">
                <a:latin typeface="Trebuchet MS" panose="020B0603020202020204" pitchFamily="34" charset="0"/>
              </a:rPr>
              <a:t> (la formation sera-t-</a:t>
            </a:r>
            <a:r>
              <a:rPr lang="en-US" sz="2800" dirty="0" err="1">
                <a:latin typeface="Trebuchet MS" panose="020B0603020202020204" pitchFamily="34" charset="0"/>
              </a:rPr>
              <a:t>elle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une</a:t>
            </a:r>
            <a:r>
              <a:rPr lang="en-US" sz="2800" dirty="0">
                <a:latin typeface="Trebuchet MS" panose="020B0603020202020204" pitchFamily="34" charset="0"/>
              </a:rPr>
              <a:t> condition de promotion? Un instrument de </a:t>
            </a:r>
            <a:r>
              <a:rPr lang="en-US" sz="2800" dirty="0" err="1">
                <a:latin typeface="Trebuchet MS" panose="020B0603020202020204" pitchFamily="34" charset="0"/>
              </a:rPr>
              <a:t>sélection</a:t>
            </a:r>
            <a:r>
              <a:rPr lang="en-US" sz="2800" dirty="0">
                <a:latin typeface="Trebuchet MS" panose="020B0603020202020204" pitchFamily="34" charset="0"/>
              </a:rPr>
              <a:t>?)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les </a:t>
            </a:r>
            <a:r>
              <a:rPr lang="en-US" sz="2800" dirty="0" err="1">
                <a:latin typeface="Trebuchet MS" panose="020B0603020202020204" pitchFamily="34" charset="0"/>
              </a:rPr>
              <a:t>rémunérations</a:t>
            </a:r>
            <a:r>
              <a:rPr lang="en-US" sz="2800" dirty="0">
                <a:latin typeface="Trebuchet MS" panose="020B0603020202020204" pitchFamily="34" charset="0"/>
              </a:rPr>
              <a:t> (augmentation des </a:t>
            </a:r>
            <a:r>
              <a:rPr lang="en-US" sz="2800" dirty="0" err="1">
                <a:latin typeface="Trebuchet MS" panose="020B0603020202020204" pitchFamily="34" charset="0"/>
              </a:rPr>
              <a:t>revenus</a:t>
            </a:r>
            <a:r>
              <a:rPr lang="en-US" sz="2800" dirty="0">
                <a:latin typeface="Trebuchet MS" panose="020B0603020202020204" pitchFamily="34" charset="0"/>
              </a:rPr>
              <a:t>? Nouvelle classification? Reconnaissance des </a:t>
            </a:r>
            <a:r>
              <a:rPr lang="en-US" sz="2800" dirty="0" err="1">
                <a:latin typeface="Trebuchet MS" panose="020B0603020202020204" pitchFamily="34" charset="0"/>
              </a:rPr>
              <a:t>acquis</a:t>
            </a:r>
            <a:r>
              <a:rPr lang="en-US" sz="2800" dirty="0">
                <a:latin typeface="Trebuchet MS" panose="020B0603020202020204" pitchFamily="34" charset="0"/>
              </a:rPr>
              <a:t> de la formation? </a:t>
            </a:r>
            <a:r>
              <a:rPr lang="en-US" sz="2800" dirty="0" err="1">
                <a:latin typeface="Trebuchet MS" panose="020B0603020202020204" pitchFamily="34" charset="0"/>
              </a:rPr>
              <a:t>Laquelle</a:t>
            </a:r>
            <a:r>
              <a:rPr lang="en-US" sz="2800" dirty="0">
                <a:latin typeface="Trebuchet MS" panose="020B0603020202020204" pitchFamily="34" charset="0"/>
              </a:rPr>
              <a:t>?)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643042" cy="365125"/>
          </a:xfrm>
        </p:spPr>
        <p:txBody>
          <a:bodyPr/>
          <a:lstStyle/>
          <a:p>
            <a:r>
              <a:rPr lang="fr-FR"/>
              <a:t>un plan de formation?</a:t>
            </a:r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71690"/>
            <a:ext cx="7215238" cy="629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la </a:t>
            </a:r>
            <a:r>
              <a:rPr lang="en-US" sz="2800" dirty="0" err="1">
                <a:latin typeface="Trebuchet MS" panose="020B0603020202020204" pitchFamily="34" charset="0"/>
              </a:rPr>
              <a:t>gestion</a:t>
            </a:r>
            <a:r>
              <a:rPr lang="en-US" sz="2800" dirty="0">
                <a:latin typeface="Trebuchet MS" panose="020B0603020202020204" pitchFamily="34" charset="0"/>
              </a:rPr>
              <a:t> des sorties, des </a:t>
            </a:r>
            <a:r>
              <a:rPr lang="en-US" sz="2800" dirty="0" err="1">
                <a:latin typeface="Trebuchet MS" panose="020B0603020202020204" pitchFamily="34" charset="0"/>
              </a:rPr>
              <a:t>licenciements</a:t>
            </a:r>
            <a:r>
              <a:rPr lang="en-US" sz="2800" dirty="0">
                <a:latin typeface="Trebuchet MS" panose="020B0603020202020204" pitchFamily="34" charset="0"/>
              </a:rPr>
              <a:t>, des fins de </a:t>
            </a:r>
            <a:r>
              <a:rPr lang="en-US" sz="2800" dirty="0" err="1">
                <a:latin typeface="Trebuchet MS" panose="020B0603020202020204" pitchFamily="34" charset="0"/>
              </a:rPr>
              <a:t>carrière</a:t>
            </a:r>
            <a:r>
              <a:rPr lang="en-US" sz="2800" dirty="0">
                <a:latin typeface="Trebuchet MS" panose="020B0603020202020204" pitchFamily="34" charset="0"/>
              </a:rPr>
              <a:t> (quid des </a:t>
            </a:r>
            <a:r>
              <a:rPr lang="en-US" sz="2800" dirty="0" err="1">
                <a:latin typeface="Trebuchet MS" panose="020B0603020202020204" pitchFamily="34" charset="0"/>
              </a:rPr>
              <a:t>risques</a:t>
            </a:r>
            <a:r>
              <a:rPr lang="en-US" sz="2800" dirty="0">
                <a:latin typeface="Trebuchet MS" panose="020B0603020202020204" pitchFamily="34" charset="0"/>
              </a:rPr>
              <a:t> en </a:t>
            </a:r>
            <a:r>
              <a:rPr lang="en-US" sz="2800" dirty="0" err="1">
                <a:latin typeface="Trebuchet MS" panose="020B0603020202020204" pitchFamily="34" charset="0"/>
              </a:rPr>
              <a:t>cas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refus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ou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d’échec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dans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une</a:t>
            </a:r>
            <a:r>
              <a:rPr lang="en-US" sz="2800" dirty="0">
                <a:latin typeface="Trebuchet MS" panose="020B0603020202020204" pitchFamily="34" charset="0"/>
              </a:rPr>
              <a:t> formation? ), la reconversion</a:t>
            </a:r>
          </a:p>
          <a:p>
            <a:pPr>
              <a:spcAft>
                <a:spcPts val="1800"/>
              </a:spcAft>
            </a:pPr>
            <a:r>
              <a:rPr lang="en-US" sz="2800" dirty="0" err="1">
                <a:latin typeface="Trebuchet MS" panose="020B0603020202020204" pitchFamily="34" charset="0"/>
              </a:rPr>
              <a:t>Mais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aussi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sur</a:t>
            </a:r>
            <a:r>
              <a:rPr lang="en-US" sz="2800" dirty="0">
                <a:latin typeface="Trebuchet MS" panose="020B0603020202020204" pitchFamily="34" charset="0"/>
              </a:rPr>
              <a:t>: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la </a:t>
            </a:r>
            <a:r>
              <a:rPr lang="en-US" sz="2800" dirty="0" err="1">
                <a:latin typeface="Trebuchet MS" panose="020B0603020202020204" pitchFamily="34" charset="0"/>
              </a:rPr>
              <a:t>politique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sécurité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la </a:t>
            </a:r>
            <a:r>
              <a:rPr lang="en-US" sz="2800" dirty="0" err="1">
                <a:latin typeface="Trebuchet MS" panose="020B0603020202020204" pitchFamily="34" charset="0"/>
              </a:rPr>
              <a:t>politique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environnementale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la </a:t>
            </a:r>
            <a:r>
              <a:rPr lang="en-US" sz="2800" dirty="0" err="1">
                <a:latin typeface="Trebuchet MS" panose="020B0603020202020204" pitchFamily="34" charset="0"/>
              </a:rPr>
              <a:t>politique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sociale</a:t>
            </a:r>
            <a:r>
              <a:rPr lang="en-US" sz="2800" dirty="0">
                <a:latin typeface="Trebuchet MS" panose="020B0603020202020204" pitchFamily="34" charset="0"/>
              </a:rPr>
              <a:t>: </a:t>
            </a:r>
            <a:r>
              <a:rPr lang="en-US" sz="2800" dirty="0" err="1">
                <a:latin typeface="Trebuchet MS" panose="020B0603020202020204" pitchFamily="34" charset="0"/>
              </a:rPr>
              <a:t>égalité</a:t>
            </a:r>
            <a:r>
              <a:rPr lang="en-US" sz="2800" dirty="0">
                <a:latin typeface="Trebuchet MS" panose="020B0603020202020204" pitchFamily="34" charset="0"/>
              </a:rPr>
              <a:t> h/f, place des </a:t>
            </a:r>
            <a:r>
              <a:rPr lang="en-US" sz="2800" dirty="0" err="1">
                <a:latin typeface="Trebuchet MS" panose="020B0603020202020204" pitchFamily="34" charset="0"/>
              </a:rPr>
              <a:t>jeunes</a:t>
            </a:r>
            <a:r>
              <a:rPr lang="en-US" sz="2800" dirty="0">
                <a:latin typeface="Trebuchet MS" panose="020B0603020202020204" pitchFamily="34" charset="0"/>
              </a:rPr>
              <a:t>, place des </a:t>
            </a:r>
            <a:r>
              <a:rPr lang="en-US" sz="2800" dirty="0" err="1">
                <a:latin typeface="Trebuchet MS" panose="020B0603020202020204" pitchFamily="34" charset="0"/>
              </a:rPr>
              <a:t>anciens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travailleurs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d’origine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étrangère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prise</a:t>
            </a:r>
            <a:r>
              <a:rPr lang="en-US" sz="2800" dirty="0">
                <a:latin typeface="Trebuchet MS" panose="020B0603020202020204" pitchFamily="34" charset="0"/>
              </a:rPr>
              <a:t> en </a:t>
            </a:r>
            <a:r>
              <a:rPr lang="en-US" sz="2800" dirty="0" err="1">
                <a:latin typeface="Trebuchet MS" panose="020B0603020202020204" pitchFamily="34" charset="0"/>
              </a:rPr>
              <a:t>compte</a:t>
            </a:r>
            <a:r>
              <a:rPr lang="en-US" sz="2800" dirty="0">
                <a:latin typeface="Trebuchet MS" panose="020B0603020202020204" pitchFamily="34" charset="0"/>
              </a:rPr>
              <a:t> de la </a:t>
            </a:r>
            <a:r>
              <a:rPr lang="en-US" sz="2800" dirty="0" err="1">
                <a:latin typeface="Trebuchet MS" panose="020B0603020202020204" pitchFamily="34" charset="0"/>
              </a:rPr>
              <a:t>diversité</a:t>
            </a:r>
            <a:r>
              <a:rPr lang="en-US" sz="2800" dirty="0">
                <a:latin typeface="Trebuchet MS" panose="020B0603020202020204" pitchFamily="34" charset="0"/>
              </a:rPr>
              <a:t>;…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endParaRPr lang="en-US" sz="20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643042" cy="365125"/>
          </a:xfrm>
        </p:spPr>
        <p:txBody>
          <a:bodyPr/>
          <a:lstStyle/>
          <a:p>
            <a:r>
              <a:rPr lang="fr-FR"/>
              <a:t>un plan de formation?</a:t>
            </a:r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0" y="1928802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  <a:t>Le plan annuel </a:t>
            </a:r>
            <a:b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</a:br>
            <a: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  <a:t>de formation</a:t>
            </a:r>
            <a:endParaRPr lang="en-US" sz="8000" dirty="0">
              <a:solidFill>
                <a:srgbClr val="47BD11"/>
              </a:solidFill>
              <a:latin typeface="Trebuchet MS"/>
              <a:cs typeface="Trebuchet MS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4714884"/>
            <a:ext cx="9144000" cy="73866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4100" dirty="0">
                <a:solidFill>
                  <a:schemeClr val="tx1"/>
                </a:solidFill>
                <a:latin typeface="Trteb"/>
                <a:cs typeface="Trteb"/>
              </a:rPr>
              <a:t>Contenu</a:t>
            </a:r>
            <a:endParaRPr lang="en-US" sz="4100" dirty="0">
              <a:solidFill>
                <a:schemeClr val="tx1"/>
              </a:solidFill>
              <a:latin typeface="Trteb"/>
              <a:cs typeface="Trteb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71690"/>
            <a:ext cx="7215238" cy="629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rebuchet MS" panose="020B0603020202020204" pitchFamily="34" charset="0"/>
              </a:rPr>
              <a:t> La vision (à long </a:t>
            </a:r>
            <a:r>
              <a:rPr lang="en-US" sz="2800" dirty="0" err="1">
                <a:latin typeface="Trebuchet MS" panose="020B0603020202020204" pitchFamily="34" charset="0"/>
              </a:rPr>
              <a:t>terme</a:t>
            </a:r>
            <a:r>
              <a:rPr lang="en-US" sz="2800" dirty="0">
                <a:latin typeface="Trebuchet MS" panose="020B0603020202020204" pitchFamily="34" charset="0"/>
              </a:rPr>
              <a:t>) de </a:t>
            </a:r>
            <a:r>
              <a:rPr lang="en-US" sz="2800" dirty="0" err="1">
                <a:latin typeface="Trebuchet MS" panose="020B0603020202020204" pitchFamily="34" charset="0"/>
              </a:rPr>
              <a:t>l’entreprise</a:t>
            </a:r>
            <a:r>
              <a:rPr lang="en-US" sz="2800" dirty="0">
                <a:latin typeface="Trebuchet MS" panose="020B0603020202020204" pitchFamily="34" charset="0"/>
              </a:rPr>
              <a:t> en </a:t>
            </a:r>
            <a:r>
              <a:rPr lang="en-US" sz="2800" dirty="0" err="1">
                <a:latin typeface="Trebuchet MS" panose="020B0603020202020204" pitchFamily="34" charset="0"/>
              </a:rPr>
              <a:t>matière</a:t>
            </a:r>
            <a:r>
              <a:rPr lang="en-US" sz="2800" dirty="0">
                <a:latin typeface="Trebuchet MS" panose="020B0603020202020204" pitchFamily="34" charset="0"/>
              </a:rPr>
              <a:t> de formation</a:t>
            </a: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rebuchet MS" panose="020B0603020202020204" pitchFamily="34" charset="0"/>
              </a:rPr>
              <a:t> La </a:t>
            </a:r>
            <a:r>
              <a:rPr lang="en-US" sz="2800" dirty="0" err="1">
                <a:latin typeface="Trebuchet MS" panose="020B0603020202020204" pitchFamily="34" charset="0"/>
              </a:rPr>
              <a:t>garantie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que</a:t>
            </a:r>
            <a:r>
              <a:rPr lang="en-US" sz="2800" dirty="0">
                <a:latin typeface="Trebuchet MS" panose="020B0603020202020204" pitchFamily="34" charset="0"/>
              </a:rPr>
              <a:t> le plan </a:t>
            </a:r>
            <a:r>
              <a:rPr lang="en-US" sz="2800" dirty="0" err="1">
                <a:latin typeface="Trebuchet MS" panose="020B0603020202020204" pitchFamily="34" charset="0"/>
              </a:rPr>
              <a:t>s’inscrit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dans</a:t>
            </a:r>
            <a:r>
              <a:rPr lang="en-US" sz="2800" dirty="0">
                <a:latin typeface="Trebuchet MS" panose="020B0603020202020204" pitchFamily="34" charset="0"/>
              </a:rPr>
              <a:t> la </a:t>
            </a:r>
            <a:r>
              <a:rPr lang="en-US" sz="2800" dirty="0" err="1">
                <a:latin typeface="Trebuchet MS" panose="020B0603020202020204" pitchFamily="34" charset="0"/>
              </a:rPr>
              <a:t>politique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globale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l’entreprise</a:t>
            </a:r>
            <a:r>
              <a:rPr lang="en-US" sz="2800" dirty="0">
                <a:latin typeface="Trebuchet MS" panose="020B0603020202020204" pitchFamily="34" charset="0"/>
              </a:rPr>
              <a:t> (en </a:t>
            </a:r>
            <a:r>
              <a:rPr lang="en-US" sz="2800" dirty="0" err="1">
                <a:latin typeface="Trebuchet MS" panose="020B0603020202020204" pitchFamily="34" charset="0"/>
              </a:rPr>
              <a:t>matière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d’innovation</a:t>
            </a:r>
            <a:r>
              <a:rPr lang="en-US" sz="2800" dirty="0">
                <a:latin typeface="Trebuchet MS" panose="020B0603020202020204" pitchFamily="34" charset="0"/>
              </a:rPr>
              <a:t>, de </a:t>
            </a:r>
            <a:r>
              <a:rPr lang="en-US" sz="2800" dirty="0" err="1">
                <a:latin typeface="Trebuchet MS" panose="020B0603020202020204" pitchFamily="34" charset="0"/>
              </a:rPr>
              <a:t>sécurité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d’environnement</a:t>
            </a:r>
            <a:r>
              <a:rPr lang="en-US" sz="2800" dirty="0">
                <a:latin typeface="Trebuchet MS" panose="020B0603020202020204" pitchFamily="34" charset="0"/>
              </a:rPr>
              <a:t>, de </a:t>
            </a:r>
            <a:r>
              <a:rPr lang="en-US" sz="2800" dirty="0" err="1">
                <a:latin typeface="Trebuchet MS" panose="020B0603020202020204" pitchFamily="34" charset="0"/>
              </a:rPr>
              <a:t>développement</a:t>
            </a:r>
            <a:r>
              <a:rPr lang="en-US" sz="2800" dirty="0">
                <a:latin typeface="Trebuchet MS" panose="020B0603020202020204" pitchFamily="34" charset="0"/>
              </a:rPr>
              <a:t> durable,…)</a:t>
            </a: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rebuchet MS" panose="020B0603020202020204" pitchFamily="34" charset="0"/>
              </a:rPr>
              <a:t> La </a:t>
            </a:r>
            <a:r>
              <a:rPr lang="en-US" sz="2800" dirty="0" err="1">
                <a:latin typeface="Trebuchet MS" panose="020B0603020202020204" pitchFamily="34" charset="0"/>
              </a:rPr>
              <a:t>période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couverte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rebuchet MS" panose="020B0603020202020204" pitchFamily="34" charset="0"/>
              </a:rPr>
              <a:t> La date de </a:t>
            </a:r>
            <a:r>
              <a:rPr lang="en-US" sz="2800" dirty="0" err="1">
                <a:latin typeface="Trebuchet MS" panose="020B0603020202020204" pitchFamily="34" charset="0"/>
              </a:rPr>
              <a:t>présentation</a:t>
            </a:r>
            <a:r>
              <a:rPr lang="en-US" sz="2800" dirty="0">
                <a:latin typeface="Trebuchet MS" panose="020B0603020202020204" pitchFamily="34" charset="0"/>
              </a:rPr>
              <a:t> au CE (</a:t>
            </a:r>
            <a:r>
              <a:rPr lang="en-US" sz="2800" dirty="0" err="1">
                <a:latin typeface="Trebuchet MS" panose="020B0603020202020204" pitchFamily="34" charset="0"/>
              </a:rPr>
              <a:t>ou</a:t>
            </a:r>
            <a:r>
              <a:rPr lang="en-US" sz="2800" dirty="0">
                <a:latin typeface="Trebuchet MS" panose="020B0603020202020204" pitchFamily="34" charset="0"/>
              </a:rPr>
              <a:t> à </a:t>
            </a:r>
            <a:r>
              <a:rPr lang="en-US" sz="2800" dirty="0" err="1">
                <a:latin typeface="Trebuchet MS" panose="020B0603020202020204" pitchFamily="34" charset="0"/>
              </a:rPr>
              <a:t>défaut</a:t>
            </a:r>
            <a:r>
              <a:rPr lang="en-US" sz="2800" dirty="0">
                <a:latin typeface="Trebuchet MS" panose="020B0603020202020204" pitchFamily="34" charset="0"/>
              </a:rPr>
              <a:t> de CE, à la DS)</a:t>
            </a: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L’identification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l’entreprise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Tx/>
              <a:buChar char="-"/>
            </a:pPr>
            <a:endParaRPr lang="en-US" sz="20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643042" y="642919"/>
            <a:ext cx="728667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00B050"/>
                </a:solidFill>
                <a:latin typeface="Trebuchet MS"/>
                <a:cs typeface="Trebuchet MS"/>
              </a:rPr>
              <a:t>De quoi </a:t>
            </a:r>
            <a:r>
              <a:rPr lang="en-US" sz="2800" b="1" dirty="0" err="1">
                <a:solidFill>
                  <a:srgbClr val="00B050"/>
                </a:solidFill>
                <a:latin typeface="Trebuchet MS"/>
                <a:cs typeface="Trebuchet MS"/>
              </a:rPr>
              <a:t>s’agit-il</a:t>
            </a:r>
            <a:r>
              <a:rPr lang="en-US" sz="2800" b="1" dirty="0">
                <a:solidFill>
                  <a:srgbClr val="00B050"/>
                </a:solidFill>
                <a:latin typeface="Trebuchet MS"/>
                <a:cs typeface="Trebuchet MS"/>
              </a:rPr>
              <a:t> ?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400" dirty="0">
                <a:latin typeface="Trebuchet MS"/>
                <a:cs typeface="Trebuchet MS"/>
              </a:rPr>
              <a:t>Planning, </a:t>
            </a:r>
            <a:r>
              <a:rPr lang="en-US" sz="2400" dirty="0" err="1">
                <a:latin typeface="Trebuchet MS"/>
                <a:cs typeface="Trebuchet MS"/>
              </a:rPr>
              <a:t>programme</a:t>
            </a:r>
            <a:r>
              <a:rPr lang="en-US" sz="2400" dirty="0">
                <a:latin typeface="Trebuchet MS"/>
                <a:cs typeface="Trebuchet MS"/>
              </a:rPr>
              <a:t>, </a:t>
            </a:r>
            <a:r>
              <a:rPr lang="en-US" sz="2400" dirty="0" err="1">
                <a:latin typeface="Trebuchet MS"/>
                <a:cs typeface="Trebuchet MS"/>
              </a:rPr>
              <a:t>schéma</a:t>
            </a:r>
            <a:r>
              <a:rPr lang="en-US" sz="2400" dirty="0">
                <a:latin typeface="Trebuchet MS"/>
                <a:cs typeface="Trebuchet MS"/>
              </a:rPr>
              <a:t> </a:t>
            </a:r>
            <a:r>
              <a:rPr lang="en-US" sz="2400" dirty="0" err="1">
                <a:latin typeface="Trebuchet MS"/>
                <a:cs typeface="Trebuchet MS"/>
              </a:rPr>
              <a:t>conducteur</a:t>
            </a:r>
            <a:endParaRPr lang="en-US" sz="24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>
                <a:latin typeface="Trebuchet MS"/>
                <a:cs typeface="Trebuchet MS"/>
              </a:rPr>
              <a:t> Ensemble </a:t>
            </a:r>
            <a:r>
              <a:rPr lang="en-US" sz="2400" dirty="0" err="1">
                <a:latin typeface="Trebuchet MS"/>
                <a:cs typeface="Trebuchet MS"/>
              </a:rPr>
              <a:t>d’objectifs</a:t>
            </a:r>
            <a:r>
              <a:rPr lang="en-US" sz="2400" dirty="0">
                <a:latin typeface="Trebuchet MS"/>
                <a:cs typeface="Trebuchet MS"/>
              </a:rPr>
              <a:t> et de </a:t>
            </a:r>
            <a:r>
              <a:rPr lang="en-US" sz="2400" dirty="0" err="1">
                <a:latin typeface="Trebuchet MS"/>
                <a:cs typeface="Trebuchet MS"/>
              </a:rPr>
              <a:t>résultats</a:t>
            </a:r>
            <a:r>
              <a:rPr lang="en-US" sz="2400" dirty="0">
                <a:latin typeface="Trebuchet MS"/>
                <a:cs typeface="Trebuchet MS"/>
              </a:rPr>
              <a:t> à </a:t>
            </a:r>
            <a:r>
              <a:rPr lang="en-US" sz="2400" dirty="0" err="1">
                <a:latin typeface="Trebuchet MS"/>
                <a:cs typeface="Trebuchet MS"/>
              </a:rPr>
              <a:t>atteindre</a:t>
            </a:r>
            <a:r>
              <a:rPr lang="en-US" sz="2400" dirty="0">
                <a:latin typeface="Trebuchet MS"/>
                <a:cs typeface="Trebuchet MS"/>
              </a:rPr>
              <a:t> en </a:t>
            </a:r>
            <a:r>
              <a:rPr lang="en-US" sz="2400" dirty="0" err="1">
                <a:latin typeface="Trebuchet MS"/>
                <a:cs typeface="Trebuchet MS"/>
              </a:rPr>
              <a:t>matière</a:t>
            </a:r>
            <a:r>
              <a:rPr lang="en-US" sz="2400" dirty="0">
                <a:latin typeface="Trebuchet MS"/>
                <a:cs typeface="Trebuchet MS"/>
              </a:rPr>
              <a:t> de formation pour </a:t>
            </a:r>
            <a:r>
              <a:rPr lang="en-US" sz="2400" dirty="0" err="1">
                <a:latin typeface="Trebuchet MS"/>
                <a:cs typeface="Trebuchet MS"/>
              </a:rPr>
              <a:t>une</a:t>
            </a:r>
            <a:r>
              <a:rPr lang="en-US" sz="2400" dirty="0">
                <a:latin typeface="Trebuchet MS"/>
                <a:cs typeface="Trebuchet MS"/>
              </a:rPr>
              <a:t> </a:t>
            </a:r>
            <a:r>
              <a:rPr lang="en-US" sz="2400" dirty="0" err="1">
                <a:latin typeface="Trebuchet MS"/>
                <a:cs typeface="Trebuchet MS"/>
              </a:rPr>
              <a:t>entreprise</a:t>
            </a:r>
            <a:endParaRPr lang="en-US" sz="24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>
                <a:latin typeface="Trebuchet MS"/>
                <a:cs typeface="Trebuchet MS"/>
              </a:rPr>
              <a:t> </a:t>
            </a:r>
            <a:r>
              <a:rPr lang="en-US" sz="2400" dirty="0" err="1">
                <a:latin typeface="Trebuchet MS"/>
                <a:cs typeface="Trebuchet MS"/>
              </a:rPr>
              <a:t>Reprend</a:t>
            </a:r>
            <a:r>
              <a:rPr lang="en-US" sz="2400" dirty="0">
                <a:latin typeface="Trebuchet MS"/>
                <a:cs typeface="Trebuchet MS"/>
              </a:rPr>
              <a:t> les </a:t>
            </a:r>
            <a:r>
              <a:rPr lang="en-US" sz="2400" dirty="0" err="1">
                <a:latin typeface="Trebuchet MS"/>
                <a:cs typeface="Trebuchet MS"/>
              </a:rPr>
              <a:t>travailleurs</a:t>
            </a:r>
            <a:r>
              <a:rPr lang="en-US" sz="2400" dirty="0">
                <a:latin typeface="Trebuchet MS"/>
                <a:cs typeface="Trebuchet MS"/>
              </a:rPr>
              <a:t> </a:t>
            </a:r>
            <a:r>
              <a:rPr lang="en-US" sz="2400" dirty="0" err="1">
                <a:latin typeface="Trebuchet MS"/>
                <a:cs typeface="Trebuchet MS"/>
              </a:rPr>
              <a:t>concernés</a:t>
            </a:r>
            <a:r>
              <a:rPr lang="en-US" sz="2400" dirty="0">
                <a:latin typeface="Trebuchet MS"/>
                <a:cs typeface="Trebuchet MS"/>
              </a:rPr>
              <a:t> et formations </a:t>
            </a:r>
            <a:r>
              <a:rPr lang="en-US" sz="2400" dirty="0" err="1">
                <a:latin typeface="Trebuchet MS"/>
                <a:cs typeface="Trebuchet MS"/>
              </a:rPr>
              <a:t>qu’ils</a:t>
            </a:r>
            <a:r>
              <a:rPr lang="en-US" sz="2400" dirty="0">
                <a:latin typeface="Trebuchet MS"/>
                <a:cs typeface="Trebuchet MS"/>
              </a:rPr>
              <a:t> </a:t>
            </a:r>
            <a:r>
              <a:rPr lang="en-US" sz="2400" dirty="0" err="1">
                <a:latin typeface="Trebuchet MS"/>
                <a:cs typeface="Trebuchet MS"/>
              </a:rPr>
              <a:t>suivront</a:t>
            </a:r>
            <a:endParaRPr lang="en-US" sz="24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>
                <a:latin typeface="Trebuchet MS"/>
                <a:cs typeface="Trebuchet MS"/>
              </a:rPr>
              <a:t> </a:t>
            </a:r>
            <a:r>
              <a:rPr lang="en-US" sz="2400" dirty="0" err="1">
                <a:latin typeface="Trebuchet MS"/>
                <a:cs typeface="Trebuchet MS"/>
              </a:rPr>
              <a:t>S’étend</a:t>
            </a:r>
            <a:r>
              <a:rPr lang="en-US" sz="2400" dirty="0">
                <a:latin typeface="Trebuchet MS"/>
                <a:cs typeface="Trebuchet MS"/>
              </a:rPr>
              <a:t> sur </a:t>
            </a:r>
            <a:r>
              <a:rPr lang="en-US" sz="2400" dirty="0" err="1">
                <a:latin typeface="Trebuchet MS"/>
                <a:cs typeface="Trebuchet MS"/>
              </a:rPr>
              <a:t>une</a:t>
            </a:r>
            <a:r>
              <a:rPr lang="en-US" sz="2400" dirty="0">
                <a:latin typeface="Trebuchet MS"/>
                <a:cs typeface="Trebuchet MS"/>
              </a:rPr>
              <a:t> base </a:t>
            </a:r>
            <a:r>
              <a:rPr lang="en-US" sz="2400" dirty="0" err="1">
                <a:latin typeface="Trebuchet MS"/>
                <a:cs typeface="Trebuchet MS"/>
              </a:rPr>
              <a:t>pluriannuelle</a:t>
            </a:r>
            <a:r>
              <a:rPr lang="en-US" sz="2400" dirty="0">
                <a:latin typeface="Trebuchet MS"/>
                <a:cs typeface="Trebuchet MS"/>
              </a:rPr>
              <a:t> (2 à 4 </a:t>
            </a:r>
            <a:r>
              <a:rPr lang="en-US" sz="2400" dirty="0" err="1">
                <a:latin typeface="Trebuchet MS"/>
                <a:cs typeface="Trebuchet MS"/>
              </a:rPr>
              <a:t>ans</a:t>
            </a:r>
            <a:r>
              <a:rPr lang="en-US" sz="2400" dirty="0">
                <a:latin typeface="Trebuchet MS"/>
                <a:cs typeface="Trebuchet MS"/>
              </a:rPr>
              <a:t> par </a:t>
            </a:r>
            <a:r>
              <a:rPr lang="en-US" sz="2400" dirty="0" err="1">
                <a:latin typeface="Trebuchet MS"/>
                <a:cs typeface="Trebuchet MS"/>
              </a:rPr>
              <a:t>exemple</a:t>
            </a:r>
            <a:r>
              <a:rPr lang="en-US" sz="2400" dirty="0">
                <a:latin typeface="Trebuchet MS"/>
                <a:cs typeface="Trebuchet MS"/>
              </a:rPr>
              <a:t>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>
                <a:latin typeface="Trebuchet MS"/>
                <a:cs typeface="Trebuchet MS"/>
              </a:rPr>
              <a:t> </a:t>
            </a:r>
            <a:r>
              <a:rPr lang="en-US" sz="2400" dirty="0" err="1">
                <a:latin typeface="Trebuchet MS"/>
                <a:cs typeface="Trebuchet MS"/>
              </a:rPr>
              <a:t>Elaboré</a:t>
            </a:r>
            <a:r>
              <a:rPr lang="en-US" sz="2400" dirty="0">
                <a:latin typeface="Trebuchet MS"/>
                <a:cs typeface="Trebuchet MS"/>
              </a:rPr>
              <a:t> et </a:t>
            </a:r>
            <a:r>
              <a:rPr lang="en-US" sz="2400" dirty="0" err="1">
                <a:latin typeface="Trebuchet MS"/>
                <a:cs typeface="Trebuchet MS"/>
              </a:rPr>
              <a:t>mis</a:t>
            </a:r>
            <a:r>
              <a:rPr lang="en-US" sz="2400" dirty="0">
                <a:latin typeface="Trebuchet MS"/>
                <a:cs typeface="Trebuchet MS"/>
              </a:rPr>
              <a:t> en place </a:t>
            </a:r>
            <a:r>
              <a:rPr lang="en-US" sz="2400" dirty="0" err="1">
                <a:latin typeface="Trebuchet MS"/>
                <a:cs typeface="Trebuchet MS"/>
              </a:rPr>
              <a:t>sous</a:t>
            </a:r>
            <a:r>
              <a:rPr lang="en-US" sz="2400" dirty="0">
                <a:latin typeface="Trebuchet MS"/>
                <a:cs typeface="Trebuchet MS"/>
              </a:rPr>
              <a:t> la </a:t>
            </a:r>
            <a:r>
              <a:rPr lang="en-US" sz="2400" dirty="0" err="1">
                <a:latin typeface="Trebuchet MS"/>
                <a:cs typeface="Trebuchet MS"/>
              </a:rPr>
              <a:t>responsabilité</a:t>
            </a:r>
            <a:r>
              <a:rPr lang="en-US" sz="2400" dirty="0">
                <a:latin typeface="Trebuchet MS"/>
                <a:cs typeface="Trebuchet MS"/>
              </a:rPr>
              <a:t> de </a:t>
            </a:r>
            <a:r>
              <a:rPr lang="en-US" sz="2400" dirty="0" err="1">
                <a:latin typeface="Trebuchet MS"/>
                <a:cs typeface="Trebuchet MS"/>
              </a:rPr>
              <a:t>l’employeur</a:t>
            </a:r>
            <a:endParaRPr lang="en-US" sz="24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 err="1">
                <a:latin typeface="Trebuchet MS"/>
                <a:cs typeface="Trebuchet MS"/>
              </a:rPr>
              <a:t>Avalisé</a:t>
            </a:r>
            <a:r>
              <a:rPr lang="en-US" sz="2400" dirty="0">
                <a:latin typeface="Trebuchet MS"/>
                <a:cs typeface="Trebuchet MS"/>
              </a:rPr>
              <a:t> par le CE </a:t>
            </a:r>
            <a:r>
              <a:rPr lang="en-US" sz="2400" dirty="0" err="1">
                <a:latin typeface="Trebuchet MS"/>
                <a:cs typeface="Trebuchet MS"/>
              </a:rPr>
              <a:t>ou</a:t>
            </a:r>
            <a:r>
              <a:rPr lang="en-US" sz="2400" dirty="0">
                <a:latin typeface="Trebuchet MS"/>
                <a:cs typeface="Trebuchet MS"/>
              </a:rPr>
              <a:t> la DS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 plan de formation?</a:t>
            </a:r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71690"/>
            <a:ext cx="721523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FontTx/>
              <a:buChar char="-"/>
            </a:pPr>
            <a:r>
              <a:rPr lang="en-US" sz="2400" dirty="0">
                <a:latin typeface="Trebuchet MS" panose="020B0603020202020204" pitchFamily="34" charset="0"/>
              </a:rPr>
              <a:t> La </a:t>
            </a:r>
            <a:r>
              <a:rPr lang="en-US" sz="2400" dirty="0" err="1">
                <a:latin typeface="Trebuchet MS" panose="020B0603020202020204" pitchFamily="34" charset="0"/>
              </a:rPr>
              <a:t>liste</a:t>
            </a:r>
            <a:r>
              <a:rPr lang="en-US" sz="2400" dirty="0">
                <a:latin typeface="Trebuchet MS" panose="020B0603020202020204" pitchFamily="34" charset="0"/>
              </a:rPr>
              <a:t> des initiatives de formations </a:t>
            </a:r>
            <a:r>
              <a:rPr lang="en-US" sz="2400" dirty="0" err="1">
                <a:latin typeface="Trebuchet MS" panose="020B0603020202020204" pitchFamily="34" charset="0"/>
              </a:rPr>
              <a:t>envisagées</a:t>
            </a:r>
            <a:r>
              <a:rPr lang="en-US" sz="2400" dirty="0">
                <a:latin typeface="Trebuchet MS" panose="020B0603020202020204" pitchFamily="34" charset="0"/>
              </a:rPr>
              <a:t> </a:t>
            </a:r>
            <a:r>
              <a:rPr lang="en-US" sz="2400" dirty="0" err="1">
                <a:latin typeface="Trebuchet MS" panose="020B0603020202020204" pitchFamily="34" charset="0"/>
              </a:rPr>
              <a:t>correspondant</a:t>
            </a:r>
            <a:r>
              <a:rPr lang="en-US" sz="2400" dirty="0">
                <a:latin typeface="Trebuchet MS" panose="020B0603020202020204" pitchFamily="34" charset="0"/>
              </a:rPr>
              <a:t> aux </a:t>
            </a:r>
            <a:r>
              <a:rPr lang="en-US" sz="2400" dirty="0" err="1">
                <a:latin typeface="Trebuchet MS" panose="020B0603020202020204" pitchFamily="34" charset="0"/>
              </a:rPr>
              <a:t>besoins</a:t>
            </a:r>
            <a:r>
              <a:rPr lang="en-US" sz="2400" dirty="0">
                <a:latin typeface="Trebuchet MS" panose="020B0603020202020204" pitchFamily="34" charset="0"/>
              </a:rPr>
              <a:t> et aux perspectives </a:t>
            </a:r>
            <a:r>
              <a:rPr lang="en-US" sz="2400" dirty="0" err="1">
                <a:latin typeface="Trebuchet MS" panose="020B0603020202020204" pitchFamily="34" charset="0"/>
              </a:rPr>
              <a:t>d’avenir</a:t>
            </a:r>
            <a:r>
              <a:rPr lang="en-US" sz="2400" dirty="0">
                <a:latin typeface="Trebuchet MS" panose="020B0603020202020204" pitchFamily="34" charset="0"/>
              </a:rPr>
              <a:t> (type de formation </a:t>
            </a:r>
            <a:r>
              <a:rPr lang="en-US" sz="2400" dirty="0" err="1">
                <a:latin typeface="Trebuchet MS" panose="020B0603020202020204" pitchFamily="34" charset="0"/>
              </a:rPr>
              <a:t>selon</a:t>
            </a:r>
            <a:r>
              <a:rPr lang="en-US" sz="2400" dirty="0">
                <a:latin typeface="Trebuchet MS" panose="020B0603020202020204" pitchFamily="34" charset="0"/>
              </a:rPr>
              <a:t> les </a:t>
            </a:r>
            <a:r>
              <a:rPr lang="en-US" sz="2400" dirty="0" err="1">
                <a:latin typeface="Trebuchet MS" panose="020B0603020202020204" pitchFamily="34" charset="0"/>
              </a:rPr>
              <a:t>fonctions</a:t>
            </a:r>
            <a:r>
              <a:rPr lang="en-US" sz="2400" dirty="0">
                <a:latin typeface="Trebuchet MS" panose="020B0603020202020204" pitchFamily="34" charset="0"/>
              </a:rPr>
              <a:t> et </a:t>
            </a:r>
            <a:r>
              <a:rPr lang="en-US" sz="2400" dirty="0" err="1">
                <a:latin typeface="Trebuchet MS" panose="020B0603020202020204" pitchFamily="34" charset="0"/>
              </a:rPr>
              <a:t>départements</a:t>
            </a:r>
            <a:r>
              <a:rPr lang="en-US" sz="2400" dirty="0">
                <a:latin typeface="Trebuchet MS" panose="020B0603020202020204" pitchFamily="34" charset="0"/>
              </a:rPr>
              <a:t> </a:t>
            </a:r>
            <a:r>
              <a:rPr lang="en-US" sz="2400" dirty="0" err="1">
                <a:latin typeface="Trebuchet MS" panose="020B0603020202020204" pitchFamily="34" charset="0"/>
              </a:rPr>
              <a:t>spécifiques</a:t>
            </a:r>
            <a:r>
              <a:rPr lang="en-US" sz="2400" dirty="0">
                <a:latin typeface="Trebuchet MS" panose="020B0603020202020204" pitchFamily="34" charset="0"/>
              </a:rPr>
              <a:t> de </a:t>
            </a:r>
            <a:r>
              <a:rPr lang="en-US" sz="2400" dirty="0" err="1">
                <a:latin typeface="Trebuchet MS" panose="020B0603020202020204" pitchFamily="34" charset="0"/>
              </a:rPr>
              <a:t>l’entreprise</a:t>
            </a:r>
            <a:r>
              <a:rPr lang="en-US" sz="2400" dirty="0">
                <a:latin typeface="Trebuchet MS" panose="020B0603020202020204" pitchFamily="34" charset="0"/>
              </a:rPr>
              <a:t>, en </a:t>
            </a:r>
            <a:r>
              <a:rPr lang="en-US" sz="2400" dirty="0" err="1">
                <a:latin typeface="Trebuchet MS" panose="020B0603020202020204" pitchFamily="34" charset="0"/>
              </a:rPr>
              <a:t>signalant</a:t>
            </a:r>
            <a:r>
              <a:rPr lang="en-US" sz="2400" dirty="0">
                <a:latin typeface="Trebuchet MS" panose="020B0603020202020204" pitchFamily="34" charset="0"/>
              </a:rPr>
              <a:t> </a:t>
            </a:r>
            <a:r>
              <a:rPr lang="en-US" sz="2400" dirty="0" err="1">
                <a:latin typeface="Trebuchet MS" panose="020B0603020202020204" pitchFamily="34" charset="0"/>
              </a:rPr>
              <a:t>s’il</a:t>
            </a:r>
            <a:r>
              <a:rPr lang="en-US" sz="2400" dirty="0">
                <a:latin typeface="Trebuchet MS" panose="020B0603020202020204" pitchFamily="34" charset="0"/>
              </a:rPr>
              <a:t> </a:t>
            </a:r>
            <a:r>
              <a:rPr lang="en-US" sz="2400" dirty="0" err="1">
                <a:latin typeface="Trebuchet MS" panose="020B0603020202020204" pitchFamily="34" charset="0"/>
              </a:rPr>
              <a:t>s’agit</a:t>
            </a:r>
            <a:r>
              <a:rPr lang="en-US" sz="2400" dirty="0">
                <a:latin typeface="Trebuchet MS" panose="020B0603020202020204" pitchFamily="34" charset="0"/>
              </a:rPr>
              <a:t> </a:t>
            </a:r>
            <a:r>
              <a:rPr lang="en-US" sz="2400" dirty="0" err="1">
                <a:latin typeface="Trebuchet MS" panose="020B0603020202020204" pitchFamily="34" charset="0"/>
              </a:rPr>
              <a:t>d’une</a:t>
            </a:r>
            <a:r>
              <a:rPr lang="en-US" sz="2400" dirty="0">
                <a:latin typeface="Trebuchet MS" panose="020B0603020202020204" pitchFamily="34" charset="0"/>
              </a:rPr>
              <a:t> formation </a:t>
            </a:r>
            <a:r>
              <a:rPr lang="en-US" sz="2400" dirty="0" err="1">
                <a:latin typeface="Trebuchet MS" panose="020B0603020202020204" pitchFamily="34" charset="0"/>
              </a:rPr>
              <a:t>formelle</a:t>
            </a:r>
            <a:r>
              <a:rPr lang="en-US" sz="2400" dirty="0">
                <a:latin typeface="Trebuchet MS" panose="020B0603020202020204" pitchFamily="34" charset="0"/>
              </a:rPr>
              <a:t>, </a:t>
            </a:r>
            <a:r>
              <a:rPr lang="en-US" sz="2400" dirty="0" err="1">
                <a:latin typeface="Trebuchet MS" panose="020B0603020202020204" pitchFamily="34" charset="0"/>
              </a:rPr>
              <a:t>informelle</a:t>
            </a:r>
            <a:r>
              <a:rPr lang="en-US" sz="2400" dirty="0">
                <a:latin typeface="Trebuchet MS" panose="020B0603020202020204" pitchFamily="34" charset="0"/>
              </a:rPr>
              <a:t>, </a:t>
            </a:r>
            <a:r>
              <a:rPr lang="en-US" sz="2400" dirty="0" err="1">
                <a:latin typeface="Trebuchet MS" panose="020B0603020202020204" pitchFamily="34" charset="0"/>
              </a:rPr>
              <a:t>sur</a:t>
            </a:r>
            <a:r>
              <a:rPr lang="en-US" sz="2400" dirty="0">
                <a:latin typeface="Trebuchet MS" panose="020B0603020202020204" pitchFamily="34" charset="0"/>
              </a:rPr>
              <a:t> le terrain, formation </a:t>
            </a:r>
            <a:r>
              <a:rPr lang="en-US" sz="2400" dirty="0" err="1">
                <a:latin typeface="Trebuchet MS" panose="020B0603020202020204" pitchFamily="34" charset="0"/>
              </a:rPr>
              <a:t>complémentaire</a:t>
            </a:r>
            <a:r>
              <a:rPr lang="en-US" sz="2400" dirty="0">
                <a:latin typeface="Trebuchet MS" panose="020B0603020202020204" pitchFamily="34" charset="0"/>
              </a:rPr>
              <a:t>, etc): </a:t>
            </a:r>
            <a:r>
              <a:rPr lang="en-US" sz="2400" dirty="0" err="1">
                <a:latin typeface="Trebuchet MS" panose="020B0603020202020204" pitchFamily="34" charset="0"/>
              </a:rPr>
              <a:t>cfr</a:t>
            </a:r>
            <a:r>
              <a:rPr lang="en-US" sz="2400" dirty="0">
                <a:latin typeface="Trebuchet MS" panose="020B0603020202020204" pitchFamily="34" charset="0"/>
              </a:rPr>
              <a:t> </a:t>
            </a:r>
            <a:r>
              <a:rPr lang="en-US" sz="2400" dirty="0" err="1">
                <a:latin typeface="Trebuchet MS" panose="020B0603020202020204" pitchFamily="34" charset="0"/>
              </a:rPr>
              <a:t>bilan</a:t>
            </a:r>
            <a:r>
              <a:rPr lang="en-US" sz="2400" dirty="0">
                <a:latin typeface="Trebuchet MS" panose="020B0603020202020204" pitchFamily="34" charset="0"/>
              </a:rPr>
              <a:t> social</a:t>
            </a: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400" dirty="0">
                <a:latin typeface="Trebuchet MS" panose="020B0603020202020204" pitchFamily="34" charset="0"/>
              </a:rPr>
              <a:t> </a:t>
            </a:r>
            <a:r>
              <a:rPr lang="en-US" sz="2400" dirty="0" err="1">
                <a:latin typeface="Trebuchet MS" panose="020B0603020202020204" pitchFamily="34" charset="0"/>
              </a:rPr>
              <a:t>L’intitulé</a:t>
            </a:r>
            <a:r>
              <a:rPr lang="en-US" sz="2400" dirty="0">
                <a:latin typeface="Trebuchet MS" panose="020B0603020202020204" pitchFamily="34" charset="0"/>
              </a:rPr>
              <a:t> de la formation</a:t>
            </a: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400" dirty="0">
                <a:latin typeface="Trebuchet MS" panose="020B0603020202020204" pitchFamily="34" charset="0"/>
              </a:rPr>
              <a:t> </a:t>
            </a:r>
            <a:r>
              <a:rPr lang="en-US" sz="2400" dirty="0" err="1">
                <a:latin typeface="Trebuchet MS" panose="020B0603020202020204" pitchFamily="34" charset="0"/>
              </a:rPr>
              <a:t>L’opérateur</a:t>
            </a:r>
            <a:r>
              <a:rPr lang="en-US" sz="2400" dirty="0">
                <a:latin typeface="Trebuchet MS" panose="020B0603020202020204" pitchFamily="34" charset="0"/>
              </a:rPr>
              <a:t> de formation</a:t>
            </a: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400" dirty="0">
                <a:latin typeface="Trebuchet MS" panose="020B0603020202020204" pitchFamily="34" charset="0"/>
              </a:rPr>
              <a:t> Le </a:t>
            </a:r>
            <a:r>
              <a:rPr lang="en-US" sz="2400" dirty="0" err="1">
                <a:latin typeface="Trebuchet MS" panose="020B0603020202020204" pitchFamily="34" charset="0"/>
              </a:rPr>
              <a:t>nombre</a:t>
            </a:r>
            <a:r>
              <a:rPr lang="en-US" sz="2400" dirty="0">
                <a:latin typeface="Trebuchet MS" panose="020B0603020202020204" pitchFamily="34" charset="0"/>
              </a:rPr>
              <a:t> </a:t>
            </a:r>
            <a:r>
              <a:rPr lang="en-US" sz="2400" dirty="0" err="1">
                <a:latin typeface="Trebuchet MS" panose="020B0603020202020204" pitchFamily="34" charset="0"/>
              </a:rPr>
              <a:t>d’heures</a:t>
            </a:r>
            <a:endParaRPr lang="en-US" sz="24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400" dirty="0">
                <a:latin typeface="Trebuchet MS" panose="020B0603020202020204" pitchFamily="34" charset="0"/>
              </a:rPr>
              <a:t> Les dates </a:t>
            </a:r>
            <a:r>
              <a:rPr lang="en-US" sz="2400" dirty="0" err="1">
                <a:latin typeface="Trebuchet MS" panose="020B0603020202020204" pitchFamily="34" charset="0"/>
              </a:rPr>
              <a:t>ou</a:t>
            </a:r>
            <a:r>
              <a:rPr lang="en-US" sz="2400" dirty="0">
                <a:latin typeface="Trebuchet MS" panose="020B0603020202020204" pitchFamily="34" charset="0"/>
              </a:rPr>
              <a:t> </a:t>
            </a:r>
            <a:r>
              <a:rPr lang="en-US" sz="2400" dirty="0" err="1">
                <a:latin typeface="Trebuchet MS" panose="020B0603020202020204" pitchFamily="34" charset="0"/>
              </a:rPr>
              <a:t>périodes</a:t>
            </a:r>
            <a:endParaRPr lang="en-US" sz="2400" dirty="0">
              <a:latin typeface="Trebuchet MS" panose="020B0603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371600" y="685800"/>
            <a:ext cx="721523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rebuchet MS" panose="020B0603020202020204" pitchFamily="34" charset="0"/>
              </a:rPr>
              <a:t> Le lieu de formation (interne en </a:t>
            </a:r>
            <a:r>
              <a:rPr lang="en-US" sz="2800" dirty="0" err="1">
                <a:latin typeface="Trebuchet MS" panose="020B0603020202020204" pitchFamily="34" charset="0"/>
              </a:rPr>
              <a:t>salle</a:t>
            </a:r>
            <a:r>
              <a:rPr lang="en-US" sz="2800" dirty="0">
                <a:latin typeface="Trebuchet MS" panose="020B0603020202020204" pitchFamily="34" charset="0"/>
              </a:rPr>
              <a:t>, interne </a:t>
            </a:r>
            <a:r>
              <a:rPr lang="en-US" sz="2800" dirty="0" err="1">
                <a:latin typeface="Trebuchet MS" panose="020B0603020202020204" pitchFamily="34" charset="0"/>
              </a:rPr>
              <a:t>sur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poste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travalil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externe</a:t>
            </a:r>
            <a:r>
              <a:rPr lang="en-US" sz="2800" dirty="0">
                <a:latin typeface="Trebuchet MS" panose="020B0603020202020204" pitchFamily="34" charset="0"/>
              </a:rPr>
              <a:t>)</a:t>
            </a: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rebuchet MS" panose="020B0603020202020204" pitchFamily="34" charset="0"/>
              </a:rPr>
              <a:t> Le </a:t>
            </a:r>
            <a:r>
              <a:rPr lang="en-US" sz="2800" dirty="0" err="1">
                <a:latin typeface="Trebuchet MS" panose="020B0603020202020204" pitchFamily="34" charset="0"/>
              </a:rPr>
              <a:t>nombre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travailleurs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concernés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rebuchet MS" panose="020B0603020202020204" pitchFamily="34" charset="0"/>
              </a:rPr>
              <a:t> Les </a:t>
            </a:r>
            <a:r>
              <a:rPr lang="en-US" sz="2800" dirty="0" err="1">
                <a:latin typeface="Trebuchet MS" panose="020B0603020202020204" pitchFamily="34" charset="0"/>
              </a:rPr>
              <a:t>demandes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d’intervention</a:t>
            </a:r>
            <a:r>
              <a:rPr lang="en-US" sz="2800" dirty="0">
                <a:latin typeface="Trebuchet MS" panose="020B0603020202020204" pitchFamily="34" charset="0"/>
              </a:rPr>
              <a:t> au </a:t>
            </a:r>
            <a:r>
              <a:rPr lang="en-US" sz="2800" dirty="0" err="1">
                <a:latin typeface="Trebuchet MS" panose="020B0603020202020204" pitchFamily="34" charset="0"/>
              </a:rPr>
              <a:t>fonds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sectoriel</a:t>
            </a:r>
            <a:r>
              <a:rPr lang="en-US" sz="2800" dirty="0">
                <a:latin typeface="Trebuchet MS" panose="020B0603020202020204" pitchFamily="34" charset="0"/>
              </a:rPr>
              <a:t> (prime,  CEP,…)</a:t>
            </a: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L’identification</a:t>
            </a:r>
            <a:r>
              <a:rPr lang="en-US" sz="2800" dirty="0">
                <a:latin typeface="Trebuchet MS" panose="020B0603020202020204" pitchFamily="34" charset="0"/>
              </a:rPr>
              <a:t> des </a:t>
            </a:r>
            <a:r>
              <a:rPr lang="en-US" sz="2800" dirty="0" err="1">
                <a:latin typeface="Trebuchet MS" panose="020B0603020202020204" pitchFamily="34" charset="0"/>
              </a:rPr>
              <a:t>besoins</a:t>
            </a:r>
            <a:r>
              <a:rPr lang="en-US" sz="2800" dirty="0">
                <a:latin typeface="Trebuchet MS" panose="020B0603020202020204" pitchFamily="34" charset="0"/>
              </a:rPr>
              <a:t> :  </a:t>
            </a:r>
            <a:r>
              <a:rPr lang="en-US" sz="2800" dirty="0" err="1">
                <a:latin typeface="Trebuchet MS" panose="020B0603020202020204" pitchFamily="34" charset="0"/>
              </a:rPr>
              <a:t>département</a:t>
            </a:r>
            <a:r>
              <a:rPr lang="en-US" sz="2800" dirty="0">
                <a:latin typeface="Trebuchet MS" panose="020B0603020202020204" pitchFamily="34" charset="0"/>
              </a:rPr>
              <a:t>, nature du </a:t>
            </a:r>
            <a:r>
              <a:rPr lang="en-US" sz="2800" dirty="0" err="1">
                <a:latin typeface="Trebuchet MS" panose="020B0603020202020204" pitchFamily="34" charset="0"/>
              </a:rPr>
              <a:t>besoin</a:t>
            </a:r>
            <a:r>
              <a:rPr lang="en-US" sz="2800" dirty="0">
                <a:latin typeface="Trebuchet MS" panose="020B0603020202020204" pitchFamily="34" charset="0"/>
              </a:rPr>
              <a:t>, formation, </a:t>
            </a:r>
            <a:r>
              <a:rPr lang="en-US" sz="2800" dirty="0" err="1">
                <a:latin typeface="Trebuchet MS" panose="020B0603020202020204" pitchFamily="34" charset="0"/>
              </a:rPr>
              <a:t>niveau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attendu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nbre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personnes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noms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Tx/>
              <a:buChar char="-"/>
            </a:pPr>
            <a:endParaRPr lang="en-US" sz="20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964381" y="1700808"/>
            <a:ext cx="7215238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rebuchet MS" panose="020B0603020202020204" pitchFamily="34" charset="0"/>
              </a:rPr>
              <a:t> Les </a:t>
            </a:r>
            <a:r>
              <a:rPr lang="en-US" sz="2800" dirty="0" err="1">
                <a:latin typeface="Trebuchet MS" panose="020B0603020202020204" pitchFamily="34" charset="0"/>
              </a:rPr>
              <a:t>groupes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travailleurs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visés</a:t>
            </a:r>
            <a:r>
              <a:rPr lang="en-US" sz="2800" dirty="0">
                <a:latin typeface="Trebuchet MS" panose="020B0603020202020204" pitchFamily="34" charset="0"/>
              </a:rPr>
              <a:t> par la formation : </a:t>
            </a:r>
            <a:r>
              <a:rPr lang="en-US" sz="2800" dirty="0" err="1">
                <a:latin typeface="Trebuchet MS" panose="020B0603020202020204" pitchFamily="34" charset="0"/>
              </a:rPr>
              <a:t>intitulé</a:t>
            </a:r>
            <a:r>
              <a:rPr lang="en-US" sz="2800" dirty="0">
                <a:latin typeface="Trebuchet MS" panose="020B0603020202020204" pitchFamily="34" charset="0"/>
              </a:rPr>
              <a:t> de la formation, </a:t>
            </a:r>
            <a:r>
              <a:rPr lang="en-US" sz="2800" dirty="0" err="1">
                <a:latin typeface="Trebuchet MS" panose="020B0603020202020204" pitchFamily="34" charset="0"/>
              </a:rPr>
              <a:t>nbre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d’heures</a:t>
            </a:r>
            <a:r>
              <a:rPr lang="en-US" sz="2800" dirty="0">
                <a:latin typeface="Trebuchet MS" panose="020B0603020202020204" pitchFamily="34" charset="0"/>
              </a:rPr>
              <a:t>, nom et </a:t>
            </a:r>
            <a:r>
              <a:rPr lang="en-US" sz="2800" dirty="0" err="1">
                <a:latin typeface="Trebuchet MS" panose="020B0603020202020204" pitchFamily="34" charset="0"/>
              </a:rPr>
              <a:t>prénom</a:t>
            </a:r>
            <a:r>
              <a:rPr lang="en-US" sz="2800" dirty="0">
                <a:latin typeface="Trebuchet MS" panose="020B0603020202020204" pitchFamily="34" charset="0"/>
              </a:rPr>
              <a:t> du </a:t>
            </a:r>
            <a:r>
              <a:rPr lang="en-US" sz="2800" dirty="0" err="1">
                <a:latin typeface="Trebuchet MS" panose="020B0603020202020204" pitchFamily="34" charset="0"/>
              </a:rPr>
              <a:t>travailleur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fonction</a:t>
            </a:r>
            <a:r>
              <a:rPr lang="en-US" sz="2800" dirty="0">
                <a:latin typeface="Trebuchet MS" panose="020B0603020202020204" pitchFamily="34" charset="0"/>
              </a:rPr>
              <a:t>, qualification, </a:t>
            </a:r>
            <a:r>
              <a:rPr lang="en-US" sz="2800" dirty="0" err="1">
                <a:latin typeface="Trebuchet MS" panose="020B0603020202020204" pitchFamily="34" charset="0"/>
              </a:rPr>
              <a:t>niveau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d’études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sexe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âge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nationalité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département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contrat</a:t>
            </a:r>
            <a:r>
              <a:rPr lang="en-US" sz="2800" dirty="0">
                <a:latin typeface="Trebuchet MS" panose="020B0603020202020204" pitchFamily="34" charset="0"/>
              </a:rPr>
              <a:t>, entrée en service, sortie </a:t>
            </a:r>
          </a:p>
          <a:p>
            <a:pPr>
              <a:spcAft>
                <a:spcPts val="1800"/>
              </a:spcAft>
            </a:pPr>
            <a:r>
              <a:rPr lang="en-US" sz="2800" dirty="0">
                <a:latin typeface="Trebuchet MS" panose="020B0603020202020204" pitchFamily="34" charset="0"/>
                <a:sym typeface="Symbol"/>
              </a:rPr>
              <a:t></a:t>
            </a:r>
            <a:r>
              <a:rPr lang="en-US" sz="2800" dirty="0" err="1">
                <a:latin typeface="Trebuchet MS" panose="020B0603020202020204" pitchFamily="34" charset="0"/>
                <a:sym typeface="Symbol"/>
              </a:rPr>
              <a:t>voir</a:t>
            </a:r>
            <a:r>
              <a:rPr lang="en-US" sz="2800" dirty="0">
                <a:latin typeface="Trebuchet MS" panose="020B0603020202020204" pitchFamily="34" charset="0"/>
                <a:sym typeface="Symbol"/>
              </a:rPr>
              <a:t> </a:t>
            </a:r>
            <a:r>
              <a:rPr lang="en-US" sz="2800" dirty="0" err="1">
                <a:latin typeface="Trebuchet MS" panose="020B0603020202020204" pitchFamily="34" charset="0"/>
                <a:sym typeface="Symbol"/>
              </a:rPr>
              <a:t>s’il</a:t>
            </a:r>
            <a:r>
              <a:rPr lang="en-US" sz="2800" dirty="0">
                <a:latin typeface="Trebuchet MS" panose="020B0603020202020204" pitchFamily="34" charset="0"/>
                <a:sym typeface="Symbol"/>
              </a:rPr>
              <a:t> </a:t>
            </a:r>
            <a:r>
              <a:rPr lang="en-US" sz="2800" dirty="0" err="1">
                <a:latin typeface="Trebuchet MS" panose="020B0603020202020204" pitchFamily="34" charset="0"/>
                <a:sym typeface="Symbol"/>
              </a:rPr>
              <a:t>existe</a:t>
            </a:r>
            <a:r>
              <a:rPr lang="en-US" sz="2800" dirty="0">
                <a:latin typeface="Trebuchet MS" panose="020B0603020202020204" pitchFamily="34" charset="0"/>
                <a:sym typeface="Symbol"/>
              </a:rPr>
              <a:t> un plan au </a:t>
            </a:r>
            <a:r>
              <a:rPr lang="en-US" sz="2800" dirty="0" err="1">
                <a:latin typeface="Trebuchet MS" panose="020B0603020202020204" pitchFamily="34" charset="0"/>
                <a:sym typeface="Symbol"/>
              </a:rPr>
              <a:t>niveau</a:t>
            </a:r>
            <a:r>
              <a:rPr lang="en-US" sz="2800" dirty="0">
                <a:latin typeface="Trebuchet MS" panose="020B0603020202020204" pitchFamily="34" charset="0"/>
                <a:sym typeface="Symbol"/>
              </a:rPr>
              <a:t> </a:t>
            </a:r>
            <a:r>
              <a:rPr lang="en-US" sz="2800" dirty="0" err="1">
                <a:latin typeface="Trebuchet MS" panose="020B0603020202020204" pitchFamily="34" charset="0"/>
                <a:sym typeface="Symbol"/>
              </a:rPr>
              <a:t>sectoriel</a:t>
            </a:r>
            <a:r>
              <a:rPr lang="en-US" sz="2800" dirty="0">
                <a:latin typeface="Trebuchet MS" panose="020B0603020202020204" pitchFamily="34" charset="0"/>
                <a:sym typeface="Symbol"/>
              </a:rPr>
              <a:t> et </a:t>
            </a:r>
            <a:r>
              <a:rPr lang="en-US" sz="2800" dirty="0" err="1">
                <a:latin typeface="Trebuchet MS" panose="020B0603020202020204" pitchFamily="34" charset="0"/>
                <a:sym typeface="Symbol"/>
              </a:rPr>
              <a:t>mise</a:t>
            </a:r>
            <a:r>
              <a:rPr lang="en-US" sz="2800" dirty="0">
                <a:latin typeface="Trebuchet MS" panose="020B0603020202020204" pitchFamily="34" charset="0"/>
                <a:sym typeface="Symbol"/>
              </a:rPr>
              <a:t> en </a:t>
            </a:r>
            <a:r>
              <a:rPr lang="en-US" sz="2800" dirty="0" err="1">
                <a:latin typeface="Trebuchet MS" panose="020B0603020202020204" pitchFamily="34" charset="0"/>
                <a:sym typeface="Symbol"/>
              </a:rPr>
              <a:t>conformité</a:t>
            </a:r>
            <a:r>
              <a:rPr lang="en-US" sz="2800" dirty="0">
                <a:latin typeface="Trebuchet MS" panose="020B0603020202020204" pitchFamily="34" charset="0"/>
                <a:sym typeface="Symbol"/>
              </a:rPr>
              <a:t> avec </a:t>
            </a:r>
            <a:r>
              <a:rPr lang="en-US" sz="2800" dirty="0" err="1">
                <a:latin typeface="Trebuchet MS" panose="020B0603020202020204" pitchFamily="34" charset="0"/>
                <a:sym typeface="Symbol"/>
              </a:rPr>
              <a:t>ce</a:t>
            </a:r>
            <a:r>
              <a:rPr lang="en-US" sz="2800" dirty="0">
                <a:latin typeface="Trebuchet MS" panose="020B0603020202020204" pitchFamily="34" charset="0"/>
                <a:sym typeface="Symbol"/>
              </a:rPr>
              <a:t> plan</a:t>
            </a:r>
            <a:endParaRPr lang="en-US" sz="2800" dirty="0">
              <a:latin typeface="Trebuchet MS" panose="020B0603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0" y="1928802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  <a:t>Le plan </a:t>
            </a:r>
            <a:b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</a:br>
            <a: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  <a:t>de formation</a:t>
            </a:r>
            <a:endParaRPr lang="en-US" sz="8000" dirty="0">
              <a:solidFill>
                <a:srgbClr val="47BD11"/>
              </a:solidFill>
              <a:latin typeface="Trebuchet MS"/>
              <a:cs typeface="Trebuchet MS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4714884"/>
            <a:ext cx="9144000" cy="73866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4100" dirty="0">
                <a:solidFill>
                  <a:schemeClr val="tx1"/>
                </a:solidFill>
                <a:latin typeface="Trteb"/>
                <a:cs typeface="Trteb"/>
              </a:rPr>
              <a:t>Mise en place</a:t>
            </a:r>
            <a:endParaRPr lang="en-US" sz="4100" dirty="0">
              <a:solidFill>
                <a:schemeClr val="tx1"/>
              </a:solidFill>
              <a:latin typeface="Trteb"/>
              <a:cs typeface="Trteb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71691"/>
            <a:ext cx="721523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latin typeface="Trebuchet MS" panose="020B0603020202020204" pitchFamily="34" charset="0"/>
              </a:rPr>
              <a:t>- Proposition de </a:t>
            </a:r>
            <a:r>
              <a:rPr lang="en-US" sz="2800" dirty="0" err="1">
                <a:latin typeface="Trebuchet MS" panose="020B0603020202020204" pitchFamily="34" charset="0"/>
              </a:rPr>
              <a:t>l’employeur</a:t>
            </a:r>
            <a:r>
              <a:rPr lang="en-US" sz="2800" dirty="0">
                <a:latin typeface="Trebuchet MS" panose="020B0603020202020204" pitchFamily="34" charset="0"/>
              </a:rPr>
              <a:t> au CE (</a:t>
            </a:r>
            <a:r>
              <a:rPr lang="en-US" sz="2800" dirty="0" err="1">
                <a:latin typeface="Trebuchet MS" panose="020B0603020202020204" pitchFamily="34" charset="0"/>
              </a:rPr>
              <a:t>ou</a:t>
            </a:r>
            <a:r>
              <a:rPr lang="en-US" sz="2800" dirty="0">
                <a:latin typeface="Trebuchet MS" panose="020B0603020202020204" pitchFamily="34" charset="0"/>
              </a:rPr>
              <a:t> DS en </a:t>
            </a:r>
            <a:r>
              <a:rPr lang="en-US" sz="2800" dirty="0" err="1">
                <a:latin typeface="Trebuchet MS" panose="020B0603020202020204" pitchFamily="34" charset="0"/>
              </a:rPr>
              <a:t>l’absence</a:t>
            </a:r>
            <a:r>
              <a:rPr lang="en-US" sz="2800" dirty="0">
                <a:latin typeface="Trebuchet MS" panose="020B0603020202020204" pitchFamily="34" charset="0"/>
              </a:rPr>
              <a:t> de CE)</a:t>
            </a:r>
          </a:p>
          <a:p>
            <a:pPr>
              <a:spcAft>
                <a:spcPts val="1800"/>
              </a:spcAft>
            </a:pPr>
            <a:r>
              <a:rPr lang="en-US" sz="2800" dirty="0">
                <a:latin typeface="Trebuchet MS" panose="020B0603020202020204" pitchFamily="34" charset="0"/>
              </a:rPr>
              <a:t>- </a:t>
            </a:r>
            <a:r>
              <a:rPr lang="en-US" sz="2800" dirty="0" err="1">
                <a:latin typeface="Trebuchet MS" panose="020B0603020202020204" pitchFamily="34" charset="0"/>
              </a:rPr>
              <a:t>Concertation</a:t>
            </a:r>
            <a:r>
              <a:rPr lang="en-US" sz="2800" dirty="0">
                <a:latin typeface="Trebuchet MS" panose="020B0603020202020204" pitchFamily="34" charset="0"/>
              </a:rPr>
              <a:t> – propositions </a:t>
            </a:r>
            <a:r>
              <a:rPr lang="en-US" sz="2800" dirty="0" err="1">
                <a:latin typeface="Trebuchet MS" panose="020B0603020202020204" pitchFamily="34" charset="0"/>
              </a:rPr>
              <a:t>syndicales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latin typeface="Trebuchet MS" panose="020B0603020202020204" pitchFamily="34" charset="0"/>
              </a:rPr>
              <a:t>- Information – consultation des </a:t>
            </a:r>
            <a:r>
              <a:rPr lang="en-US" sz="2800" dirty="0" err="1">
                <a:latin typeface="Trebuchet MS" panose="020B0603020202020204" pitchFamily="34" charset="0"/>
              </a:rPr>
              <a:t>travailleurs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latin typeface="Trebuchet MS" panose="020B0603020202020204" pitchFamily="34" charset="0"/>
              </a:rPr>
              <a:t>- </a:t>
            </a:r>
            <a:r>
              <a:rPr lang="en-US" sz="2800" dirty="0" err="1">
                <a:latin typeface="Trebuchet MS" panose="020B0603020202020204" pitchFamily="34" charset="0"/>
              </a:rPr>
              <a:t>Négociation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d’une</a:t>
            </a:r>
            <a:r>
              <a:rPr lang="en-US" sz="2800" dirty="0">
                <a:latin typeface="Trebuchet MS" panose="020B0603020202020204" pitchFamily="34" charset="0"/>
              </a:rPr>
              <a:t> CCT (DS et permanent) avec </a:t>
            </a:r>
            <a:r>
              <a:rPr lang="en-US" sz="2800" dirty="0" err="1">
                <a:latin typeface="Trebuchet MS" panose="020B0603020202020204" pitchFamily="34" charset="0"/>
              </a:rPr>
              <a:t>contenu</a:t>
            </a:r>
            <a:r>
              <a:rPr lang="en-US" sz="2800" dirty="0">
                <a:latin typeface="Trebuchet MS" panose="020B0603020202020204" pitchFamily="34" charset="0"/>
              </a:rPr>
              <a:t> et </a:t>
            </a:r>
            <a:r>
              <a:rPr lang="en-US" sz="2800" dirty="0" err="1">
                <a:latin typeface="Trebuchet MS" panose="020B0603020202020204" pitchFamily="34" charset="0"/>
              </a:rPr>
              <a:t>modalités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suivi</a:t>
            </a:r>
            <a:r>
              <a:rPr lang="en-US" sz="2800" dirty="0">
                <a:latin typeface="Trebuchet MS" panose="020B0603020202020204" pitchFamily="34" charset="0"/>
              </a:rPr>
              <a:t> + Un </a:t>
            </a:r>
            <a:r>
              <a:rPr lang="en-US" sz="2800" dirty="0" err="1">
                <a:latin typeface="Trebuchet MS" panose="020B0603020202020204" pitchFamily="34" charset="0"/>
              </a:rPr>
              <a:t>modèle</a:t>
            </a:r>
            <a:r>
              <a:rPr lang="en-US" sz="2800" dirty="0">
                <a:latin typeface="Trebuchet MS" panose="020B0603020202020204" pitchFamily="34" charset="0"/>
              </a:rPr>
              <a:t> de CV de formation pour </a:t>
            </a:r>
            <a:r>
              <a:rPr lang="en-US" sz="2800" dirty="0" err="1">
                <a:latin typeface="Trebuchet MS" panose="020B0603020202020204" pitchFamily="34" charset="0"/>
              </a:rPr>
              <a:t>chaque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travailleur</a:t>
            </a:r>
            <a:r>
              <a:rPr lang="en-US" sz="2800" dirty="0">
                <a:latin typeface="Trebuchet MS" panose="020B0603020202020204" pitchFamily="34" charset="0"/>
              </a:rPr>
              <a:t>: </a:t>
            </a:r>
            <a:r>
              <a:rPr lang="en-US" sz="2800" dirty="0" err="1">
                <a:latin typeface="Trebuchet MS" panose="020B0603020202020204" pitchFamily="34" charset="0"/>
              </a:rPr>
              <a:t>identité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fonction</a:t>
            </a:r>
            <a:r>
              <a:rPr lang="en-US" sz="2800" dirty="0">
                <a:latin typeface="Trebuchet MS" panose="020B0603020202020204" pitchFamily="34" charset="0"/>
              </a:rPr>
              <a:t>, service, formations </a:t>
            </a:r>
            <a:r>
              <a:rPr lang="en-US" sz="2800" dirty="0" err="1">
                <a:latin typeface="Trebuchet MS" panose="020B0603020202020204" pitchFamily="34" charset="0"/>
              </a:rPr>
              <a:t>suivies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opérateur</a:t>
            </a:r>
            <a:r>
              <a:rPr lang="en-US" sz="2800" dirty="0">
                <a:latin typeface="Trebuchet MS" panose="020B0603020202020204" pitchFamily="34" charset="0"/>
              </a:rPr>
              <a:t> de formation pour </a:t>
            </a:r>
            <a:r>
              <a:rPr lang="en-US" sz="2800" dirty="0" err="1">
                <a:latin typeface="Trebuchet MS" panose="020B0603020202020204" pitchFamily="34" charset="0"/>
              </a:rPr>
              <a:t>chaque</a:t>
            </a:r>
            <a:r>
              <a:rPr lang="en-US" sz="2800" dirty="0">
                <a:latin typeface="Trebuchet MS" panose="020B0603020202020204" pitchFamily="34" charset="0"/>
              </a:rPr>
              <a:t> formation </a:t>
            </a:r>
            <a:r>
              <a:rPr lang="en-US" sz="2800" dirty="0" err="1">
                <a:latin typeface="Trebuchet MS" panose="020B0603020202020204" pitchFamily="34" charset="0"/>
              </a:rPr>
              <a:t>suivie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Mise</a:t>
            </a:r>
            <a:r>
              <a:rPr lang="en-US" sz="2800" dirty="0">
                <a:latin typeface="Trebuchet MS" panose="020B0603020202020204" pitchFamily="34" charset="0"/>
              </a:rPr>
              <a:t> en place d’un </a:t>
            </a:r>
            <a:r>
              <a:rPr lang="en-US" sz="2800" dirty="0" err="1">
                <a:latin typeface="Trebuchet MS" panose="020B0603020202020204" pitchFamily="34" charset="0"/>
              </a:rPr>
              <a:t>comité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suivi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l’action</a:t>
            </a:r>
            <a:endParaRPr lang="en-US" sz="2800" dirty="0">
              <a:latin typeface="Trebuchet MS" panose="020B0603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0" y="6215082"/>
            <a:ext cx="1643042" cy="506393"/>
          </a:xfrm>
        </p:spPr>
        <p:txBody>
          <a:bodyPr/>
          <a:lstStyle/>
          <a:p>
            <a:r>
              <a:rPr lang="fr-FR"/>
              <a:t>un plan de formation?</a:t>
            </a:r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0" y="1928802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  <a:t>Le plan annuel </a:t>
            </a:r>
            <a:b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</a:br>
            <a:r>
              <a:rPr lang="fr-BE" sz="8000" dirty="0">
                <a:solidFill>
                  <a:srgbClr val="47BD11"/>
                </a:solidFill>
                <a:latin typeface="Trebuchet MS"/>
                <a:cs typeface="Trebuchet MS"/>
              </a:rPr>
              <a:t>de formation</a:t>
            </a:r>
            <a:endParaRPr lang="en-US" sz="8000" dirty="0">
              <a:solidFill>
                <a:srgbClr val="47BD11"/>
              </a:solidFill>
              <a:latin typeface="Trebuchet MS"/>
              <a:cs typeface="Trebuchet MS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4714884"/>
            <a:ext cx="9144000" cy="73866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4100" dirty="0">
                <a:solidFill>
                  <a:schemeClr val="tx1"/>
                </a:solidFill>
                <a:latin typeface="Trteb"/>
                <a:cs typeface="Trteb"/>
              </a:rPr>
              <a:t>Suivi</a:t>
            </a:r>
            <a:endParaRPr lang="en-US" sz="4100" dirty="0">
              <a:solidFill>
                <a:schemeClr val="tx1"/>
              </a:solidFill>
              <a:latin typeface="Trteb"/>
              <a:cs typeface="Trteb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71690"/>
            <a:ext cx="7215238" cy="775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endParaRPr lang="en-US" sz="2000" dirty="0"/>
          </a:p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Le PF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est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une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donnée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pratique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: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Pas </a:t>
            </a:r>
            <a:r>
              <a:rPr lang="en-US" sz="2800" dirty="0" err="1">
                <a:latin typeface="Trebuchet MS" panose="020B0603020202020204" pitchFamily="34" charset="0"/>
              </a:rPr>
              <a:t>seulement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sur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papier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mais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réellement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mis</a:t>
            </a:r>
            <a:r>
              <a:rPr lang="en-US" sz="2800" dirty="0">
                <a:latin typeface="Trebuchet MS" panose="020B0603020202020204" pitchFamily="34" charset="0"/>
              </a:rPr>
              <a:t> en oeuvre!</a:t>
            </a:r>
            <a:endParaRPr lang="en-US" sz="2800" dirty="0">
              <a:solidFill>
                <a:srgbClr val="00B050"/>
              </a:solidFill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Le PF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est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une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donnée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dynamique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>
                <a:latin typeface="Trebuchet MS" panose="020B0603020202020204" pitchFamily="34" charset="0"/>
              </a:rPr>
              <a:t>: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Suivi</a:t>
            </a:r>
            <a:r>
              <a:rPr lang="en-US" sz="2800" dirty="0">
                <a:latin typeface="Trebuchet MS" panose="020B0603020202020204" pitchFamily="34" charset="0"/>
              </a:rPr>
              <a:t> et </a:t>
            </a:r>
            <a:r>
              <a:rPr lang="en-US" sz="2800" dirty="0" err="1">
                <a:latin typeface="Trebuchet MS" panose="020B0603020202020204" pitchFamily="34" charset="0"/>
              </a:rPr>
              <a:t>évaluation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</a:p>
          <a:p>
            <a:pPr lvl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paritairement</a:t>
            </a:r>
            <a:endParaRPr lang="en-US" sz="2800" dirty="0">
              <a:latin typeface="Trebuchet MS" panose="020B0603020202020204" pitchFamily="34" charset="0"/>
            </a:endParaRPr>
          </a:p>
          <a:p>
            <a:pPr lvl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suivi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mensuellement</a:t>
            </a:r>
            <a:r>
              <a:rPr lang="en-US" sz="2800" dirty="0">
                <a:latin typeface="Trebuchet MS" panose="020B0603020202020204" pitchFamily="34" charset="0"/>
              </a:rPr>
              <a:t> et </a:t>
            </a:r>
            <a:r>
              <a:rPr lang="en-US" sz="2800" dirty="0" err="1">
                <a:latin typeface="Trebuchet MS" panose="020B0603020202020204" pitchFamily="34" charset="0"/>
              </a:rPr>
              <a:t>évaluation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tous</a:t>
            </a:r>
            <a:r>
              <a:rPr lang="en-US" sz="2800" dirty="0">
                <a:latin typeface="Trebuchet MS" panose="020B0603020202020204" pitchFamily="34" charset="0"/>
              </a:rPr>
              <a:t> les 6 </a:t>
            </a:r>
            <a:r>
              <a:rPr lang="en-US" sz="2800" dirty="0" err="1">
                <a:latin typeface="Trebuchet MS" panose="020B0603020202020204" pitchFamily="34" charset="0"/>
              </a:rPr>
              <a:t>mois</a:t>
            </a:r>
            <a:r>
              <a:rPr lang="en-US" sz="2800" dirty="0">
                <a:latin typeface="Trebuchet MS" panose="020B0603020202020204" pitchFamily="34" charset="0"/>
              </a:rPr>
              <a:t>, par </a:t>
            </a:r>
            <a:r>
              <a:rPr lang="en-US" sz="2800" dirty="0" err="1">
                <a:latin typeface="Trebuchet MS" panose="020B0603020202020204" pitchFamily="34" charset="0"/>
              </a:rPr>
              <a:t>exemple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Corrections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endParaRPr lang="en-US" sz="2800" dirty="0"/>
          </a:p>
          <a:p>
            <a:pPr>
              <a:spcAft>
                <a:spcPts val="1800"/>
              </a:spcAft>
            </a:pPr>
            <a:endParaRPr lang="en-US" sz="2800" dirty="0"/>
          </a:p>
          <a:p>
            <a:pPr>
              <a:spcAft>
                <a:spcPts val="1800"/>
              </a:spcAft>
            </a:pPr>
            <a:endParaRPr lang="en-US" sz="20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0" y="1928802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8000" dirty="0">
                <a:solidFill>
                  <a:schemeClr val="bg2">
                    <a:lumMod val="50000"/>
                  </a:schemeClr>
                </a:solidFill>
              </a:rPr>
              <a:t>Le plan annuel de formation</a:t>
            </a:r>
            <a:endParaRPr lang="en-US" sz="8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ZoneTexte 8"/>
          <p:cNvSpPr txBox="1"/>
          <p:nvPr/>
        </p:nvSpPr>
        <p:spPr>
          <a:xfrm>
            <a:off x="0" y="4714884"/>
            <a:ext cx="9144000" cy="73866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4100" dirty="0">
                <a:solidFill>
                  <a:schemeClr val="tx1"/>
                </a:solidFill>
                <a:latin typeface="Trteb"/>
                <a:cs typeface="Trteb"/>
              </a:rPr>
              <a:t>Dispositifs de soutien</a:t>
            </a:r>
            <a:endParaRPr lang="en-US" sz="4100" dirty="0">
              <a:solidFill>
                <a:schemeClr val="tx1"/>
              </a:solidFill>
              <a:latin typeface="Trteb"/>
              <a:cs typeface="Trteb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42918"/>
            <a:ext cx="7215238" cy="715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i="1" dirty="0">
                <a:solidFill>
                  <a:srgbClr val="00B050"/>
                </a:solidFill>
                <a:latin typeface="Trebuchet MS" panose="020B0603020202020204" pitchFamily="34" charset="0"/>
              </a:rPr>
              <a:t>Les </a:t>
            </a:r>
            <a:r>
              <a:rPr lang="en-US" sz="2800" b="1" i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fonds</a:t>
            </a:r>
            <a:r>
              <a:rPr lang="en-US" sz="2800" b="1" i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sectoriels</a:t>
            </a:r>
            <a:r>
              <a:rPr lang="en-US" sz="2800" b="1" i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comme</a:t>
            </a:r>
            <a:r>
              <a:rPr lang="en-US" sz="2800" b="1" i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acteurs</a:t>
            </a:r>
            <a:r>
              <a:rPr lang="en-US" sz="2800" b="1" i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essentiels</a:t>
            </a:r>
            <a:endParaRPr lang="en-US" sz="2800" b="1" i="1" dirty="0">
              <a:solidFill>
                <a:srgbClr val="00B050"/>
              </a:solidFill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i="1" dirty="0">
                <a:latin typeface="Trebuchet MS" panose="020B0603020202020204" pitchFamily="34" charset="0"/>
              </a:rPr>
              <a:t> Mission : </a:t>
            </a:r>
            <a:r>
              <a:rPr lang="en-US" sz="2800" i="1" dirty="0" err="1">
                <a:latin typeface="Trebuchet MS" panose="020B0603020202020204" pitchFamily="34" charset="0"/>
              </a:rPr>
              <a:t>coordonner</a:t>
            </a:r>
            <a:r>
              <a:rPr lang="en-US" sz="2800" i="1" dirty="0">
                <a:latin typeface="Trebuchet MS" panose="020B0603020202020204" pitchFamily="34" charset="0"/>
              </a:rPr>
              <a:t> et </a:t>
            </a:r>
            <a:r>
              <a:rPr lang="en-US" sz="2800" i="1" dirty="0" err="1">
                <a:latin typeface="Trebuchet MS" panose="020B0603020202020204" pitchFamily="34" charset="0"/>
              </a:rPr>
              <a:t>stimuler</a:t>
            </a:r>
            <a:r>
              <a:rPr lang="en-US" sz="2800" i="1" dirty="0">
                <a:latin typeface="Trebuchet MS" panose="020B0603020202020204" pitchFamily="34" charset="0"/>
              </a:rPr>
              <a:t> les efforts de formation du </a:t>
            </a:r>
            <a:r>
              <a:rPr lang="en-US" sz="2800" i="1" dirty="0" err="1">
                <a:latin typeface="Trebuchet MS" panose="020B0603020202020204" pitchFamily="34" charset="0"/>
              </a:rPr>
              <a:t>secteur</a:t>
            </a:r>
            <a:r>
              <a:rPr lang="en-US" sz="2800" i="1" dirty="0">
                <a:latin typeface="Trebuchet MS" panose="020B0603020202020204" pitchFamily="34" charset="0"/>
              </a:rPr>
              <a:t> pour encourager </a:t>
            </a:r>
            <a:r>
              <a:rPr lang="en-US" sz="2800" i="1" dirty="0" err="1">
                <a:latin typeface="Trebuchet MS" panose="020B0603020202020204" pitchFamily="34" charset="0"/>
              </a:rPr>
              <a:t>l’emploi</a:t>
            </a:r>
            <a:r>
              <a:rPr lang="en-US" sz="2800" i="1" dirty="0">
                <a:latin typeface="Trebuchet MS" panose="020B0603020202020204" pitchFamily="34" charset="0"/>
              </a:rPr>
              <a:t> et </a:t>
            </a:r>
            <a:r>
              <a:rPr lang="en-US" sz="2800" i="1" dirty="0" err="1">
                <a:latin typeface="Trebuchet MS" panose="020B0603020202020204" pitchFamily="34" charset="0"/>
              </a:rPr>
              <a:t>maintenir</a:t>
            </a:r>
            <a:r>
              <a:rPr lang="en-US" sz="2800" i="1" dirty="0">
                <a:latin typeface="Trebuchet MS" panose="020B0603020202020204" pitchFamily="34" charset="0"/>
              </a:rPr>
              <a:t> et </a:t>
            </a:r>
            <a:r>
              <a:rPr lang="en-US" sz="2800" i="1" dirty="0" err="1">
                <a:latin typeface="Trebuchet MS" panose="020B0603020202020204" pitchFamily="34" charset="0"/>
              </a:rPr>
              <a:t>développer</a:t>
            </a:r>
            <a:r>
              <a:rPr lang="en-US" sz="2800" i="1" dirty="0">
                <a:latin typeface="Trebuchet MS" panose="020B0603020202020204" pitchFamily="34" charset="0"/>
              </a:rPr>
              <a:t> les </a:t>
            </a:r>
            <a:r>
              <a:rPr lang="en-US" sz="2800" i="1" dirty="0" err="1">
                <a:latin typeface="Trebuchet MS" panose="020B0603020202020204" pitchFamily="34" charset="0"/>
              </a:rPr>
              <a:t>compétences</a:t>
            </a:r>
            <a:r>
              <a:rPr lang="en-US" sz="2800" i="1" dirty="0">
                <a:latin typeface="Trebuchet MS" panose="020B0603020202020204" pitchFamily="34" charset="0"/>
              </a:rPr>
              <a:t> des </a:t>
            </a:r>
            <a:r>
              <a:rPr lang="en-US" sz="2800" i="1" dirty="0" err="1">
                <a:latin typeface="Trebuchet MS" panose="020B0603020202020204" pitchFamily="34" charset="0"/>
              </a:rPr>
              <a:t>travailleurs</a:t>
            </a:r>
            <a:r>
              <a:rPr lang="en-US" sz="2800" i="1" dirty="0">
                <a:latin typeface="Trebuchet MS" panose="020B0603020202020204" pitchFamily="34" charset="0"/>
              </a:rPr>
              <a:t> en </a:t>
            </a:r>
            <a:r>
              <a:rPr lang="en-US" sz="2800" i="1" dirty="0" err="1">
                <a:latin typeface="Trebuchet MS" panose="020B0603020202020204" pitchFamily="34" charset="0"/>
              </a:rPr>
              <a:t>garantissant</a:t>
            </a:r>
            <a:r>
              <a:rPr lang="en-US" sz="2800" i="1" dirty="0">
                <a:latin typeface="Trebuchet MS" panose="020B0603020202020204" pitchFamily="34" charset="0"/>
              </a:rPr>
              <a:t> la </a:t>
            </a:r>
            <a:r>
              <a:rPr lang="en-US" sz="2800" i="1" dirty="0" err="1">
                <a:latin typeface="Trebuchet MS" panose="020B0603020202020204" pitchFamily="34" charset="0"/>
              </a:rPr>
              <a:t>qualité</a:t>
            </a:r>
            <a:r>
              <a:rPr lang="en-US" sz="2800" i="1" dirty="0">
                <a:latin typeface="Trebuchet MS" panose="020B0603020202020204" pitchFamily="34" charset="0"/>
              </a:rPr>
              <a:t> des formations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i="1" dirty="0">
                <a:latin typeface="Trebuchet MS" panose="020B0603020202020204" pitchFamily="34" charset="0"/>
              </a:rPr>
              <a:t> </a:t>
            </a:r>
            <a:r>
              <a:rPr lang="en-US" sz="2800" i="1" dirty="0" err="1">
                <a:latin typeface="Trebuchet MS" panose="020B0603020202020204" pitchFamily="34" charset="0"/>
              </a:rPr>
              <a:t>Gestion</a:t>
            </a:r>
            <a:r>
              <a:rPr lang="en-US" sz="2800" i="1" dirty="0">
                <a:latin typeface="Trebuchet MS" panose="020B0603020202020204" pitchFamily="34" charset="0"/>
              </a:rPr>
              <a:t> </a:t>
            </a:r>
            <a:r>
              <a:rPr lang="en-US" sz="2800" i="1" dirty="0" err="1">
                <a:latin typeface="Trebuchet MS" panose="020B0603020202020204" pitchFamily="34" charset="0"/>
              </a:rPr>
              <a:t>paritaire</a:t>
            </a:r>
            <a:endParaRPr lang="en-US" sz="2800" i="1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i="1" dirty="0">
                <a:latin typeface="Trebuchet MS" panose="020B0603020202020204" pitchFamily="34" charset="0"/>
              </a:rPr>
              <a:t> </a:t>
            </a:r>
            <a:r>
              <a:rPr lang="en-US" sz="2800" i="1" dirty="0" err="1">
                <a:latin typeface="Trebuchet MS" panose="020B0603020202020204" pitchFamily="34" charset="0"/>
              </a:rPr>
              <a:t>Catalyseurs</a:t>
            </a:r>
            <a:r>
              <a:rPr lang="en-US" sz="2800" i="1" dirty="0">
                <a:latin typeface="Trebuchet MS" panose="020B0603020202020204" pitchFamily="34" charset="0"/>
              </a:rPr>
              <a:t> des collaborations entre  les </a:t>
            </a:r>
            <a:r>
              <a:rPr lang="en-US" sz="2800" i="1" dirty="0" err="1">
                <a:latin typeface="Trebuchet MS" panose="020B0603020202020204" pitchFamily="34" charset="0"/>
              </a:rPr>
              <a:t>différents</a:t>
            </a:r>
            <a:r>
              <a:rPr lang="en-US" sz="2800" i="1" dirty="0">
                <a:latin typeface="Trebuchet MS" panose="020B0603020202020204" pitchFamily="34" charset="0"/>
              </a:rPr>
              <a:t> </a:t>
            </a:r>
            <a:r>
              <a:rPr lang="en-US" sz="2800" i="1" dirty="0" err="1">
                <a:latin typeface="Trebuchet MS" panose="020B0603020202020204" pitchFamily="34" charset="0"/>
              </a:rPr>
              <a:t>acteurs</a:t>
            </a:r>
            <a:r>
              <a:rPr lang="en-US" sz="2800" i="1" dirty="0">
                <a:latin typeface="Trebuchet MS" panose="020B0603020202020204" pitchFamily="34" charset="0"/>
              </a:rPr>
              <a:t> de la formation continue (</a:t>
            </a:r>
            <a:r>
              <a:rPr lang="en-US" sz="2800" i="1" dirty="0" err="1">
                <a:latin typeface="Trebuchet MS" panose="020B0603020202020204" pitchFamily="34" charset="0"/>
              </a:rPr>
              <a:t>partenariats</a:t>
            </a:r>
            <a:r>
              <a:rPr lang="en-US" sz="2800" i="1" dirty="0">
                <a:latin typeface="Trebuchet MS" panose="020B0603020202020204" pitchFamily="34" charset="0"/>
              </a:rPr>
              <a:t>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endParaRPr lang="en-US" sz="2800" dirty="0"/>
          </a:p>
          <a:p>
            <a:pPr>
              <a:spcAft>
                <a:spcPts val="1800"/>
              </a:spcAft>
            </a:pPr>
            <a:endParaRPr lang="en-US" sz="20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42918"/>
            <a:ext cx="7215238" cy="5755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6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Rôle</a:t>
            </a:r>
            <a:r>
              <a:rPr lang="en-US" sz="2600" b="1" dirty="0">
                <a:solidFill>
                  <a:srgbClr val="00B050"/>
                </a:solidFill>
                <a:latin typeface="Trebuchet MS" panose="020B0603020202020204" pitchFamily="34" charset="0"/>
              </a:rPr>
              <a:t> des </a:t>
            </a:r>
            <a:r>
              <a:rPr lang="en-US" sz="26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fonds</a:t>
            </a:r>
            <a:r>
              <a:rPr lang="en-US" sz="26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6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sectoriels</a:t>
            </a:r>
            <a:r>
              <a:rPr lang="en-US" sz="26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Mutualisation</a:t>
            </a:r>
            <a:r>
              <a:rPr lang="en-US" sz="2600" dirty="0">
                <a:latin typeface="Trebuchet MS" panose="020B0603020202020204" pitchFamily="34" charset="0"/>
              </a:rPr>
              <a:t> des </a:t>
            </a:r>
            <a:r>
              <a:rPr lang="en-US" sz="2600" dirty="0" err="1">
                <a:latin typeface="Trebuchet MS" panose="020B0603020202020204" pitchFamily="34" charset="0"/>
              </a:rPr>
              <a:t>frais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inhérents</a:t>
            </a:r>
            <a:r>
              <a:rPr lang="en-US" sz="2600" dirty="0">
                <a:latin typeface="Trebuchet MS" panose="020B0603020202020204" pitchFamily="34" charset="0"/>
              </a:rPr>
              <a:t> à la formation continue : les </a:t>
            </a:r>
            <a:r>
              <a:rPr lang="en-US" sz="2600" dirty="0" err="1">
                <a:latin typeface="Trebuchet MS" panose="020B0603020202020204" pitchFamily="34" charset="0"/>
              </a:rPr>
              <a:t>cotisations</a:t>
            </a:r>
            <a:r>
              <a:rPr lang="en-US" sz="2600" dirty="0">
                <a:latin typeface="Trebuchet MS" panose="020B0603020202020204" pitchFamily="34" charset="0"/>
              </a:rPr>
              <a:t>  des </a:t>
            </a:r>
            <a:r>
              <a:rPr lang="en-US" sz="2600" dirty="0" err="1">
                <a:latin typeface="Trebuchet MS" panose="020B0603020202020204" pitchFamily="34" charset="0"/>
              </a:rPr>
              <a:t>entreprises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versées</a:t>
            </a:r>
            <a:r>
              <a:rPr lang="en-US" sz="2600" dirty="0">
                <a:latin typeface="Trebuchet MS" panose="020B0603020202020204" pitchFamily="34" charset="0"/>
              </a:rPr>
              <a:t> en </a:t>
            </a:r>
            <a:r>
              <a:rPr lang="en-US" sz="2600" dirty="0" err="1">
                <a:latin typeface="Trebuchet MS" panose="020B0603020202020204" pitchFamily="34" charset="0"/>
              </a:rPr>
              <a:t>faveur</a:t>
            </a:r>
            <a:r>
              <a:rPr lang="en-US" sz="2600" dirty="0">
                <a:latin typeface="Trebuchet MS" panose="020B0603020202020204" pitchFamily="34" charset="0"/>
              </a:rPr>
              <a:t> de </a:t>
            </a:r>
            <a:r>
              <a:rPr lang="en-US" sz="2600" dirty="0" err="1">
                <a:latin typeface="Trebuchet MS" panose="020B0603020202020204" pitchFamily="34" charset="0"/>
              </a:rPr>
              <a:t>l’emploi</a:t>
            </a:r>
            <a:r>
              <a:rPr lang="en-US" sz="2600" dirty="0">
                <a:latin typeface="Trebuchet MS" panose="020B0603020202020204" pitchFamily="34" charset="0"/>
              </a:rPr>
              <a:t> et de la formation des </a:t>
            </a:r>
            <a:r>
              <a:rPr lang="en-US" sz="2600" dirty="0" err="1">
                <a:latin typeface="Trebuchet MS" panose="020B0603020202020204" pitchFamily="34" charset="0"/>
              </a:rPr>
              <a:t>groupes</a:t>
            </a:r>
            <a:r>
              <a:rPr lang="en-US" sz="2600" dirty="0">
                <a:latin typeface="Trebuchet MS" panose="020B0603020202020204" pitchFamily="34" charset="0"/>
              </a:rPr>
              <a:t> à </a:t>
            </a:r>
            <a:r>
              <a:rPr lang="en-US" sz="2600" dirty="0" err="1">
                <a:latin typeface="Trebuchet MS" panose="020B0603020202020204" pitchFamily="34" charset="0"/>
              </a:rPr>
              <a:t>risque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ainsi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que</a:t>
            </a:r>
            <a:r>
              <a:rPr lang="en-US" sz="2600" dirty="0">
                <a:latin typeface="Trebuchet MS" panose="020B0603020202020204" pitchFamily="34" charset="0"/>
              </a:rPr>
              <a:t> les </a:t>
            </a:r>
            <a:r>
              <a:rPr lang="en-US" sz="2600" dirty="0" err="1">
                <a:latin typeface="Trebuchet MS" panose="020B0603020202020204" pitchFamily="34" charset="0"/>
              </a:rPr>
              <a:t>cotisations</a:t>
            </a:r>
            <a:r>
              <a:rPr lang="en-US" sz="2600" dirty="0">
                <a:latin typeface="Trebuchet MS" panose="020B0603020202020204" pitchFamily="34" charset="0"/>
              </a:rPr>
              <a:t> pour le </a:t>
            </a:r>
            <a:r>
              <a:rPr lang="en-US" sz="2600" dirty="0" err="1">
                <a:latin typeface="Trebuchet MS" panose="020B0603020202020204" pitchFamily="34" charset="0"/>
              </a:rPr>
              <a:t>fonds</a:t>
            </a:r>
            <a:r>
              <a:rPr lang="en-US" sz="2600" dirty="0">
                <a:latin typeface="Trebuchet MS" panose="020B0603020202020204" pitchFamily="34" charset="0"/>
              </a:rPr>
              <a:t> de formation </a:t>
            </a:r>
            <a:r>
              <a:rPr lang="en-US" sz="2600" dirty="0" err="1">
                <a:latin typeface="Trebuchet MS" panose="020B0603020202020204" pitchFamily="34" charset="0"/>
              </a:rPr>
              <a:t>sont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solidarisées</a:t>
            </a:r>
            <a:r>
              <a:rPr lang="en-US" sz="2600" dirty="0">
                <a:latin typeface="Trebuchet MS" panose="020B0603020202020204" pitchFamily="34" charset="0"/>
              </a:rPr>
              <a:t> au </a:t>
            </a:r>
            <a:r>
              <a:rPr lang="en-US" sz="2600" dirty="0" err="1">
                <a:latin typeface="Trebuchet MS" panose="020B0603020202020204" pitchFamily="34" charset="0"/>
              </a:rPr>
              <a:t>niveau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sectoriel</a:t>
            </a:r>
            <a:r>
              <a:rPr lang="en-US" sz="2600" dirty="0">
                <a:latin typeface="Trebuchet MS" panose="020B0603020202020204" pitchFamily="34" charset="0"/>
              </a:rPr>
              <a:t> et </a:t>
            </a:r>
            <a:r>
              <a:rPr lang="en-US" sz="2600" dirty="0" err="1">
                <a:latin typeface="Trebuchet MS" panose="020B0603020202020204" pitchFamily="34" charset="0"/>
              </a:rPr>
              <a:t>redistribuées</a:t>
            </a:r>
            <a:r>
              <a:rPr lang="en-US" sz="2600" dirty="0">
                <a:latin typeface="Trebuchet MS" panose="020B0603020202020204" pitchFamily="34" charset="0"/>
              </a:rPr>
              <a:t> aux </a:t>
            </a:r>
            <a:r>
              <a:rPr lang="en-US" sz="2600" dirty="0" err="1">
                <a:latin typeface="Trebuchet MS" panose="020B0603020202020204" pitchFamily="34" charset="0"/>
              </a:rPr>
              <a:t>entreprises</a:t>
            </a:r>
            <a:r>
              <a:rPr lang="en-US" sz="2600" dirty="0">
                <a:latin typeface="Trebuchet MS" panose="020B0603020202020204" pitchFamily="34" charset="0"/>
              </a:rPr>
              <a:t> (et </a:t>
            </a:r>
            <a:r>
              <a:rPr lang="en-US" sz="2600" dirty="0" err="1">
                <a:latin typeface="Trebuchet MS" panose="020B0603020202020204" pitchFamily="34" charset="0"/>
              </a:rPr>
              <a:t>parfois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directement</a:t>
            </a:r>
            <a:r>
              <a:rPr lang="en-US" sz="2600" dirty="0">
                <a:latin typeface="Trebuchet MS" panose="020B0603020202020204" pitchFamily="34" charset="0"/>
              </a:rPr>
              <a:t> aux </a:t>
            </a:r>
            <a:r>
              <a:rPr lang="en-US" sz="2600" dirty="0" err="1">
                <a:latin typeface="Trebuchet MS" panose="020B0603020202020204" pitchFamily="34" charset="0"/>
              </a:rPr>
              <a:t>travailleurs</a:t>
            </a:r>
            <a:r>
              <a:rPr lang="en-US" sz="2600" dirty="0">
                <a:latin typeface="Trebuchet MS" panose="020B0603020202020204" pitchFamily="34" charset="0"/>
              </a:rPr>
              <a:t>) du </a:t>
            </a:r>
            <a:r>
              <a:rPr lang="en-US" sz="2600" dirty="0" err="1">
                <a:latin typeface="Trebuchet MS" panose="020B0603020202020204" pitchFamily="34" charset="0"/>
              </a:rPr>
              <a:t>secteur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sous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forme</a:t>
            </a:r>
            <a:r>
              <a:rPr lang="en-US" sz="2600" dirty="0">
                <a:latin typeface="Trebuchet MS" panose="020B0603020202020204" pitchFamily="34" charset="0"/>
              </a:rPr>
              <a:t> de services </a:t>
            </a:r>
            <a:r>
              <a:rPr lang="en-US" sz="2600" dirty="0" err="1">
                <a:latin typeface="Trebuchet MS" panose="020B0603020202020204" pitchFamily="34" charset="0"/>
              </a:rPr>
              <a:t>liés</a:t>
            </a:r>
            <a:r>
              <a:rPr lang="en-US" sz="2600" dirty="0">
                <a:latin typeface="Trebuchet MS" panose="020B0603020202020204" pitchFamily="34" charset="0"/>
              </a:rPr>
              <a:t> à la formation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600" dirty="0">
                <a:latin typeface="Trebuchet MS" panose="020B0603020202020204" pitchFamily="34" charset="0"/>
              </a:rPr>
              <a:t> Aide </a:t>
            </a:r>
            <a:r>
              <a:rPr lang="en-US" sz="2600" dirty="0" err="1">
                <a:latin typeface="Trebuchet MS" panose="020B0603020202020204" pitchFamily="34" charset="0"/>
              </a:rPr>
              <a:t>financière</a:t>
            </a:r>
            <a:r>
              <a:rPr lang="en-US" sz="2600" dirty="0">
                <a:latin typeface="Trebuchet MS" panose="020B0603020202020204" pitchFamily="34" charset="0"/>
              </a:rPr>
              <a:t> des </a:t>
            </a:r>
            <a:r>
              <a:rPr lang="en-US" sz="2600" dirty="0" err="1">
                <a:latin typeface="Trebuchet MS" panose="020B0603020202020204" pitchFamily="34" charset="0"/>
              </a:rPr>
              <a:t>secteurs</a:t>
            </a:r>
            <a:r>
              <a:rPr lang="en-US" sz="2600" dirty="0">
                <a:latin typeface="Trebuchet MS" panose="020B0603020202020204" pitchFamily="34" charset="0"/>
              </a:rPr>
              <a:t> aux </a:t>
            </a:r>
            <a:r>
              <a:rPr lang="en-US" sz="2600" dirty="0" err="1">
                <a:latin typeface="Trebuchet MS" panose="020B0603020202020204" pitchFamily="34" charset="0"/>
              </a:rPr>
              <a:t>entreprises</a:t>
            </a:r>
            <a:r>
              <a:rPr lang="en-US" sz="2600" dirty="0">
                <a:latin typeface="Trebuchet MS" panose="020B0603020202020204" pitchFamily="34" charset="0"/>
              </a:rPr>
              <a:t>, de + en + </a:t>
            </a:r>
            <a:r>
              <a:rPr lang="en-US" sz="2600" dirty="0" err="1">
                <a:latin typeface="Trebuchet MS" panose="020B0603020202020204" pitchFamily="34" charset="0"/>
              </a:rPr>
              <a:t>conditionnée</a:t>
            </a:r>
            <a:r>
              <a:rPr lang="en-US" sz="2600" dirty="0">
                <a:latin typeface="Trebuchet MS" panose="020B0603020202020204" pitchFamily="34" charset="0"/>
              </a:rPr>
              <a:t> par la remise d’un plan de formation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643042" y="642919"/>
            <a:ext cx="7286676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 err="1">
                <a:solidFill>
                  <a:srgbClr val="00B050"/>
                </a:solidFill>
                <a:latin typeface="Trebuchet MS"/>
                <a:cs typeface="Trebuchet MS"/>
              </a:rPr>
              <a:t>Objectifs</a:t>
            </a:r>
            <a:r>
              <a:rPr lang="en-US" sz="28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rebuchet MS"/>
                <a:cs typeface="Trebuchet MS"/>
              </a:rPr>
              <a:t>poursuivis</a:t>
            </a:r>
            <a:endParaRPr lang="en-US" sz="28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Outil</a:t>
            </a:r>
            <a:r>
              <a:rPr lang="en-US" sz="2800" dirty="0">
                <a:latin typeface="Trebuchet MS"/>
                <a:cs typeface="Trebuchet MS"/>
              </a:rPr>
              <a:t> pertinent </a:t>
            </a:r>
            <a:r>
              <a:rPr lang="en-US" sz="2800" dirty="0" err="1">
                <a:latin typeface="Trebuchet MS"/>
                <a:cs typeface="Trebuchet MS"/>
              </a:rPr>
              <a:t>tant</a:t>
            </a:r>
            <a:r>
              <a:rPr lang="en-US" sz="2800" dirty="0">
                <a:latin typeface="Trebuchet MS"/>
                <a:cs typeface="Trebuchet MS"/>
              </a:rPr>
              <a:t> pour un </a:t>
            </a:r>
            <a:r>
              <a:rPr lang="en-US" sz="2800" dirty="0" err="1">
                <a:latin typeface="Trebuchet MS"/>
                <a:cs typeface="Trebuchet MS"/>
              </a:rPr>
              <a:t>secteur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que</a:t>
            </a:r>
            <a:r>
              <a:rPr lang="en-US" sz="2800" dirty="0">
                <a:latin typeface="Trebuchet MS"/>
                <a:cs typeface="Trebuchet MS"/>
              </a:rPr>
              <a:t> pour les </a:t>
            </a:r>
            <a:r>
              <a:rPr lang="en-US" sz="2800" dirty="0" err="1">
                <a:latin typeface="Trebuchet MS"/>
                <a:cs typeface="Trebuchet MS"/>
              </a:rPr>
              <a:t>entreprises</a:t>
            </a:r>
            <a:r>
              <a:rPr lang="en-US" sz="2800" dirty="0">
                <a:latin typeface="Trebuchet MS"/>
                <a:cs typeface="Trebuchet MS"/>
              </a:rPr>
              <a:t> en </a:t>
            </a:r>
            <a:r>
              <a:rPr lang="en-US" sz="2800" dirty="0" err="1">
                <a:latin typeface="Trebuchet MS"/>
                <a:cs typeface="Trebuchet MS"/>
              </a:rPr>
              <a:t>vue</a:t>
            </a:r>
            <a:r>
              <a:rPr lang="en-US" sz="2800" dirty="0">
                <a:latin typeface="Trebuchet MS"/>
                <a:cs typeface="Trebuchet MS"/>
              </a:rPr>
              <a:t> de </a:t>
            </a:r>
            <a:r>
              <a:rPr lang="en-US" sz="2800" i="1" dirty="0" err="1">
                <a:latin typeface="Trebuchet MS"/>
                <a:cs typeface="Trebuchet MS"/>
              </a:rPr>
              <a:t>réaliser</a:t>
            </a:r>
            <a:r>
              <a:rPr lang="en-US" sz="2800" i="1" dirty="0">
                <a:latin typeface="Trebuchet MS"/>
                <a:cs typeface="Trebuchet MS"/>
              </a:rPr>
              <a:t> </a:t>
            </a:r>
            <a:r>
              <a:rPr lang="en-US" sz="2800" i="1" dirty="0" err="1">
                <a:latin typeface="Trebuchet MS"/>
                <a:cs typeface="Trebuchet MS"/>
              </a:rPr>
              <a:t>une</a:t>
            </a:r>
            <a:r>
              <a:rPr lang="en-US" sz="2800" i="1" dirty="0">
                <a:latin typeface="Trebuchet MS"/>
                <a:cs typeface="Trebuchet MS"/>
              </a:rPr>
              <a:t> </a:t>
            </a:r>
            <a:r>
              <a:rPr lang="en-US" sz="2800" i="1" dirty="0" err="1">
                <a:latin typeface="Trebuchet MS"/>
                <a:cs typeface="Trebuchet MS"/>
              </a:rPr>
              <a:t>politique</a:t>
            </a:r>
            <a:r>
              <a:rPr lang="en-US" sz="2800" i="1" dirty="0">
                <a:latin typeface="Trebuchet MS"/>
                <a:cs typeface="Trebuchet MS"/>
              </a:rPr>
              <a:t> </a:t>
            </a:r>
            <a:r>
              <a:rPr lang="en-US" sz="2800" i="1" dirty="0" err="1">
                <a:latin typeface="Trebuchet MS"/>
                <a:cs typeface="Trebuchet MS"/>
              </a:rPr>
              <a:t>spécifique</a:t>
            </a:r>
            <a:r>
              <a:rPr lang="en-US" sz="2800" i="1" dirty="0">
                <a:latin typeface="Trebuchet MS"/>
                <a:cs typeface="Trebuchet MS"/>
              </a:rPr>
              <a:t> et </a:t>
            </a:r>
            <a:r>
              <a:rPr lang="en-US" sz="2800" i="1" dirty="0" err="1">
                <a:latin typeface="Trebuchet MS"/>
                <a:cs typeface="Trebuchet MS"/>
              </a:rPr>
              <a:t>cohérente</a:t>
            </a:r>
            <a:endParaRPr lang="en-US" sz="2800" i="1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/>
                <a:cs typeface="Trebuchet MS"/>
              </a:rPr>
              <a:t> Oblige les </a:t>
            </a:r>
            <a:r>
              <a:rPr lang="en-US" sz="2800" dirty="0" err="1">
                <a:latin typeface="Trebuchet MS"/>
                <a:cs typeface="Trebuchet MS"/>
              </a:rPr>
              <a:t>responsables</a:t>
            </a:r>
            <a:r>
              <a:rPr lang="en-US" sz="2800" dirty="0">
                <a:latin typeface="Trebuchet MS"/>
                <a:cs typeface="Trebuchet MS"/>
              </a:rPr>
              <a:t> à </a:t>
            </a:r>
            <a:r>
              <a:rPr lang="en-US" sz="2800" i="1" dirty="0" err="1">
                <a:latin typeface="Trebuchet MS"/>
                <a:cs typeface="Trebuchet MS"/>
              </a:rPr>
              <a:t>planifier</a:t>
            </a:r>
            <a:r>
              <a:rPr lang="en-US" sz="2800" i="1" dirty="0">
                <a:latin typeface="Trebuchet MS"/>
                <a:cs typeface="Trebuchet MS"/>
              </a:rPr>
              <a:t>, </a:t>
            </a:r>
            <a:r>
              <a:rPr lang="en-US" sz="2800" i="1" dirty="0" err="1">
                <a:latin typeface="Trebuchet MS"/>
                <a:cs typeface="Trebuchet MS"/>
              </a:rPr>
              <a:t>dans</a:t>
            </a:r>
            <a:r>
              <a:rPr lang="en-US" sz="2800" i="1" dirty="0">
                <a:latin typeface="Trebuchet MS"/>
                <a:cs typeface="Trebuchet MS"/>
              </a:rPr>
              <a:t> la </a:t>
            </a:r>
            <a:r>
              <a:rPr lang="en-US" sz="2800" i="1" dirty="0" err="1">
                <a:latin typeface="Trebuchet MS"/>
                <a:cs typeface="Trebuchet MS"/>
              </a:rPr>
              <a:t>durée</a:t>
            </a:r>
            <a:r>
              <a:rPr lang="en-US" sz="2800" i="1" dirty="0">
                <a:latin typeface="Trebuchet MS"/>
                <a:cs typeface="Trebuchet MS"/>
              </a:rPr>
              <a:t> et la </a:t>
            </a:r>
            <a:r>
              <a:rPr lang="en-US" sz="2800" i="1" dirty="0" err="1">
                <a:latin typeface="Trebuchet MS"/>
                <a:cs typeface="Trebuchet MS"/>
              </a:rPr>
              <a:t>cohérence</a:t>
            </a:r>
            <a:r>
              <a:rPr lang="en-US" sz="2800" dirty="0">
                <a:latin typeface="Trebuchet MS"/>
                <a:cs typeface="Trebuchet MS"/>
              </a:rPr>
              <a:t>, la </a:t>
            </a:r>
            <a:r>
              <a:rPr lang="en-US" sz="2800" dirty="0" err="1">
                <a:latin typeface="Trebuchet MS"/>
                <a:cs typeface="Trebuchet MS"/>
              </a:rPr>
              <a:t>diversité</a:t>
            </a:r>
            <a:r>
              <a:rPr lang="en-US" sz="2800" dirty="0">
                <a:latin typeface="Trebuchet MS"/>
                <a:cs typeface="Trebuchet MS"/>
              </a:rPr>
              <a:t> des efforts de formation à </a:t>
            </a:r>
            <a:r>
              <a:rPr lang="en-US" sz="2800" dirty="0" err="1">
                <a:latin typeface="Trebuchet MS"/>
                <a:cs typeface="Trebuchet MS"/>
              </a:rPr>
              <a:t>réaliser</a:t>
            </a:r>
            <a:endParaRPr lang="en-US" sz="28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i="1" dirty="0">
                <a:latin typeface="Trebuchet MS"/>
                <a:cs typeface="Trebuchet MS"/>
              </a:rPr>
              <a:t> Identifier les </a:t>
            </a:r>
            <a:r>
              <a:rPr lang="en-US" sz="2800" i="1" dirty="0" err="1">
                <a:latin typeface="Trebuchet MS"/>
                <a:cs typeface="Trebuchet MS"/>
              </a:rPr>
              <a:t>besoins</a:t>
            </a:r>
            <a:r>
              <a:rPr lang="en-US" sz="2800" i="1" dirty="0">
                <a:latin typeface="Trebuchet MS"/>
                <a:cs typeface="Trebuchet MS"/>
              </a:rPr>
              <a:t> </a:t>
            </a:r>
            <a:r>
              <a:rPr lang="en-US" sz="2800" i="1" dirty="0" err="1">
                <a:latin typeface="Trebuchet MS"/>
                <a:cs typeface="Trebuchet MS"/>
              </a:rPr>
              <a:t>actuels</a:t>
            </a:r>
            <a:r>
              <a:rPr lang="en-US" sz="2800" i="1" dirty="0">
                <a:latin typeface="Trebuchet MS"/>
                <a:cs typeface="Trebuchet MS"/>
              </a:rPr>
              <a:t> </a:t>
            </a:r>
            <a:r>
              <a:rPr lang="en-US" sz="2800" dirty="0">
                <a:latin typeface="Trebuchet MS"/>
                <a:cs typeface="Trebuchet MS"/>
              </a:rPr>
              <a:t>(les </a:t>
            </a:r>
            <a:r>
              <a:rPr lang="en-US" sz="2800" dirty="0" err="1">
                <a:latin typeface="Trebuchet MS"/>
                <a:cs typeface="Trebuchet MS"/>
              </a:rPr>
              <a:t>manques</a:t>
            </a:r>
            <a:r>
              <a:rPr lang="en-US" sz="2800" dirty="0">
                <a:latin typeface="Trebuchet MS"/>
                <a:cs typeface="Trebuchet MS"/>
              </a:rPr>
              <a:t>) et </a:t>
            </a:r>
            <a:r>
              <a:rPr lang="en-US" sz="2800" dirty="0" err="1">
                <a:latin typeface="Trebuchet MS"/>
                <a:cs typeface="Trebuchet MS"/>
              </a:rPr>
              <a:t>anticiper</a:t>
            </a:r>
            <a:r>
              <a:rPr lang="en-US" sz="2800" dirty="0">
                <a:latin typeface="Trebuchet MS"/>
                <a:cs typeface="Trebuchet MS"/>
              </a:rPr>
              <a:t> les </a:t>
            </a:r>
            <a:r>
              <a:rPr lang="en-US" sz="2800" dirty="0" err="1">
                <a:latin typeface="Trebuchet MS"/>
                <a:cs typeface="Trebuchet MS"/>
              </a:rPr>
              <a:t>besoins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i="1" dirty="0" err="1">
                <a:latin typeface="Trebuchet MS"/>
                <a:cs typeface="Trebuchet MS"/>
              </a:rPr>
              <a:t>futurs</a:t>
            </a:r>
            <a:r>
              <a:rPr lang="en-US" sz="2800" dirty="0">
                <a:latin typeface="Trebuchet MS"/>
                <a:cs typeface="Trebuchet MS"/>
              </a:rPr>
              <a:t> (perspectives </a:t>
            </a:r>
            <a:r>
              <a:rPr lang="en-US" sz="2800" dirty="0" err="1">
                <a:latin typeface="Trebuchet MS"/>
                <a:cs typeface="Trebuchet MS"/>
              </a:rPr>
              <a:t>d’avenir</a:t>
            </a:r>
            <a:r>
              <a:rPr lang="en-US" sz="2800" dirty="0">
                <a:latin typeface="Trebuchet MS"/>
                <a:cs typeface="Trebuchet MS"/>
              </a:rPr>
              <a:t>)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un plan de formation?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295400" y="571480"/>
            <a:ext cx="78486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Rôle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des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fonds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sectoriels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:</a:t>
            </a:r>
            <a:endParaRPr lang="en-US" sz="2800" b="1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Accompagnement</a:t>
            </a:r>
            <a:r>
              <a:rPr lang="en-US" sz="2800" dirty="0">
                <a:latin typeface="Trebuchet MS" panose="020B0603020202020204" pitchFamily="34" charset="0"/>
              </a:rPr>
              <a:t> des </a:t>
            </a:r>
            <a:r>
              <a:rPr lang="en-US" sz="2800" dirty="0" err="1">
                <a:latin typeface="Trebuchet MS" panose="020B0603020202020204" pitchFamily="34" charset="0"/>
              </a:rPr>
              <a:t>entreprises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dans</a:t>
            </a:r>
            <a:r>
              <a:rPr lang="en-US" sz="2800" dirty="0">
                <a:latin typeface="Trebuchet MS" panose="020B0603020202020204" pitchFamily="34" charset="0"/>
              </a:rPr>
              <a:t> la </a:t>
            </a:r>
            <a:r>
              <a:rPr lang="en-US" sz="2800" dirty="0" err="1">
                <a:latin typeface="Trebuchet MS" panose="020B0603020202020204" pitchFamily="34" charset="0"/>
              </a:rPr>
              <a:t>réalisation</a:t>
            </a:r>
            <a:r>
              <a:rPr lang="en-US" sz="2800" dirty="0">
                <a:latin typeface="Trebuchet MS" panose="020B0603020202020204" pitchFamily="34" charset="0"/>
              </a:rPr>
              <a:t> du Plan de formation</a:t>
            </a:r>
          </a:p>
          <a:p>
            <a:pPr marL="457200" lvl="2"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2800" dirty="0">
                <a:latin typeface="Trebuchet MS" panose="020B0603020202020204" pitchFamily="34" charset="0"/>
              </a:rPr>
              <a:t> le plan de formation </a:t>
            </a:r>
            <a:r>
              <a:rPr lang="en-US" sz="2800" dirty="0" err="1">
                <a:latin typeface="Trebuchet MS" panose="020B0603020202020204" pitchFamily="34" charset="0"/>
              </a:rPr>
              <a:t>doit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parfois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répondre</a:t>
            </a:r>
            <a:r>
              <a:rPr lang="en-US" sz="2800" dirty="0">
                <a:latin typeface="Trebuchet MS" panose="020B0603020202020204" pitchFamily="34" charset="0"/>
              </a:rPr>
              <a:t> à </a:t>
            </a:r>
            <a:r>
              <a:rPr lang="en-US" sz="2800" dirty="0" err="1">
                <a:latin typeface="Trebuchet MS" panose="020B0603020202020204" pitchFamily="34" charset="0"/>
              </a:rPr>
              <a:t>certains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critères</a:t>
            </a:r>
            <a:r>
              <a:rPr lang="en-US" sz="2800" dirty="0">
                <a:latin typeface="Trebuchet MS" panose="020B0603020202020204" pitchFamily="34" charset="0"/>
              </a:rPr>
              <a:t> de non-discrimination </a:t>
            </a:r>
            <a:r>
              <a:rPr lang="en-US" sz="2800" dirty="0" err="1">
                <a:latin typeface="Trebuchet MS" panose="020B0603020202020204" pitchFamily="34" charset="0"/>
              </a:rPr>
              <a:t>dans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l’accès</a:t>
            </a:r>
            <a:r>
              <a:rPr lang="en-US" sz="2800" dirty="0">
                <a:latin typeface="Trebuchet MS" panose="020B0603020202020204" pitchFamily="34" charset="0"/>
              </a:rPr>
              <a:t> à la formation (genre, temps de travail, </a:t>
            </a:r>
            <a:r>
              <a:rPr lang="en-US" sz="2800" dirty="0" err="1">
                <a:latin typeface="Trebuchet MS" panose="020B0603020202020204" pitchFamily="34" charset="0"/>
              </a:rPr>
              <a:t>catégories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professionnelles</a:t>
            </a:r>
            <a:r>
              <a:rPr lang="en-US" sz="2800" dirty="0">
                <a:latin typeface="Trebuchet MS" panose="020B0603020202020204" pitchFamily="34" charset="0"/>
              </a:rPr>
              <a:t>, …)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Offre</a:t>
            </a:r>
            <a:r>
              <a:rPr lang="en-US" sz="2800" dirty="0">
                <a:latin typeface="Trebuchet MS" panose="020B0603020202020204" pitchFamily="34" charset="0"/>
              </a:rPr>
              <a:t> de formations </a:t>
            </a:r>
            <a:r>
              <a:rPr lang="en-US" sz="2800" dirty="0" err="1">
                <a:latin typeface="Trebuchet MS" panose="020B0603020202020204" pitchFamily="34" charset="0"/>
              </a:rPr>
              <a:t>visant</a:t>
            </a:r>
            <a:r>
              <a:rPr lang="en-US" sz="2800" dirty="0">
                <a:latin typeface="Trebuchet MS" panose="020B0603020202020204" pitchFamily="34" charset="0"/>
              </a:rPr>
              <a:t> à </a:t>
            </a:r>
            <a:r>
              <a:rPr lang="en-US" sz="2800" dirty="0" err="1">
                <a:latin typeface="Trebuchet MS" panose="020B0603020202020204" pitchFamily="34" charset="0"/>
              </a:rPr>
              <a:t>combler</a:t>
            </a:r>
            <a:r>
              <a:rPr lang="en-US" sz="2800" dirty="0">
                <a:latin typeface="Trebuchet MS" panose="020B0603020202020204" pitchFamily="34" charset="0"/>
              </a:rPr>
              <a:t> les </a:t>
            </a:r>
            <a:r>
              <a:rPr lang="en-US" sz="2800" dirty="0" err="1">
                <a:latin typeface="Trebuchet MS" panose="020B0603020202020204" pitchFamily="34" charset="0"/>
              </a:rPr>
              <a:t>carences</a:t>
            </a:r>
            <a:r>
              <a:rPr lang="en-US" sz="2800" dirty="0">
                <a:latin typeface="Trebuchet MS" panose="020B0603020202020204" pitchFamily="34" charset="0"/>
              </a:rPr>
              <a:t> des </a:t>
            </a:r>
            <a:r>
              <a:rPr lang="en-US" sz="2800" dirty="0" err="1">
                <a:latin typeface="Trebuchet MS" panose="020B0603020202020204" pitchFamily="34" charset="0"/>
              </a:rPr>
              <a:t>entreprises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</a:pPr>
            <a:endParaRPr lang="en-US" sz="20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42918"/>
            <a:ext cx="7215238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Rôle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des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fonds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sectoriels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: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Souvent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gratuité</a:t>
            </a:r>
            <a:r>
              <a:rPr lang="en-US" sz="2800" dirty="0">
                <a:latin typeface="Trebuchet MS" panose="020B0603020202020204" pitchFamily="34" charset="0"/>
              </a:rPr>
              <a:t> des formations, </a:t>
            </a:r>
            <a:r>
              <a:rPr lang="en-US" sz="2800" dirty="0" err="1">
                <a:latin typeface="Trebuchet MS" panose="020B0603020202020204" pitchFamily="34" charset="0"/>
              </a:rPr>
              <a:t>parfois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règles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remboursement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préférentiel</a:t>
            </a:r>
            <a:r>
              <a:rPr lang="en-US" sz="2800" dirty="0">
                <a:latin typeface="Trebuchet MS" panose="020B0603020202020204" pitchFamily="34" charset="0"/>
              </a:rPr>
              <a:t> pour </a:t>
            </a:r>
            <a:r>
              <a:rPr lang="en-US" sz="2800" dirty="0" err="1">
                <a:latin typeface="Trebuchet MS" panose="020B0603020202020204" pitchFamily="34" charset="0"/>
              </a:rPr>
              <a:t>certains</a:t>
            </a:r>
            <a:r>
              <a:rPr lang="en-US" sz="2800" dirty="0">
                <a:latin typeface="Trebuchet MS" panose="020B0603020202020204" pitchFamily="34" charset="0"/>
              </a:rPr>
              <a:t> publics (</a:t>
            </a:r>
            <a:r>
              <a:rPr lang="en-US" sz="2800" dirty="0" err="1">
                <a:latin typeface="Trebuchet MS" panose="020B0603020202020204" pitchFamily="34" charset="0"/>
              </a:rPr>
              <a:t>groupes</a:t>
            </a:r>
            <a:r>
              <a:rPr lang="en-US" sz="2800" dirty="0">
                <a:latin typeface="Trebuchet MS" panose="020B0603020202020204" pitchFamily="34" charset="0"/>
              </a:rPr>
              <a:t> à </a:t>
            </a:r>
            <a:r>
              <a:rPr lang="en-US" sz="2800" dirty="0" err="1">
                <a:latin typeface="Trebuchet MS" panose="020B0603020202020204" pitchFamily="34" charset="0"/>
              </a:rPr>
              <a:t>risque</a:t>
            </a:r>
            <a:r>
              <a:rPr lang="en-US" sz="2800" dirty="0">
                <a:latin typeface="Trebuchet MS" panose="020B0603020202020204" pitchFamily="34" charset="0"/>
              </a:rPr>
              <a:t>) et </a:t>
            </a:r>
            <a:r>
              <a:rPr lang="en-US" sz="2800" dirty="0" err="1">
                <a:latin typeface="Trebuchet MS" panose="020B0603020202020204" pitchFamily="34" charset="0"/>
              </a:rPr>
              <a:t>certaines</a:t>
            </a:r>
            <a:r>
              <a:rPr lang="en-US" sz="2800" dirty="0">
                <a:latin typeface="Trebuchet MS" panose="020B0603020202020204" pitchFamily="34" charset="0"/>
              </a:rPr>
              <a:t> formations (</a:t>
            </a:r>
            <a:r>
              <a:rPr lang="en-US" sz="2800" dirty="0" err="1">
                <a:latin typeface="Trebuchet MS" panose="020B0603020202020204" pitchFamily="34" charset="0"/>
              </a:rPr>
              <a:t>propres</a:t>
            </a:r>
            <a:r>
              <a:rPr lang="en-US" sz="2800" dirty="0">
                <a:latin typeface="Trebuchet MS" panose="020B0603020202020204" pitchFamily="34" charset="0"/>
              </a:rPr>
              <a:t> aux </a:t>
            </a:r>
            <a:r>
              <a:rPr lang="en-US" sz="2800" dirty="0" err="1">
                <a:latin typeface="Trebuchet MS" panose="020B0603020202020204" pitchFamily="34" charset="0"/>
              </a:rPr>
              <a:t>secteurs</a:t>
            </a:r>
            <a:r>
              <a:rPr lang="en-US" sz="2800" dirty="0">
                <a:latin typeface="Trebuchet MS" panose="020B0603020202020204" pitchFamily="34" charset="0"/>
              </a:rPr>
              <a:t>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Développement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d’actions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d’outils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d’études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susceptibles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d’améliorer</a:t>
            </a:r>
            <a:r>
              <a:rPr lang="en-US" sz="2800" dirty="0">
                <a:latin typeface="Trebuchet MS" panose="020B0603020202020204" pitchFamily="34" charset="0"/>
              </a:rPr>
              <a:t> la </a:t>
            </a:r>
            <a:r>
              <a:rPr lang="en-US" sz="2800" dirty="0" err="1">
                <a:latin typeface="Trebuchet MS" panose="020B0603020202020204" pitchFamily="34" charset="0"/>
              </a:rPr>
              <a:t>démocratisation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l’accès</a:t>
            </a:r>
            <a:r>
              <a:rPr lang="en-US" sz="2800" dirty="0">
                <a:latin typeface="Trebuchet MS" panose="020B0603020202020204" pitchFamily="34" charset="0"/>
              </a:rPr>
              <a:t> à la formation (</a:t>
            </a:r>
            <a:r>
              <a:rPr lang="en-US" sz="2800" dirty="0" err="1">
                <a:latin typeface="Trebuchet MS" panose="020B0603020202020204" pitchFamily="34" charset="0"/>
              </a:rPr>
              <a:t>exemples</a:t>
            </a:r>
            <a:r>
              <a:rPr lang="en-US" sz="2800" dirty="0">
                <a:latin typeface="Trebuchet MS" panose="020B0603020202020204" pitchFamily="34" charset="0"/>
              </a:rPr>
              <a:t>: </a:t>
            </a:r>
            <a:r>
              <a:rPr lang="en-US" sz="2800" dirty="0" err="1">
                <a:latin typeface="Trebuchet MS" panose="020B0603020202020204" pitchFamily="34" charset="0"/>
              </a:rPr>
              <a:t>études</a:t>
            </a:r>
            <a:r>
              <a:rPr lang="en-US" sz="2800" dirty="0">
                <a:latin typeface="Trebuchet MS" panose="020B0603020202020204" pitchFamily="34" charset="0"/>
              </a:rPr>
              <a:t> sur les </a:t>
            </a:r>
            <a:r>
              <a:rPr lang="en-US" sz="2800" dirty="0" err="1">
                <a:latin typeface="Trebuchet MS" panose="020B0603020202020204" pitchFamily="34" charset="0"/>
              </a:rPr>
              <a:t>tx</a:t>
            </a:r>
            <a:r>
              <a:rPr lang="en-US" sz="2800" dirty="0">
                <a:latin typeface="Trebuchet MS" panose="020B0603020202020204" pitchFamily="34" charset="0"/>
              </a:rPr>
              <a:t> de participation en </a:t>
            </a:r>
            <a:r>
              <a:rPr lang="en-US" sz="2800" dirty="0" err="1">
                <a:latin typeface="Trebuchet MS" panose="020B0603020202020204" pitchFamily="34" charset="0"/>
              </a:rPr>
              <a:t>fonction</a:t>
            </a:r>
            <a:r>
              <a:rPr lang="en-US" sz="2800" dirty="0">
                <a:latin typeface="Trebuchet MS" panose="020B0603020202020204" pitchFamily="34" charset="0"/>
              </a:rPr>
              <a:t> des </a:t>
            </a:r>
            <a:r>
              <a:rPr lang="en-US" sz="2800" dirty="0" err="1">
                <a:latin typeface="Trebuchet MS" panose="020B0603020202020204" pitchFamily="34" charset="0"/>
              </a:rPr>
              <a:t>caractéristiques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personnelles</a:t>
            </a:r>
            <a:r>
              <a:rPr lang="en-US" sz="2800" dirty="0">
                <a:latin typeface="Trebuchet MS" panose="020B0603020202020204" pitchFamily="34" charset="0"/>
              </a:rPr>
              <a:t> des </a:t>
            </a:r>
            <a:r>
              <a:rPr lang="en-US" sz="2800" dirty="0" err="1">
                <a:latin typeface="Trebuchet MS" panose="020B0603020202020204" pitchFamily="34" charset="0"/>
              </a:rPr>
              <a:t>travailleurs</a:t>
            </a:r>
            <a:r>
              <a:rPr lang="en-US" sz="2800" dirty="0">
                <a:latin typeface="Trebuchet MS" panose="020B0603020202020204" pitchFamily="34" charset="0"/>
              </a:rPr>
              <a:t>; identification des publics </a:t>
            </a:r>
            <a:r>
              <a:rPr lang="en-US" sz="2800" dirty="0" err="1">
                <a:latin typeface="Trebuchet MS" panose="020B0603020202020204" pitchFamily="34" charset="0"/>
              </a:rPr>
              <a:t>lésés</a:t>
            </a:r>
            <a:r>
              <a:rPr lang="en-US" sz="2800" dirty="0">
                <a:latin typeface="Trebuchet MS" panose="020B0603020202020204" pitchFamily="34" charset="0"/>
              </a:rPr>
              <a:t>; etc)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42918"/>
            <a:ext cx="721523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Rôle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des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fonds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sectoriels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: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Aide administrative aux </a:t>
            </a:r>
            <a:r>
              <a:rPr lang="en-US" sz="2800" dirty="0" err="1">
                <a:latin typeface="Trebuchet MS" panose="020B0603020202020204" pitchFamily="34" charset="0"/>
              </a:rPr>
              <a:t>entreprises</a:t>
            </a:r>
            <a:r>
              <a:rPr lang="en-US" sz="2800" dirty="0">
                <a:latin typeface="Trebuchet MS" panose="020B0603020202020204" pitchFamily="34" charset="0"/>
              </a:rPr>
              <a:t>: interface entre </a:t>
            </a:r>
            <a:r>
              <a:rPr lang="en-US" sz="2800" dirty="0" err="1">
                <a:latin typeface="Trebuchet MS" panose="020B0603020202020204" pitchFamily="34" charset="0"/>
              </a:rPr>
              <a:t>l’entreprise</a:t>
            </a:r>
            <a:r>
              <a:rPr lang="en-US" sz="2800" dirty="0">
                <a:latin typeface="Trebuchet MS" panose="020B0603020202020204" pitchFamily="34" charset="0"/>
              </a:rPr>
              <a:t> et les </a:t>
            </a:r>
            <a:r>
              <a:rPr lang="en-US" sz="2800" dirty="0" err="1">
                <a:latin typeface="Trebuchet MS" panose="020B0603020202020204" pitchFamily="34" charset="0"/>
              </a:rPr>
              <a:t>opérateurs</a:t>
            </a:r>
            <a:r>
              <a:rPr lang="en-US" sz="2800" dirty="0">
                <a:latin typeface="Trebuchet MS" panose="020B0603020202020204" pitchFamily="34" charset="0"/>
              </a:rPr>
              <a:t> de formation; catalogue des </a:t>
            </a:r>
            <a:r>
              <a:rPr lang="en-US" sz="2800" dirty="0" err="1">
                <a:latin typeface="Trebuchet MS" panose="020B0603020202020204" pitchFamily="34" charset="0"/>
              </a:rPr>
              <a:t>offres</a:t>
            </a:r>
            <a:r>
              <a:rPr lang="en-US" sz="2800" dirty="0">
                <a:latin typeface="Trebuchet MS" panose="020B0603020202020204" pitchFamily="34" charset="0"/>
              </a:rPr>
              <a:t> de formation; </a:t>
            </a:r>
            <a:r>
              <a:rPr lang="en-US" sz="2800" dirty="0" err="1">
                <a:latin typeface="Trebuchet MS" panose="020B0603020202020204" pitchFamily="34" charset="0"/>
              </a:rPr>
              <a:t>garantie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qualité</a:t>
            </a:r>
            <a:r>
              <a:rPr lang="en-US" sz="2800" dirty="0">
                <a:latin typeface="Trebuchet MS" panose="020B0603020202020204" pitchFamily="34" charset="0"/>
              </a:rPr>
              <a:t> (</a:t>
            </a:r>
            <a:r>
              <a:rPr lang="en-US" sz="2800" dirty="0" err="1">
                <a:latin typeface="Trebuchet MS" panose="020B0603020202020204" pitchFamily="34" charset="0"/>
              </a:rPr>
              <a:t>norme</a:t>
            </a:r>
            <a:r>
              <a:rPr lang="en-US" sz="2800" dirty="0">
                <a:latin typeface="Trebuchet MS" panose="020B0603020202020204" pitchFamily="34" charset="0"/>
              </a:rPr>
              <a:t> ISO)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Dans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certains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secteurs</a:t>
            </a:r>
            <a:r>
              <a:rPr lang="en-US" sz="2800" dirty="0">
                <a:latin typeface="Trebuchet MS" panose="020B0603020202020204" pitchFamily="34" charset="0"/>
              </a:rPr>
              <a:t>, aide </a:t>
            </a:r>
            <a:r>
              <a:rPr lang="en-US" sz="2800" dirty="0" err="1">
                <a:latin typeface="Trebuchet MS" panose="020B0603020202020204" pitchFamily="34" charset="0"/>
              </a:rPr>
              <a:t>spécifique</a:t>
            </a:r>
            <a:r>
              <a:rPr lang="en-US" sz="2800" dirty="0">
                <a:latin typeface="Trebuchet MS" panose="020B0603020202020204" pitchFamily="34" charset="0"/>
              </a:rPr>
              <a:t> aux PME: propositions de formations </a:t>
            </a:r>
            <a:r>
              <a:rPr lang="en-US" sz="2800" dirty="0" err="1">
                <a:latin typeface="Trebuchet MS" panose="020B0603020202020204" pitchFamily="34" charset="0"/>
              </a:rPr>
              <a:t>internes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calibrées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selon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leurs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besoins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371599" y="893316"/>
            <a:ext cx="6808019" cy="589392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endParaRPr lang="en-US" sz="20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</a:pPr>
            <a:r>
              <a:rPr lang="en-US" sz="2800" b="1" dirty="0" err="1">
                <a:solidFill>
                  <a:srgbClr val="00B050"/>
                </a:solidFill>
                <a:latin typeface="Trebuchet MS"/>
                <a:cs typeface="Trebuchet MS"/>
              </a:rPr>
              <a:t>Autres</a:t>
            </a:r>
            <a:r>
              <a:rPr lang="en-US" sz="2800" b="1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/>
                <a:cs typeface="Trebuchet MS"/>
              </a:rPr>
              <a:t>acteurs</a:t>
            </a:r>
            <a:r>
              <a:rPr lang="en-US" sz="2800" b="1" dirty="0">
                <a:solidFill>
                  <a:srgbClr val="00B050"/>
                </a:solidFill>
                <a:latin typeface="Trebuchet MS"/>
                <a:cs typeface="Trebuchet MS"/>
              </a:rPr>
              <a:t> (collaborations)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/>
                <a:cs typeface="Trebuchet MS"/>
              </a:rPr>
              <a:t> Les </a:t>
            </a:r>
            <a:r>
              <a:rPr lang="en-US" sz="2800" dirty="0" err="1">
                <a:latin typeface="Trebuchet MS"/>
                <a:cs typeface="Trebuchet MS"/>
              </a:rPr>
              <a:t>opérateurs</a:t>
            </a:r>
            <a:r>
              <a:rPr lang="en-US" sz="2800" dirty="0">
                <a:latin typeface="Trebuchet MS"/>
                <a:cs typeface="Trebuchet MS"/>
              </a:rPr>
              <a:t> publics de formation </a:t>
            </a:r>
            <a:r>
              <a:rPr lang="en-US" sz="2800" dirty="0" err="1">
                <a:latin typeface="Trebuchet MS"/>
                <a:cs typeface="Trebuchet MS"/>
              </a:rPr>
              <a:t>dont</a:t>
            </a:r>
            <a:r>
              <a:rPr lang="en-US" sz="2800" dirty="0">
                <a:latin typeface="Trebuchet MS"/>
                <a:cs typeface="Trebuchet MS"/>
              </a:rPr>
              <a:t> le </a:t>
            </a:r>
            <a:r>
              <a:rPr lang="en-US" sz="2800" dirty="0" err="1">
                <a:latin typeface="Trebuchet MS"/>
                <a:cs typeface="Trebuchet MS"/>
              </a:rPr>
              <a:t>Forem</a:t>
            </a:r>
            <a:r>
              <a:rPr lang="en-US" sz="2800" dirty="0">
                <a:latin typeface="Trebuchet MS"/>
                <a:cs typeface="Trebuchet MS"/>
              </a:rPr>
              <a:t>, </a:t>
            </a:r>
            <a:r>
              <a:rPr lang="en-US" sz="2800" dirty="0" err="1">
                <a:latin typeface="Trebuchet MS"/>
                <a:cs typeface="Trebuchet MS"/>
              </a:rPr>
              <a:t>Actiris</a:t>
            </a:r>
            <a:r>
              <a:rPr lang="en-US" sz="2800" dirty="0">
                <a:latin typeface="Trebuchet MS"/>
                <a:cs typeface="Trebuchet MS"/>
              </a:rPr>
              <a:t>, le VDAB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L’enseignement</a:t>
            </a:r>
            <a:r>
              <a:rPr lang="en-US" sz="2800" dirty="0">
                <a:latin typeface="Trebuchet MS"/>
                <a:cs typeface="Trebuchet MS"/>
              </a:rPr>
              <a:t> de promotion </a:t>
            </a:r>
            <a:r>
              <a:rPr lang="en-US" sz="2800" dirty="0" err="1">
                <a:latin typeface="Trebuchet MS"/>
                <a:cs typeface="Trebuchet MS"/>
              </a:rPr>
              <a:t>sociale</a:t>
            </a:r>
            <a:endParaRPr lang="en-US" sz="28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L’enseignement</a:t>
            </a:r>
            <a:r>
              <a:rPr lang="en-US" sz="2800" dirty="0">
                <a:latin typeface="Trebuchet MS"/>
                <a:cs typeface="Trebuchet MS"/>
              </a:rPr>
              <a:t> en </a:t>
            </a:r>
            <a:r>
              <a:rPr lang="en-US" sz="2800" dirty="0" err="1">
                <a:latin typeface="Trebuchet MS"/>
                <a:cs typeface="Trebuchet MS"/>
              </a:rPr>
              <a:t>alternance</a:t>
            </a:r>
            <a:endParaRPr lang="en-US" sz="28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/>
                <a:cs typeface="Trebuchet MS"/>
              </a:rPr>
              <a:t> Les missions </a:t>
            </a:r>
            <a:r>
              <a:rPr lang="en-US" sz="2800" dirty="0" err="1">
                <a:latin typeface="Trebuchet MS"/>
                <a:cs typeface="Trebuchet MS"/>
              </a:rPr>
              <a:t>régionales</a:t>
            </a:r>
            <a:r>
              <a:rPr lang="en-US" sz="2800" dirty="0">
                <a:latin typeface="Trebuchet MS"/>
                <a:cs typeface="Trebuchet MS"/>
              </a:rPr>
              <a:t> pour </a:t>
            </a:r>
            <a:r>
              <a:rPr lang="en-US" sz="2800" dirty="0" err="1">
                <a:latin typeface="Trebuchet MS"/>
                <a:cs typeface="Trebuchet MS"/>
              </a:rPr>
              <a:t>l’emploi</a:t>
            </a:r>
            <a:endParaRPr lang="en-US" sz="28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/>
                <a:cs typeface="Trebuchet MS"/>
              </a:rPr>
              <a:t> Les CPAS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/>
                <a:cs typeface="Trebuchet MS"/>
              </a:rPr>
              <a:t> Les </a:t>
            </a:r>
            <a:r>
              <a:rPr lang="en-US" sz="2800" dirty="0" err="1">
                <a:latin typeface="Trebuchet MS"/>
                <a:cs typeface="Trebuchet MS"/>
              </a:rPr>
              <a:t>centres</a:t>
            </a:r>
            <a:r>
              <a:rPr lang="en-US" sz="2800" dirty="0">
                <a:latin typeface="Trebuchet MS"/>
                <a:cs typeface="Trebuchet MS"/>
              </a:rPr>
              <a:t> de </a:t>
            </a:r>
            <a:r>
              <a:rPr lang="en-US" sz="2800" dirty="0" err="1">
                <a:latin typeface="Trebuchet MS"/>
                <a:cs typeface="Trebuchet MS"/>
              </a:rPr>
              <a:t>compétences</a:t>
            </a:r>
            <a:r>
              <a:rPr lang="en-US" sz="2800" dirty="0">
                <a:latin typeface="Trebuchet MS"/>
                <a:cs typeface="Trebuchet MS"/>
              </a:rPr>
              <a:t> et de </a:t>
            </a:r>
            <a:r>
              <a:rPr lang="en-US" sz="2800" dirty="0" err="1">
                <a:latin typeface="Trebuchet MS"/>
                <a:cs typeface="Trebuchet MS"/>
              </a:rPr>
              <a:t>références</a:t>
            </a:r>
            <a:endParaRPr lang="en-US" sz="2000" dirty="0">
              <a:latin typeface="Trebuchet MS"/>
              <a:cs typeface="Trebuchet MS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295400" y="642918"/>
            <a:ext cx="7848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000" dirty="0" err="1">
                <a:latin typeface="Trebuchet MS" panose="020B0603020202020204" pitchFamily="34" charset="0"/>
              </a:rPr>
              <a:t>L’employeur</a:t>
            </a:r>
            <a:r>
              <a:rPr lang="en-US" sz="2000" dirty="0">
                <a:latin typeface="Trebuchet MS" panose="020B0603020202020204" pitchFamily="34" charset="0"/>
              </a:rPr>
              <a:t> ( </a:t>
            </a:r>
            <a:r>
              <a:rPr lang="en-US" sz="2000" dirty="0" err="1">
                <a:latin typeface="Trebuchet MS" panose="020B0603020202020204" pitchFamily="34" charset="0"/>
              </a:rPr>
              <a:t>toutes</a:t>
            </a:r>
            <a:r>
              <a:rPr lang="en-US" sz="2000" dirty="0">
                <a:latin typeface="Trebuchet MS" panose="020B0603020202020204" pitchFamily="34" charset="0"/>
              </a:rPr>
              <a:t> les </a:t>
            </a:r>
            <a:r>
              <a:rPr lang="en-US" sz="2000" dirty="0" err="1">
                <a:latin typeface="Trebuchet MS" panose="020B0603020202020204" pitchFamily="34" charset="0"/>
              </a:rPr>
              <a:t>entreprises</a:t>
            </a:r>
            <a:r>
              <a:rPr lang="en-US" sz="2000" dirty="0">
                <a:latin typeface="Trebuchet MS" panose="020B0603020202020204" pitchFamily="34" charset="0"/>
              </a:rPr>
              <a:t> ne </a:t>
            </a:r>
            <a:r>
              <a:rPr lang="en-US" sz="2000" dirty="0" err="1">
                <a:latin typeface="Trebuchet MS" panose="020B0603020202020204" pitchFamily="34" charset="0"/>
              </a:rPr>
              <a:t>disposant</a:t>
            </a:r>
            <a:r>
              <a:rPr lang="en-US" sz="2000" dirty="0">
                <a:latin typeface="Trebuchet MS" panose="020B0603020202020204" pitchFamily="34" charset="0"/>
              </a:rPr>
              <a:t> pas des </a:t>
            </a:r>
            <a:r>
              <a:rPr lang="en-US" sz="2000" dirty="0" err="1">
                <a:latin typeface="Trebuchet MS" panose="020B0603020202020204" pitchFamily="34" charset="0"/>
              </a:rPr>
              <a:t>mêmes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moyens</a:t>
            </a:r>
            <a:r>
              <a:rPr lang="en-US" sz="2000" dirty="0">
                <a:latin typeface="Trebuchet MS" panose="020B0603020202020204" pitchFamily="34" charset="0"/>
              </a:rPr>
              <a:t>…)</a:t>
            </a:r>
          </a:p>
          <a:p>
            <a:pPr>
              <a:spcAft>
                <a:spcPts val="1800"/>
              </a:spcAft>
            </a:pPr>
            <a:r>
              <a:rPr lang="en-US" sz="2000" dirty="0">
                <a:latin typeface="Trebuchet MS" panose="020B0603020202020204" pitchFamily="34" charset="0"/>
              </a:rPr>
              <a:t>Les </a:t>
            </a:r>
            <a:r>
              <a:rPr lang="en-US" sz="2000" dirty="0" err="1">
                <a:latin typeface="Trebuchet MS" panose="020B0603020202020204" pitchFamily="34" charset="0"/>
              </a:rPr>
              <a:t>fonds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sectoriels</a:t>
            </a:r>
            <a:endParaRPr lang="en-US" sz="20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2000" dirty="0">
                <a:latin typeface="Trebuchet MS" panose="020B0603020202020204" pitchFamily="34" charset="0"/>
              </a:rPr>
              <a:t>Les </a:t>
            </a:r>
            <a:r>
              <a:rPr lang="en-US" sz="2000" dirty="0" err="1">
                <a:latin typeface="Trebuchet MS" panose="020B0603020202020204" pitchFamily="34" charset="0"/>
              </a:rPr>
              <a:t>fonds</a:t>
            </a:r>
            <a:r>
              <a:rPr lang="en-US" sz="2000" dirty="0">
                <a:latin typeface="Trebuchet MS" panose="020B0603020202020204" pitchFamily="34" charset="0"/>
              </a:rPr>
              <a:t> de </a:t>
            </a:r>
            <a:r>
              <a:rPr lang="en-US" sz="2000" dirty="0" err="1">
                <a:latin typeface="Trebuchet MS" panose="020B0603020202020204" pitchFamily="34" charset="0"/>
              </a:rPr>
              <a:t>sécurité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d’existence</a:t>
            </a:r>
            <a:endParaRPr lang="en-US" sz="20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2000" dirty="0">
                <a:latin typeface="Trebuchet MS" panose="020B0603020202020204" pitchFamily="34" charset="0"/>
              </a:rPr>
              <a:t>Le </a:t>
            </a:r>
            <a:r>
              <a:rPr lang="en-US" sz="2000" dirty="0" err="1">
                <a:latin typeface="Trebuchet MS" panose="020B0603020202020204" pitchFamily="34" charset="0"/>
              </a:rPr>
              <a:t>travailleur</a:t>
            </a:r>
            <a:r>
              <a:rPr lang="en-US" sz="2000" dirty="0">
                <a:latin typeface="Trebuchet MS" panose="020B0603020202020204" pitchFamily="34" charset="0"/>
              </a:rPr>
              <a:t> pour les formations non </a:t>
            </a:r>
            <a:r>
              <a:rPr lang="en-US" sz="2000" dirty="0" err="1">
                <a:latin typeface="Trebuchet MS" panose="020B0603020202020204" pitchFamily="34" charset="0"/>
              </a:rPr>
              <a:t>professionnelles</a:t>
            </a:r>
            <a:endParaRPr lang="en-US" sz="20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2000" dirty="0">
                <a:latin typeface="Trebuchet MS" panose="020B0603020202020204" pitchFamily="34" charset="0"/>
              </a:rPr>
              <a:t>Les </a:t>
            </a:r>
            <a:r>
              <a:rPr lang="en-US" sz="2000" dirty="0" err="1">
                <a:latin typeface="Trebuchet MS" panose="020B0603020202020204" pitchFamily="34" charset="0"/>
              </a:rPr>
              <a:t>pouvoirs</a:t>
            </a:r>
            <a:r>
              <a:rPr lang="en-US" sz="2000" dirty="0">
                <a:latin typeface="Trebuchet MS" panose="020B0603020202020204" pitchFamily="34" charset="0"/>
              </a:rPr>
              <a:t> publics: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000" dirty="0">
                <a:latin typeface="Trebuchet MS" panose="020B0603020202020204" pitchFamily="34" charset="0"/>
              </a:rPr>
              <a:t> le </a:t>
            </a:r>
            <a:r>
              <a:rPr lang="en-US" sz="2000" dirty="0" err="1">
                <a:latin typeface="Trebuchet MS" panose="020B0603020202020204" pitchFamily="34" charset="0"/>
              </a:rPr>
              <a:t>gouvernement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fédéral</a:t>
            </a:r>
            <a:r>
              <a:rPr lang="en-US" sz="2000" dirty="0">
                <a:latin typeface="Trebuchet MS" panose="020B0603020202020204" pitchFamily="34" charset="0"/>
              </a:rPr>
              <a:t> (</a:t>
            </a:r>
            <a:r>
              <a:rPr lang="en-US" sz="2000" dirty="0" err="1">
                <a:latin typeface="Trebuchet MS" panose="020B0603020202020204" pitchFamily="34" charset="0"/>
              </a:rPr>
              <a:t>Congé</a:t>
            </a:r>
            <a:r>
              <a:rPr lang="en-US" sz="2000" dirty="0">
                <a:latin typeface="Trebuchet MS" panose="020B0603020202020204" pitchFamily="34" charset="0"/>
              </a:rPr>
              <a:t> Education </a:t>
            </a:r>
            <a:r>
              <a:rPr lang="en-US" sz="2000" dirty="0" err="1">
                <a:latin typeface="Trebuchet MS" panose="020B0603020202020204" pitchFamily="34" charset="0"/>
              </a:rPr>
              <a:t>Payé</a:t>
            </a:r>
            <a:r>
              <a:rPr lang="en-US" sz="2000" dirty="0">
                <a:latin typeface="Trebuchet MS" panose="020B0603020202020204" pitchFamily="34" charset="0"/>
              </a:rPr>
              <a:t>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000" dirty="0">
                <a:latin typeface="Trebuchet MS" panose="020B0603020202020204" pitchFamily="34" charset="0"/>
              </a:rPr>
              <a:t> les </a:t>
            </a:r>
            <a:r>
              <a:rPr lang="en-US" sz="2000" dirty="0" err="1">
                <a:latin typeface="Trebuchet MS" panose="020B0603020202020204" pitchFamily="34" charset="0"/>
              </a:rPr>
              <a:t>gouvernements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régionaux</a:t>
            </a:r>
            <a:r>
              <a:rPr lang="en-US" sz="2000" dirty="0">
                <a:latin typeface="Trebuchet MS" panose="020B0603020202020204" pitchFamily="34" charset="0"/>
              </a:rPr>
              <a:t> (via le </a:t>
            </a:r>
            <a:r>
              <a:rPr lang="en-US" sz="2000" dirty="0" err="1">
                <a:latin typeface="Trebuchet MS" panose="020B0603020202020204" pitchFamily="34" charset="0"/>
              </a:rPr>
              <a:t>Forem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ou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actiris</a:t>
            </a:r>
            <a:r>
              <a:rPr lang="en-US" sz="2000" dirty="0">
                <a:latin typeface="Trebuchet MS" panose="020B0603020202020204" pitchFamily="34" charset="0"/>
              </a:rPr>
              <a:t> : </a:t>
            </a:r>
            <a:r>
              <a:rPr lang="en-US" sz="2000" dirty="0" err="1">
                <a:latin typeface="Trebuchet MS" panose="020B0603020202020204" pitchFamily="34" charset="0"/>
              </a:rPr>
              <a:t>exemple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crédit</a:t>
            </a:r>
            <a:r>
              <a:rPr lang="en-US" sz="2000" dirty="0">
                <a:latin typeface="Trebuchet MS" panose="020B0603020202020204" pitchFamily="34" charset="0"/>
              </a:rPr>
              <a:t>-adaptation en </a:t>
            </a:r>
            <a:r>
              <a:rPr lang="en-US" sz="2000" dirty="0" err="1">
                <a:latin typeface="Trebuchet MS" panose="020B0603020202020204" pitchFamily="34" charset="0"/>
              </a:rPr>
              <a:t>région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wallonne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ou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chèques</a:t>
            </a:r>
            <a:r>
              <a:rPr lang="en-US" sz="2000" dirty="0">
                <a:latin typeface="Trebuchet MS" panose="020B0603020202020204" pitchFamily="34" charset="0"/>
              </a:rPr>
              <a:t> formation) 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000" dirty="0">
                <a:latin typeface="Trebuchet MS" panose="020B0603020202020204" pitchFamily="34" charset="0"/>
              </a:rPr>
              <a:t> le </a:t>
            </a:r>
            <a:r>
              <a:rPr lang="en-US" sz="2000" dirty="0" err="1">
                <a:latin typeface="Trebuchet MS" panose="020B0603020202020204" pitchFamily="34" charset="0"/>
              </a:rPr>
              <a:t>comité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subrégional</a:t>
            </a:r>
            <a:r>
              <a:rPr lang="en-US" sz="2000" dirty="0">
                <a:latin typeface="Trebuchet MS" panose="020B0603020202020204" pitchFamily="34" charset="0"/>
              </a:rPr>
              <a:t> de </a:t>
            </a:r>
            <a:r>
              <a:rPr lang="en-US" sz="2000" dirty="0" err="1">
                <a:latin typeface="Trebuchet MS" panose="020B0603020202020204" pitchFamily="34" charset="0"/>
              </a:rPr>
              <a:t>l’emploi</a:t>
            </a:r>
            <a:r>
              <a:rPr lang="en-US" sz="2000" dirty="0">
                <a:latin typeface="Trebuchet MS" panose="020B0603020202020204" pitchFamily="34" charset="0"/>
              </a:rPr>
              <a:t> de </a:t>
            </a:r>
            <a:r>
              <a:rPr lang="en-US" sz="2000" dirty="0" err="1">
                <a:latin typeface="Trebuchet MS" panose="020B0603020202020204" pitchFamily="34" charset="0"/>
              </a:rPr>
              <a:t>chaque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sous-région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000" dirty="0">
                <a:latin typeface="Trebuchet MS" panose="020B0603020202020204" pitchFamily="34" charset="0"/>
              </a:rPr>
              <a:t> le </a:t>
            </a:r>
            <a:r>
              <a:rPr lang="en-US" sz="2000" dirty="0" err="1">
                <a:latin typeface="Trebuchet MS" panose="020B0603020202020204" pitchFamily="34" charset="0"/>
              </a:rPr>
              <a:t>fonds</a:t>
            </a:r>
            <a:r>
              <a:rPr lang="en-US" sz="2000" dirty="0">
                <a:latin typeface="Trebuchet MS" panose="020B0603020202020204" pitchFamily="34" charset="0"/>
              </a:rPr>
              <a:t> social </a:t>
            </a:r>
            <a:r>
              <a:rPr lang="en-US" sz="2000" dirty="0" err="1">
                <a:latin typeface="Trebuchet MS" panose="020B0603020202020204" pitchFamily="34" charset="0"/>
              </a:rPr>
              <a:t>européen</a:t>
            </a:r>
            <a:r>
              <a:rPr lang="en-US" sz="2000" dirty="0">
                <a:latin typeface="Trebuchet MS" panose="020B0603020202020204" pitchFamily="34" charset="0"/>
              </a:rPr>
              <a:t> (budget aux </a:t>
            </a:r>
            <a:r>
              <a:rPr lang="en-US" sz="2000" dirty="0" err="1">
                <a:latin typeface="Trebuchet MS" panose="020B0603020202020204" pitchFamily="34" charset="0"/>
              </a:rPr>
              <a:t>fonds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sectoriels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dans</a:t>
            </a:r>
            <a:r>
              <a:rPr lang="en-US" sz="2000" dirty="0">
                <a:latin typeface="Trebuchet MS" panose="020B0603020202020204" pitchFamily="34" charset="0"/>
              </a:rPr>
              <a:t> le cadre de </a:t>
            </a:r>
            <a:r>
              <a:rPr lang="en-US" sz="2000" dirty="0" err="1">
                <a:latin typeface="Trebuchet MS" panose="020B0603020202020204" pitchFamily="34" charset="0"/>
              </a:rPr>
              <a:t>projets</a:t>
            </a:r>
            <a:r>
              <a:rPr lang="en-US" sz="2000" dirty="0">
                <a:latin typeface="Trebuchet MS" panose="020B0603020202020204" pitchFamily="34" charset="0"/>
              </a:rPr>
              <a:t> </a:t>
            </a:r>
            <a:r>
              <a:rPr lang="en-US" sz="2000" dirty="0" err="1">
                <a:latin typeface="Trebuchet MS" panose="020B0603020202020204" pitchFamily="34" charset="0"/>
              </a:rPr>
              <a:t>spécifiques</a:t>
            </a:r>
            <a:r>
              <a:rPr lang="en-US" sz="2000" dirty="0">
                <a:latin typeface="Trebuchet MS" panose="020B0603020202020204" pitchFamily="34" charset="0"/>
              </a:rPr>
              <a:t>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643042" y="642919"/>
            <a:ext cx="7286676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00B050"/>
                </a:solidFill>
                <a:latin typeface="Trebuchet MS"/>
                <a:cs typeface="Trebuchet MS"/>
              </a:rPr>
              <a:t>Levier </a:t>
            </a:r>
            <a:r>
              <a:rPr lang="en-US" sz="2800" b="1" dirty="0" err="1">
                <a:solidFill>
                  <a:srgbClr val="00B050"/>
                </a:solidFill>
                <a:latin typeface="Trebuchet MS"/>
                <a:cs typeface="Trebuchet MS"/>
              </a:rPr>
              <a:t>sectoriel</a:t>
            </a:r>
            <a:endParaRPr lang="en-US" sz="2800" b="1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</a:pPr>
            <a:endParaRPr lang="en-US" sz="28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latin typeface="Trebuchet MS"/>
                <a:cs typeface="Trebuchet MS"/>
              </a:rPr>
              <a:t>Les commissions </a:t>
            </a:r>
            <a:r>
              <a:rPr lang="en-US" sz="2800" dirty="0" err="1">
                <a:latin typeface="Trebuchet MS"/>
                <a:cs typeface="Trebuchet MS"/>
              </a:rPr>
              <a:t>paritaires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prévoient</a:t>
            </a:r>
            <a:r>
              <a:rPr lang="en-US" sz="2800" dirty="0">
                <a:latin typeface="Trebuchet MS"/>
                <a:cs typeface="Trebuchet MS"/>
              </a:rPr>
              <a:t> que le plan </a:t>
            </a:r>
            <a:r>
              <a:rPr lang="en-US" sz="2800" dirty="0" err="1">
                <a:latin typeface="Trebuchet MS"/>
                <a:cs typeface="Trebuchet MS"/>
              </a:rPr>
              <a:t>doit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être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avalisé</a:t>
            </a:r>
            <a:r>
              <a:rPr lang="en-US" sz="2800" dirty="0">
                <a:latin typeface="Trebuchet MS"/>
                <a:cs typeface="Trebuchet MS"/>
              </a:rPr>
              <a:t> par le CE </a:t>
            </a:r>
            <a:r>
              <a:rPr lang="en-US" sz="2800" dirty="0" err="1">
                <a:latin typeface="Trebuchet MS"/>
                <a:cs typeface="Trebuchet MS"/>
              </a:rPr>
              <a:t>ou</a:t>
            </a:r>
            <a:r>
              <a:rPr lang="en-US" sz="2800" dirty="0">
                <a:latin typeface="Trebuchet MS"/>
                <a:cs typeface="Trebuchet MS"/>
              </a:rPr>
              <a:t> la DS</a:t>
            </a:r>
          </a:p>
          <a:p>
            <a:pPr>
              <a:spcAft>
                <a:spcPts val="1800"/>
              </a:spcAft>
            </a:pPr>
            <a:r>
              <a:rPr lang="en-US" sz="2800" dirty="0" err="1">
                <a:latin typeface="Trebuchet MS"/>
                <a:cs typeface="Trebuchet MS"/>
              </a:rPr>
              <a:t>Certains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secteurs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conditionnent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l’aide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financière</a:t>
            </a:r>
            <a:r>
              <a:rPr lang="en-US" sz="2800" dirty="0">
                <a:latin typeface="Trebuchet MS"/>
                <a:cs typeface="Trebuchet MS"/>
              </a:rPr>
              <a:t> à </a:t>
            </a:r>
            <a:r>
              <a:rPr lang="en-US" sz="2800" dirty="0" err="1">
                <a:latin typeface="Trebuchet MS"/>
                <a:cs typeface="Trebuchet MS"/>
              </a:rPr>
              <a:t>l’acceptation</a:t>
            </a:r>
            <a:r>
              <a:rPr lang="en-US" sz="2800" dirty="0">
                <a:latin typeface="Trebuchet MS"/>
                <a:cs typeface="Trebuchet MS"/>
              </a:rPr>
              <a:t> du plan par la Commission </a:t>
            </a:r>
            <a:r>
              <a:rPr lang="en-US" sz="2800" dirty="0" err="1">
                <a:latin typeface="Trebuchet MS"/>
                <a:cs typeface="Trebuchet MS"/>
              </a:rPr>
              <a:t>paritaire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ou</a:t>
            </a:r>
            <a:r>
              <a:rPr lang="en-US" sz="2800" dirty="0">
                <a:latin typeface="Trebuchet MS"/>
                <a:cs typeface="Trebuchet MS"/>
              </a:rPr>
              <a:t> le </a:t>
            </a:r>
            <a:r>
              <a:rPr lang="en-US" sz="2800" dirty="0" err="1">
                <a:latin typeface="Trebuchet MS"/>
                <a:cs typeface="Trebuchet MS"/>
              </a:rPr>
              <a:t>Fonds</a:t>
            </a:r>
            <a:r>
              <a:rPr lang="en-US" sz="2800" dirty="0">
                <a:latin typeface="Trebuchet MS"/>
                <a:cs typeface="Trebuchet MS"/>
              </a:rPr>
              <a:t> de formation (qui </a:t>
            </a:r>
            <a:r>
              <a:rPr lang="en-US" sz="2800" dirty="0" err="1">
                <a:latin typeface="Trebuchet MS"/>
                <a:cs typeface="Trebuchet MS"/>
              </a:rPr>
              <a:t>est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géré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paritairement</a:t>
            </a:r>
            <a:r>
              <a:rPr lang="en-US" sz="2800" dirty="0">
                <a:latin typeface="Trebuchet MS"/>
                <a:cs typeface="Trebuchet MS"/>
              </a:rPr>
              <a:t>!)</a:t>
            </a:r>
          </a:p>
          <a:p>
            <a:pPr>
              <a:spcAft>
                <a:spcPts val="1800"/>
              </a:spcAft>
            </a:pPr>
            <a:endParaRPr lang="en-US" sz="28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</a:pPr>
            <a:endParaRPr lang="en-US" sz="2800" dirty="0">
              <a:latin typeface="Trebuchet MS"/>
              <a:cs typeface="Trebuchet M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0" y="6215082"/>
            <a:ext cx="1643042" cy="506393"/>
          </a:xfrm>
        </p:spPr>
        <p:txBody>
          <a:bodyPr/>
          <a:lstStyle/>
          <a:p>
            <a:r>
              <a:rPr lang="fr-FR" dirty="0"/>
              <a:t>un plan de formation?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71690"/>
            <a:ext cx="72152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>
                <a:solidFill>
                  <a:srgbClr val="00B050"/>
                </a:solidFill>
                <a:latin typeface="Trebuchet MS"/>
                <a:cs typeface="Trebuchet MS"/>
              </a:rPr>
              <a:t>Réalité</a:t>
            </a:r>
            <a:r>
              <a:rPr lang="en-US" sz="2800" b="1" dirty="0">
                <a:solidFill>
                  <a:srgbClr val="00B050"/>
                </a:solidFill>
                <a:latin typeface="Trebuchet MS"/>
                <a:cs typeface="Trebuchet MS"/>
              </a:rPr>
              <a:t> des </a:t>
            </a:r>
            <a:r>
              <a:rPr lang="en-US" sz="2800" b="1" dirty="0" err="1">
                <a:solidFill>
                  <a:srgbClr val="00B050"/>
                </a:solidFill>
                <a:latin typeface="Trebuchet MS"/>
                <a:cs typeface="Trebuchet MS"/>
              </a:rPr>
              <a:t>entreprises</a:t>
            </a:r>
            <a:endParaRPr lang="en-US" sz="2800" b="1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/>
                <a:cs typeface="Trebuchet MS"/>
              </a:rPr>
              <a:t> Appropriation par </a:t>
            </a:r>
            <a:r>
              <a:rPr lang="en-US" sz="2800" dirty="0" err="1">
                <a:latin typeface="Trebuchet MS"/>
                <a:cs typeface="Trebuchet MS"/>
              </a:rPr>
              <a:t>l’entreprise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afin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d’optimiser</a:t>
            </a:r>
            <a:r>
              <a:rPr lang="en-US" sz="2800" dirty="0">
                <a:latin typeface="Trebuchet MS"/>
                <a:cs typeface="Trebuchet MS"/>
              </a:rPr>
              <a:t> la </a:t>
            </a:r>
            <a:r>
              <a:rPr lang="en-US" sz="2800" dirty="0" err="1">
                <a:latin typeface="Trebuchet MS"/>
                <a:cs typeface="Trebuchet MS"/>
              </a:rPr>
              <a:t>gestion</a:t>
            </a:r>
            <a:r>
              <a:rPr lang="en-US" sz="2800" dirty="0">
                <a:latin typeface="Trebuchet MS"/>
                <a:cs typeface="Trebuchet MS"/>
              </a:rPr>
              <a:t> des </a:t>
            </a:r>
            <a:r>
              <a:rPr lang="en-US" sz="2800" dirty="0" err="1">
                <a:latin typeface="Trebuchet MS"/>
                <a:cs typeface="Trebuchet MS"/>
              </a:rPr>
              <a:t>ressources</a:t>
            </a:r>
            <a:r>
              <a:rPr lang="en-US" sz="2800" dirty="0">
                <a:latin typeface="Trebuchet MS"/>
                <a:cs typeface="Trebuchet MS"/>
              </a:rPr>
              <a:t> </a:t>
            </a:r>
            <a:r>
              <a:rPr lang="en-US" sz="2800" dirty="0" err="1">
                <a:latin typeface="Trebuchet MS"/>
                <a:cs typeface="Trebuchet MS"/>
              </a:rPr>
              <a:t>humaines</a:t>
            </a:r>
            <a:r>
              <a:rPr lang="en-US" sz="2800" dirty="0">
                <a:latin typeface="Trebuchet MS"/>
                <a:cs typeface="Trebuchet MS"/>
              </a:rPr>
              <a:t>, </a:t>
            </a:r>
            <a:r>
              <a:rPr lang="en-US" sz="2800" dirty="0" err="1">
                <a:latin typeface="Trebuchet MS"/>
                <a:cs typeface="Trebuchet MS"/>
              </a:rPr>
              <a:t>d’améliorer</a:t>
            </a:r>
            <a:r>
              <a:rPr lang="en-US" sz="2800" dirty="0">
                <a:latin typeface="Trebuchet MS"/>
                <a:cs typeface="Trebuchet MS"/>
              </a:rPr>
              <a:t> la </a:t>
            </a:r>
            <a:r>
              <a:rPr lang="en-US" sz="2800" dirty="0" err="1">
                <a:latin typeface="Trebuchet MS"/>
                <a:cs typeface="Trebuchet MS"/>
              </a:rPr>
              <a:t>rentabilité</a:t>
            </a:r>
            <a:r>
              <a:rPr lang="en-US" sz="2800" dirty="0">
                <a:latin typeface="Trebuchet MS"/>
                <a:cs typeface="Trebuchet MS"/>
              </a:rPr>
              <a:t> et la </a:t>
            </a:r>
            <a:r>
              <a:rPr lang="en-US" sz="2800" dirty="0" err="1">
                <a:latin typeface="Trebuchet MS"/>
                <a:cs typeface="Trebuchet MS"/>
              </a:rPr>
              <a:t>productivité</a:t>
            </a:r>
            <a:endParaRPr lang="en-US" sz="2800" dirty="0">
              <a:latin typeface="Trebuchet MS"/>
              <a:cs typeface="Trebuchet MS"/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latin typeface="Trebuchet MS"/>
                <a:cs typeface="Trebuchet MS"/>
              </a:rPr>
              <a:t>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0" y="6215082"/>
            <a:ext cx="1643042" cy="506393"/>
          </a:xfrm>
        </p:spPr>
        <p:txBody>
          <a:bodyPr/>
          <a:lstStyle/>
          <a:p>
            <a:r>
              <a:rPr lang="fr-FR"/>
              <a:t>un plan de formation?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71691"/>
            <a:ext cx="721523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>
                <a:solidFill>
                  <a:srgbClr val="00B050"/>
                </a:solidFill>
              </a:rPr>
              <a:t>Réalité</a:t>
            </a:r>
            <a:r>
              <a:rPr lang="en-US" sz="2800" b="1" dirty="0">
                <a:solidFill>
                  <a:srgbClr val="00B050"/>
                </a:solidFill>
              </a:rPr>
              <a:t> des </a:t>
            </a:r>
            <a:r>
              <a:rPr lang="en-US" sz="2800" b="1" dirty="0" err="1">
                <a:solidFill>
                  <a:srgbClr val="00B050"/>
                </a:solidFill>
              </a:rPr>
              <a:t>entreprises</a:t>
            </a:r>
            <a:r>
              <a:rPr lang="en-US" sz="2800" b="1" dirty="0">
                <a:solidFill>
                  <a:srgbClr val="00B050"/>
                </a:solidFill>
              </a:rPr>
              <a:t> (suite)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Trop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souvent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ciblage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certaines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catégories</a:t>
            </a:r>
            <a:r>
              <a:rPr lang="en-US" sz="2800" dirty="0">
                <a:latin typeface="Trebuchet MS" panose="020B0603020202020204" pitchFamily="34" charset="0"/>
              </a:rPr>
              <a:t> de personnel et </a:t>
            </a:r>
            <a:r>
              <a:rPr lang="en-US" sz="2800" dirty="0" err="1">
                <a:latin typeface="Trebuchet MS" panose="020B0603020202020204" pitchFamily="34" charset="0"/>
              </a:rPr>
              <a:t>délaissement</a:t>
            </a:r>
            <a:r>
              <a:rPr lang="en-US" sz="2800" dirty="0">
                <a:latin typeface="Trebuchet MS" panose="020B0603020202020204" pitchFamily="34" charset="0"/>
              </a:rPr>
              <a:t> des </a:t>
            </a:r>
            <a:r>
              <a:rPr lang="en-US" sz="2800" dirty="0" err="1">
                <a:latin typeface="Trebuchet MS" panose="020B0603020202020204" pitchFamily="34" charset="0"/>
              </a:rPr>
              <a:t>catégories</a:t>
            </a:r>
            <a:r>
              <a:rPr lang="en-US" sz="2800" dirty="0">
                <a:latin typeface="Trebuchet MS" panose="020B0603020202020204" pitchFamily="34" charset="0"/>
              </a:rPr>
              <a:t> les </a:t>
            </a:r>
            <a:r>
              <a:rPr lang="en-US" sz="2800" dirty="0" err="1">
                <a:latin typeface="Trebuchet MS" panose="020B0603020202020204" pitchFamily="34" charset="0"/>
              </a:rPr>
              <a:t>moins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qualifiées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err="1"/>
              <a:t>Profiter</a:t>
            </a:r>
            <a:r>
              <a:rPr lang="en-US" sz="2800" dirty="0"/>
              <a:t> des aides à la formation </a:t>
            </a:r>
            <a:r>
              <a:rPr lang="en-US" sz="2800" dirty="0" err="1"/>
              <a:t>prévues</a:t>
            </a:r>
            <a:r>
              <a:rPr lang="en-US" sz="2800" dirty="0"/>
              <a:t>  au </a:t>
            </a:r>
            <a:r>
              <a:rPr lang="en-US" sz="2800" dirty="0" err="1"/>
              <a:t>niveau</a:t>
            </a:r>
            <a:r>
              <a:rPr lang="en-US" sz="2800" dirty="0"/>
              <a:t> </a:t>
            </a:r>
            <a:r>
              <a:rPr lang="en-US" sz="2800" dirty="0" err="1"/>
              <a:t>fédéral</a:t>
            </a:r>
            <a:r>
              <a:rPr lang="en-US" sz="2800" dirty="0"/>
              <a:t> (CEP par </a:t>
            </a:r>
            <a:r>
              <a:rPr lang="en-US" sz="2800" dirty="0" err="1"/>
              <a:t>exple</a:t>
            </a:r>
            <a:r>
              <a:rPr lang="en-US" sz="2800" dirty="0"/>
              <a:t>), </a:t>
            </a:r>
            <a:r>
              <a:rPr lang="en-US" sz="2800" dirty="0" err="1"/>
              <a:t>régional</a:t>
            </a:r>
            <a:r>
              <a:rPr lang="en-US" sz="2800" dirty="0"/>
              <a:t> (</a:t>
            </a:r>
            <a:r>
              <a:rPr lang="en-US" sz="2800" dirty="0" err="1"/>
              <a:t>chèque</a:t>
            </a:r>
            <a:r>
              <a:rPr lang="en-US" sz="2800" dirty="0"/>
              <a:t> formation etc) et </a:t>
            </a:r>
            <a:r>
              <a:rPr lang="en-US" sz="2800" dirty="0" err="1"/>
              <a:t>sectoriel</a:t>
            </a:r>
            <a:endParaRPr lang="en-US" sz="28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38200" y="1340768"/>
            <a:ext cx="7848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 plan de formation?</a:t>
            </a:r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14480" y="642918"/>
            <a:ext cx="721523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>
                <a:solidFill>
                  <a:srgbClr val="00B050"/>
                </a:solidFill>
              </a:rPr>
              <a:t>Rôle</a:t>
            </a:r>
            <a:r>
              <a:rPr lang="en-US" sz="2800" b="1" dirty="0">
                <a:solidFill>
                  <a:srgbClr val="00B050"/>
                </a:solidFill>
              </a:rPr>
              <a:t> des </a:t>
            </a:r>
            <a:r>
              <a:rPr lang="en-US" sz="2800" b="1" dirty="0" err="1">
                <a:solidFill>
                  <a:srgbClr val="00B050"/>
                </a:solidFill>
              </a:rPr>
              <a:t>représentants</a:t>
            </a:r>
            <a:r>
              <a:rPr lang="en-US" sz="2800" b="1" dirty="0">
                <a:solidFill>
                  <a:srgbClr val="00B050"/>
                </a:solidFill>
              </a:rPr>
              <a:t> des </a:t>
            </a:r>
            <a:r>
              <a:rPr lang="en-US" sz="2800" b="1" dirty="0" err="1">
                <a:solidFill>
                  <a:srgbClr val="00B050"/>
                </a:solidFill>
              </a:rPr>
              <a:t>travailleurs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dans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l’entreprise</a:t>
            </a:r>
            <a:endParaRPr lang="en-US" sz="2800" b="1" dirty="0">
              <a:solidFill>
                <a:srgbClr val="00B050"/>
              </a:solidFill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vérifier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si</a:t>
            </a:r>
            <a:r>
              <a:rPr lang="en-US" sz="2800" dirty="0">
                <a:latin typeface="Trebuchet MS" panose="020B0603020202020204" pitchFamily="34" charset="0"/>
              </a:rPr>
              <a:t> le plan </a:t>
            </a:r>
            <a:r>
              <a:rPr lang="en-US" sz="2800" dirty="0" err="1">
                <a:latin typeface="Trebuchet MS" panose="020B0603020202020204" pitchFamily="34" charset="0"/>
              </a:rPr>
              <a:t>ou</a:t>
            </a:r>
            <a:r>
              <a:rPr lang="en-US" sz="2800" dirty="0">
                <a:latin typeface="Trebuchet MS" panose="020B0603020202020204" pitchFamily="34" charset="0"/>
              </a:rPr>
              <a:t> le </a:t>
            </a:r>
            <a:r>
              <a:rPr lang="en-US" sz="2800" dirty="0" err="1">
                <a:latin typeface="Trebuchet MS" panose="020B0603020202020204" pitchFamily="34" charset="0"/>
              </a:rPr>
              <a:t>projet</a:t>
            </a:r>
            <a:r>
              <a:rPr lang="en-US" sz="2800" dirty="0">
                <a:latin typeface="Trebuchet MS" panose="020B0603020202020204" pitchFamily="34" charset="0"/>
              </a:rPr>
              <a:t> de plan </a:t>
            </a:r>
            <a:r>
              <a:rPr lang="en-US" sz="2800" dirty="0" err="1">
                <a:latin typeface="Trebuchet MS" panose="020B0603020202020204" pitchFamily="34" charset="0"/>
              </a:rPr>
              <a:t>soumis</a:t>
            </a:r>
            <a:r>
              <a:rPr lang="en-US" sz="2800" dirty="0">
                <a:latin typeface="Trebuchet MS" panose="020B0603020202020204" pitchFamily="34" charset="0"/>
              </a:rPr>
              <a:t> aux </a:t>
            </a:r>
            <a:r>
              <a:rPr lang="en-US" sz="2800" dirty="0" err="1">
                <a:latin typeface="Trebuchet MS" panose="020B0603020202020204" pitchFamily="34" charset="0"/>
              </a:rPr>
              <a:t>organes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concertation</a:t>
            </a:r>
            <a:r>
              <a:rPr lang="en-US" sz="2800" dirty="0">
                <a:latin typeface="Trebuchet MS" panose="020B0603020202020204" pitchFamily="34" charset="0"/>
              </a:rPr>
              <a:t> a </a:t>
            </a:r>
            <a:r>
              <a:rPr lang="en-US" sz="2800" dirty="0" err="1">
                <a:latin typeface="Trebuchet MS" panose="020B0603020202020204" pitchFamily="34" charset="0"/>
              </a:rPr>
              <a:t>bien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été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élaboré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sur</a:t>
            </a:r>
            <a:r>
              <a:rPr lang="en-US" sz="2800" dirty="0">
                <a:latin typeface="Trebuchet MS" panose="020B0603020202020204" pitchFamily="34" charset="0"/>
              </a:rPr>
              <a:t> base </a:t>
            </a:r>
            <a:r>
              <a:rPr lang="en-US" sz="2800" dirty="0" err="1">
                <a:latin typeface="Trebuchet MS" panose="020B0603020202020204" pitchFamily="34" charset="0"/>
              </a:rPr>
              <a:t>d’une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étude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approfondie</a:t>
            </a:r>
            <a:r>
              <a:rPr lang="en-US" sz="2800" dirty="0">
                <a:latin typeface="Trebuchet MS" panose="020B0603020202020204" pitchFamily="34" charset="0"/>
              </a:rPr>
              <a:t> des </a:t>
            </a:r>
            <a:r>
              <a:rPr lang="en-US" sz="2800" dirty="0" err="1">
                <a:latin typeface="Trebuchet MS" panose="020B0603020202020204" pitchFamily="34" charset="0"/>
              </a:rPr>
              <a:t>besoins</a:t>
            </a:r>
            <a:r>
              <a:rPr lang="en-US" sz="2800" dirty="0">
                <a:latin typeface="Trebuchet MS" panose="020B0603020202020204" pitchFamily="34" charset="0"/>
              </a:rPr>
              <a:t> des </a:t>
            </a:r>
            <a:r>
              <a:rPr lang="en-US" sz="2800" dirty="0" err="1">
                <a:latin typeface="Trebuchet MS" panose="020B0603020202020204" pitchFamily="34" charset="0"/>
              </a:rPr>
              <a:t>travailleurs</a:t>
            </a:r>
            <a:r>
              <a:rPr lang="en-US" sz="2800" dirty="0"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latin typeface="Trebuchet MS" panose="020B0603020202020204" pitchFamily="34" charset="0"/>
              </a:rPr>
              <a:t>sinon</a:t>
            </a:r>
            <a:r>
              <a:rPr lang="en-US" sz="2800" dirty="0">
                <a:latin typeface="Trebuchet MS" panose="020B0603020202020204" pitchFamily="34" charset="0"/>
              </a:rPr>
              <a:t> faire des propositions en </a:t>
            </a:r>
            <a:r>
              <a:rPr lang="en-US" sz="2800" dirty="0" err="1">
                <a:latin typeface="Trebuchet MS" panose="020B0603020202020204" pitchFamily="34" charset="0"/>
              </a:rPr>
              <a:t>ce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sens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>
                <a:latin typeface="Trebuchet MS" panose="020B0603020202020204" pitchFamily="34" charset="0"/>
                <a:sym typeface="Symbol"/>
              </a:rPr>
              <a:t> plan </a:t>
            </a:r>
            <a:r>
              <a:rPr lang="en-US" sz="2800" dirty="0" err="1">
                <a:latin typeface="Trebuchet MS" panose="020B0603020202020204" pitchFamily="34" charset="0"/>
                <a:sym typeface="Symbol"/>
              </a:rPr>
              <a:t>concerté</a:t>
            </a:r>
            <a:r>
              <a:rPr lang="en-US" sz="2800" dirty="0">
                <a:latin typeface="Trebuchet MS" panose="020B0603020202020204" pitchFamily="34" charset="0"/>
                <a:sym typeface="Symbol"/>
              </a:rPr>
              <a:t>!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0" y="6215082"/>
            <a:ext cx="1643042" cy="506393"/>
          </a:xfrm>
        </p:spPr>
        <p:txBody>
          <a:bodyPr/>
          <a:lstStyle/>
          <a:p>
            <a:r>
              <a:rPr lang="fr-FR"/>
              <a:t>un plan de formation?</a:t>
            </a:r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sz="2800" dirty="0">
                <a:latin typeface="Trebuchet MS" panose="020B0603020202020204" pitchFamily="34" charset="0"/>
              </a:rPr>
              <a:t>faire </a:t>
            </a:r>
            <a:r>
              <a:rPr lang="en-US" sz="2800" dirty="0" err="1">
                <a:latin typeface="Trebuchet MS" panose="020B0603020202020204" pitchFamily="34" charset="0"/>
              </a:rPr>
              <a:t>avancer</a:t>
            </a:r>
            <a:r>
              <a:rPr lang="en-US" sz="2800" dirty="0">
                <a:latin typeface="Trebuchet MS" panose="020B0603020202020204" pitchFamily="34" charset="0"/>
              </a:rPr>
              <a:t> les </a:t>
            </a:r>
            <a:r>
              <a:rPr lang="en-US" sz="2800" dirty="0" err="1">
                <a:latin typeface="Trebuchet MS" panose="020B0603020202020204" pitchFamily="34" charset="0"/>
              </a:rPr>
              <a:t>revendications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syndicales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en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matière</a:t>
            </a:r>
            <a:r>
              <a:rPr lang="en-US" sz="2800" dirty="0">
                <a:latin typeface="Trebuchet MS" panose="020B0603020202020204" pitchFamily="34" charset="0"/>
              </a:rPr>
              <a:t> de formation /</a:t>
            </a:r>
            <a:r>
              <a:rPr lang="en-US" sz="2800" dirty="0" err="1">
                <a:latin typeface="Trebuchet MS" panose="020B0603020202020204" pitchFamily="34" charset="0"/>
              </a:rPr>
              <a:t>sensibiliser</a:t>
            </a:r>
            <a:r>
              <a:rPr lang="en-US" sz="2800" dirty="0">
                <a:latin typeface="Trebuchet MS" panose="020B0603020202020204" pitchFamily="34" charset="0"/>
              </a:rPr>
              <a:t> les trav.</a:t>
            </a:r>
          </a:p>
          <a:p>
            <a:pPr>
              <a:spcAft>
                <a:spcPts val="1800"/>
              </a:spcAft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connaître</a:t>
            </a:r>
            <a:r>
              <a:rPr lang="en-US" sz="2800" dirty="0">
                <a:latin typeface="Trebuchet MS" panose="020B0603020202020204" pitchFamily="34" charset="0"/>
              </a:rPr>
              <a:t> les formations </a:t>
            </a:r>
            <a:r>
              <a:rPr lang="en-US" sz="2800" dirty="0" err="1">
                <a:latin typeface="Trebuchet MS" panose="020B0603020202020204" pitchFamily="34" charset="0"/>
              </a:rPr>
              <a:t>organisées</a:t>
            </a:r>
            <a:r>
              <a:rPr lang="en-US" sz="2800" dirty="0">
                <a:latin typeface="Trebuchet MS" panose="020B0603020202020204" pitchFamily="34" charset="0"/>
              </a:rPr>
              <a:t> et de </a:t>
            </a:r>
            <a:r>
              <a:rPr lang="en-US" sz="2800" dirty="0" err="1">
                <a:latin typeface="Trebuchet MS" panose="020B0603020202020204" pitchFamily="34" charset="0"/>
              </a:rPr>
              <a:t>vérifier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si</a:t>
            </a:r>
            <a:r>
              <a:rPr lang="en-US" sz="2800" dirty="0">
                <a:latin typeface="Trebuchet MS" panose="020B0603020202020204" pitchFamily="34" charset="0"/>
              </a:rPr>
              <a:t> les initiatives </a:t>
            </a:r>
            <a:r>
              <a:rPr lang="en-US" sz="2800" dirty="0" err="1">
                <a:latin typeface="Trebuchet MS" panose="020B0603020202020204" pitchFamily="34" charset="0"/>
              </a:rPr>
              <a:t>prévues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sont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réalisées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latin typeface="Trebuchet MS" panose="020B0603020202020204" pitchFamily="34" charset="0"/>
              </a:rPr>
              <a:t>  </a:t>
            </a:r>
            <a:r>
              <a:rPr lang="en-US" sz="2800" dirty="0" err="1">
                <a:latin typeface="Trebuchet MS" panose="020B0603020202020204" pitchFamily="34" charset="0"/>
              </a:rPr>
              <a:t>participer</a:t>
            </a:r>
            <a:r>
              <a:rPr lang="en-US" sz="2800" dirty="0">
                <a:latin typeface="Trebuchet MS" panose="020B0603020202020204" pitchFamily="34" charset="0"/>
              </a:rPr>
              <a:t> à </a:t>
            </a:r>
            <a:r>
              <a:rPr lang="en-US" sz="2800" dirty="0" err="1">
                <a:latin typeface="Trebuchet MS" panose="020B0603020202020204" pitchFamily="34" charset="0"/>
              </a:rPr>
              <a:t>l’évaluation</a:t>
            </a:r>
            <a:endParaRPr lang="en-US" sz="2800" dirty="0">
              <a:latin typeface="Trebuchet MS" panose="020B0603020202020204" pitchFamily="34" charset="0"/>
            </a:endParaRPr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un plan de formation?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30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295400" y="671690"/>
            <a:ext cx="7634318" cy="595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Rôle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des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représentants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des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travailleurs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au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sein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de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l’entreprise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si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l’entreprise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ne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prend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 pas </a:t>
            </a:r>
            <a:r>
              <a:rPr lang="en-US" sz="2800" b="1" dirty="0" err="1">
                <a:solidFill>
                  <a:srgbClr val="00B050"/>
                </a:solidFill>
                <a:latin typeface="Trebuchet MS" panose="020B0603020202020204" pitchFamily="34" charset="0"/>
              </a:rPr>
              <a:t>d’initiative</a:t>
            </a:r>
            <a:r>
              <a:rPr lang="en-US" sz="2800" b="1" dirty="0">
                <a:solidFill>
                  <a:srgbClr val="00B050"/>
                </a:solidFill>
                <a:latin typeface="Trebuchet MS" panose="020B0603020202020204" pitchFamily="34" charset="0"/>
              </a:rPr>
              <a:t>: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si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l’entreprise</a:t>
            </a:r>
            <a:r>
              <a:rPr lang="en-US" sz="2800" dirty="0">
                <a:latin typeface="Trebuchet MS" panose="020B0603020202020204" pitchFamily="34" charset="0"/>
              </a:rPr>
              <a:t> ne </a:t>
            </a:r>
            <a:r>
              <a:rPr lang="en-US" sz="2800" dirty="0" err="1">
                <a:latin typeface="Trebuchet MS" panose="020B0603020202020204" pitchFamily="34" charset="0"/>
              </a:rPr>
              <a:t>prend</a:t>
            </a:r>
            <a:r>
              <a:rPr lang="en-US" sz="2800" dirty="0">
                <a:latin typeface="Trebuchet MS" panose="020B0603020202020204" pitchFamily="34" charset="0"/>
              </a:rPr>
              <a:t> pas </a:t>
            </a:r>
            <a:r>
              <a:rPr lang="en-US" sz="2800" dirty="0" err="1">
                <a:latin typeface="Trebuchet MS" panose="020B0603020202020204" pitchFamily="34" charset="0"/>
              </a:rPr>
              <a:t>l’initiative</a:t>
            </a:r>
            <a:r>
              <a:rPr lang="en-US" sz="2800" dirty="0">
                <a:latin typeface="Trebuchet MS" panose="020B0603020202020204" pitchFamily="34" charset="0"/>
              </a:rPr>
              <a:t>, les </a:t>
            </a:r>
            <a:r>
              <a:rPr lang="en-US" sz="2800" dirty="0" err="1">
                <a:latin typeface="Trebuchet MS" panose="020B0603020202020204" pitchFamily="34" charset="0"/>
              </a:rPr>
              <a:t>délégués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peuvent</a:t>
            </a:r>
            <a:r>
              <a:rPr lang="en-US" sz="2800" dirty="0">
                <a:latin typeface="Trebuchet MS" panose="020B0603020202020204" pitchFamily="34" charset="0"/>
              </a:rPr>
              <a:t> porter la </a:t>
            </a:r>
            <a:r>
              <a:rPr lang="en-US" sz="2800" dirty="0" err="1">
                <a:latin typeface="Trebuchet MS" panose="020B0603020202020204" pitchFamily="34" charset="0"/>
              </a:rPr>
              <a:t>problématique</a:t>
            </a:r>
            <a:r>
              <a:rPr lang="en-US" sz="2800" dirty="0">
                <a:latin typeface="Trebuchet MS" panose="020B0603020202020204" pitchFamily="34" charset="0"/>
              </a:rPr>
              <a:t> de la formation à </a:t>
            </a:r>
            <a:r>
              <a:rPr lang="en-US" sz="2800" dirty="0" err="1">
                <a:latin typeface="Trebuchet MS" panose="020B0603020202020204" pitchFamily="34" charset="0"/>
              </a:rPr>
              <a:t>l’attention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l’employeur</a:t>
            </a:r>
            <a:r>
              <a:rPr lang="en-US" sz="2800" dirty="0">
                <a:latin typeface="Trebuchet MS" panose="020B0603020202020204" pitchFamily="34" charset="0"/>
              </a:rPr>
              <a:t> via le CE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imposer </a:t>
            </a:r>
            <a:r>
              <a:rPr lang="en-US" sz="2800" dirty="0" err="1">
                <a:latin typeface="Trebuchet MS" panose="020B0603020202020204" pitchFamily="34" charset="0"/>
              </a:rPr>
              <a:t>l’élaboration</a:t>
            </a:r>
            <a:r>
              <a:rPr lang="en-US" sz="2800" dirty="0">
                <a:latin typeface="Trebuchet MS" panose="020B0603020202020204" pitchFamily="34" charset="0"/>
              </a:rPr>
              <a:t> d’un plan de formation </a:t>
            </a:r>
            <a:r>
              <a:rPr lang="en-US" sz="2800" dirty="0" err="1">
                <a:latin typeface="Trebuchet MS" panose="020B0603020202020204" pitchFamily="34" charset="0"/>
              </a:rPr>
              <a:t>cohérent</a:t>
            </a:r>
            <a:endParaRPr lang="en-US" sz="2800" dirty="0">
              <a:latin typeface="Trebuchet MS" panose="020B0603020202020204" pitchFamily="34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s’assurer</a:t>
            </a:r>
            <a:r>
              <a:rPr lang="en-US" sz="2800" dirty="0">
                <a:latin typeface="Trebuchet MS" panose="020B0603020202020204" pitchFamily="34" charset="0"/>
              </a:rPr>
              <a:t> que les initiatives </a:t>
            </a:r>
            <a:r>
              <a:rPr lang="en-US" sz="2800" dirty="0" err="1">
                <a:latin typeface="Trebuchet MS" panose="020B0603020202020204" pitchFamily="34" charset="0"/>
              </a:rPr>
              <a:t>répondront</a:t>
            </a:r>
            <a:r>
              <a:rPr lang="en-US" sz="2800" dirty="0"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latin typeface="Trebuchet MS" panose="020B0603020202020204" pitchFamily="34" charset="0"/>
              </a:rPr>
              <a:t>bien</a:t>
            </a:r>
            <a:r>
              <a:rPr lang="en-US" sz="2800" dirty="0">
                <a:latin typeface="Trebuchet MS" panose="020B0603020202020204" pitchFamily="34" charset="0"/>
              </a:rPr>
              <a:t> aux </a:t>
            </a:r>
            <a:r>
              <a:rPr lang="en-US" sz="2800" dirty="0" err="1">
                <a:latin typeface="Trebuchet MS" panose="020B0603020202020204" pitchFamily="34" charset="0"/>
              </a:rPr>
              <a:t>besoins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b="1" dirty="0" err="1">
                <a:latin typeface="Trebuchet MS" panose="020B0603020202020204" pitchFamily="34" charset="0"/>
              </a:rPr>
              <a:t>toutes</a:t>
            </a:r>
            <a:r>
              <a:rPr lang="en-US" sz="2800" dirty="0">
                <a:latin typeface="Trebuchet MS" panose="020B0603020202020204" pitchFamily="34" charset="0"/>
              </a:rPr>
              <a:t> les </a:t>
            </a:r>
            <a:r>
              <a:rPr lang="en-US" sz="2800" dirty="0" err="1">
                <a:latin typeface="Trebuchet MS" panose="020B0603020202020204" pitchFamily="34" charset="0"/>
              </a:rPr>
              <a:t>catégories</a:t>
            </a:r>
            <a:r>
              <a:rPr lang="en-US" sz="2800" dirty="0">
                <a:latin typeface="Trebuchet MS" panose="020B0603020202020204" pitchFamily="34" charset="0"/>
              </a:rPr>
              <a:t> de </a:t>
            </a:r>
            <a:r>
              <a:rPr lang="en-US" sz="2800" dirty="0" err="1">
                <a:latin typeface="Trebuchet MS" panose="020B0603020202020204" pitchFamily="34" charset="0"/>
              </a:rPr>
              <a:t>travailleurs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B1A2-5EC0-4564-B5B4-33997E05D96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4027</TotalTime>
  <Words>1806</Words>
  <Application>Microsoft Office PowerPoint</Application>
  <PresentationFormat>On-screen Show (4:3)</PresentationFormat>
  <Paragraphs>192</Paragraphs>
  <Slides>34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Symbol</vt:lpstr>
      <vt:lpstr>Trebuchet MS</vt:lpstr>
      <vt:lpstr>Trteb</vt:lpstr>
      <vt:lpstr>Wingdings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ACV-CSC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u99ccn</dc:creator>
  <cp:lastModifiedBy>Florence Boisart</cp:lastModifiedBy>
  <cp:revision>365</cp:revision>
  <cp:lastPrinted>2018-02-20T08:10:54Z</cp:lastPrinted>
  <dcterms:created xsi:type="dcterms:W3CDTF">2018-02-19T12:13:16Z</dcterms:created>
  <dcterms:modified xsi:type="dcterms:W3CDTF">2019-06-21T10:16:20Z</dcterms:modified>
</cp:coreProperties>
</file>