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91" r:id="rId5"/>
    <p:sldId id="294" r:id="rId6"/>
    <p:sldId id="286" r:id="rId7"/>
    <p:sldId id="260" r:id="rId8"/>
    <p:sldId id="298" r:id="rId9"/>
    <p:sldId id="299" r:id="rId10"/>
    <p:sldId id="268" r:id="rId11"/>
    <p:sldId id="289" r:id="rId12"/>
    <p:sldId id="270" r:id="rId13"/>
    <p:sldId id="284" r:id="rId14"/>
    <p:sldId id="288" r:id="rId15"/>
    <p:sldId id="295" r:id="rId16"/>
    <p:sldId id="296" r:id="rId17"/>
    <p:sldId id="297" r:id="rId18"/>
    <p:sldId id="279" r:id="rId19"/>
    <p:sldId id="300" r:id="rId20"/>
    <p:sldId id="301" r:id="rId21"/>
  </p:sldIdLst>
  <p:sldSz cx="18288000" cy="10287000"/>
  <p:notesSz cx="9872663" cy="679767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48FD6-D704-4770-A358-173E3C040652}" v="220" dt="2023-10-02T10:03:07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C3D17-E66C-4C8A-9DD4-D8D26FC9C3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057C06-4148-498C-AD8A-635257BCD3B6}">
      <dgm:prSet/>
      <dgm:spPr/>
      <dgm:t>
        <a:bodyPr/>
        <a:lstStyle/>
        <a:p>
          <a:r>
            <a:rPr lang="fr-BE" dirty="0"/>
            <a:t>Pas d’AIP, seulement un accord sur certains sujets tels que le RCC, le CT, les groupes à risque, ...</a:t>
          </a:r>
          <a:endParaRPr lang="en-US" dirty="0"/>
        </a:p>
      </dgm:t>
    </dgm:pt>
    <dgm:pt modelId="{8DEB1F85-B773-4607-866D-3F4568F55B0D}" type="parTrans" cxnId="{6B6162DF-7DA1-4FEC-AC00-FDA91AC836E7}">
      <dgm:prSet/>
      <dgm:spPr/>
      <dgm:t>
        <a:bodyPr/>
        <a:lstStyle/>
        <a:p>
          <a:endParaRPr lang="en-US"/>
        </a:p>
      </dgm:t>
    </dgm:pt>
    <dgm:pt modelId="{99569CD9-28F2-4DAF-8511-1339601DEA27}" type="sibTrans" cxnId="{6B6162DF-7DA1-4FEC-AC00-FDA91AC836E7}">
      <dgm:prSet/>
      <dgm:spPr/>
      <dgm:t>
        <a:bodyPr/>
        <a:lstStyle/>
        <a:p>
          <a:endParaRPr lang="en-US"/>
        </a:p>
      </dgm:t>
    </dgm:pt>
    <dgm:pt modelId="{38DC308B-6161-48B8-AA24-D8748B133F0D}">
      <dgm:prSet/>
      <dgm:spPr/>
      <dgm:t>
        <a:bodyPr/>
        <a:lstStyle/>
        <a:p>
          <a:r>
            <a:rPr lang="fr-BE" dirty="0"/>
            <a:t>Norme salariale = 0%</a:t>
          </a:r>
          <a:endParaRPr lang="en-US" dirty="0"/>
        </a:p>
      </dgm:t>
    </dgm:pt>
    <dgm:pt modelId="{84DF743F-CF59-4602-9FE7-ACB5A0E1C41A}" type="parTrans" cxnId="{D7B57CFB-C796-49A5-A828-9A12B6B1BFCC}">
      <dgm:prSet/>
      <dgm:spPr/>
      <dgm:t>
        <a:bodyPr/>
        <a:lstStyle/>
        <a:p>
          <a:endParaRPr lang="en-US"/>
        </a:p>
      </dgm:t>
    </dgm:pt>
    <dgm:pt modelId="{F9DD7646-869B-4E04-A786-F01BD8F6B526}" type="sibTrans" cxnId="{D7B57CFB-C796-49A5-A828-9A12B6B1BFCC}">
      <dgm:prSet/>
      <dgm:spPr/>
      <dgm:t>
        <a:bodyPr/>
        <a:lstStyle/>
        <a:p>
          <a:endParaRPr lang="en-US"/>
        </a:p>
      </dgm:t>
    </dgm:pt>
    <dgm:pt modelId="{7BD2E91B-AF9E-4DF4-AFC0-F240170C2DDE}">
      <dgm:prSet/>
      <dgm:spPr/>
      <dgm:t>
        <a:bodyPr/>
        <a:lstStyle/>
        <a:p>
          <a:r>
            <a:rPr lang="fr-BE" dirty="0"/>
            <a:t>Prime de pouvoir d'achat fixée par le gouvernement avec des conditions d'attribution strictes</a:t>
          </a:r>
          <a:endParaRPr lang="en-US" dirty="0"/>
        </a:p>
      </dgm:t>
    </dgm:pt>
    <dgm:pt modelId="{8102EBCC-D0A9-4939-AAD6-08E574D54622}" type="parTrans" cxnId="{D6E3A2CD-6C0A-4EC0-A69E-4E376A810084}">
      <dgm:prSet/>
      <dgm:spPr/>
      <dgm:t>
        <a:bodyPr/>
        <a:lstStyle/>
        <a:p>
          <a:endParaRPr lang="en-US"/>
        </a:p>
      </dgm:t>
    </dgm:pt>
    <dgm:pt modelId="{C178A00D-6E04-4765-BAE9-EBD92C1C236B}" type="sibTrans" cxnId="{D6E3A2CD-6C0A-4EC0-A69E-4E376A810084}">
      <dgm:prSet/>
      <dgm:spPr/>
      <dgm:t>
        <a:bodyPr/>
        <a:lstStyle/>
        <a:p>
          <a:endParaRPr lang="en-US"/>
        </a:p>
      </dgm:t>
    </dgm:pt>
    <dgm:pt modelId="{F163EFFD-343C-4738-902A-AABFC7055670}">
      <dgm:prSet/>
      <dgm:spPr/>
      <dgm:t>
        <a:bodyPr/>
        <a:lstStyle/>
        <a:p>
          <a:r>
            <a:rPr lang="fr-BE" dirty="0"/>
            <a:t>Il est donc très difficile de réaliser des progrès importants en matière de pouvoir d'achat ! Position des employeurs : le cadre est plus strict que la prime corona, de sorte que moins de salariés reçoivent la prime.</a:t>
          </a:r>
          <a:endParaRPr lang="en-US" dirty="0"/>
        </a:p>
      </dgm:t>
    </dgm:pt>
    <dgm:pt modelId="{763D65F8-DD1E-4C23-8C83-FF351BA18CED}" type="parTrans" cxnId="{859E3575-62EA-4697-9A84-1EDA0AE3BA50}">
      <dgm:prSet/>
      <dgm:spPr/>
      <dgm:t>
        <a:bodyPr/>
        <a:lstStyle/>
        <a:p>
          <a:endParaRPr lang="en-US"/>
        </a:p>
      </dgm:t>
    </dgm:pt>
    <dgm:pt modelId="{0FC502AB-545E-47BE-BB7D-E42F945CED05}" type="sibTrans" cxnId="{859E3575-62EA-4697-9A84-1EDA0AE3BA50}">
      <dgm:prSet/>
      <dgm:spPr/>
      <dgm:t>
        <a:bodyPr/>
        <a:lstStyle/>
        <a:p>
          <a:endParaRPr lang="en-US"/>
        </a:p>
      </dgm:t>
    </dgm:pt>
    <dgm:pt modelId="{8E5CE6B2-00C4-40CD-B2EE-643186778A19}" type="pres">
      <dgm:prSet presAssocID="{706C3D17-E66C-4C8A-9DD4-D8D26FC9C310}" presName="root" presStyleCnt="0">
        <dgm:presLayoutVars>
          <dgm:dir/>
          <dgm:resizeHandles val="exact"/>
        </dgm:presLayoutVars>
      </dgm:prSet>
      <dgm:spPr/>
    </dgm:pt>
    <dgm:pt modelId="{A473FBFE-95D9-48CB-9D9F-E36202C2EB95}" type="pres">
      <dgm:prSet presAssocID="{FB057C06-4148-498C-AD8A-635257BCD3B6}" presName="compNode" presStyleCnt="0"/>
      <dgm:spPr/>
    </dgm:pt>
    <dgm:pt modelId="{53EBB5F5-AA18-41E2-81B6-060B5C82EACE}" type="pres">
      <dgm:prSet presAssocID="{FB057C06-4148-498C-AD8A-635257BCD3B6}" presName="bgRect" presStyleLbl="bgShp" presStyleIdx="0" presStyleCnt="4"/>
      <dgm:spPr/>
    </dgm:pt>
    <dgm:pt modelId="{97F6DD1B-BF4C-457B-AEDB-FFD11AE3F66F}" type="pres">
      <dgm:prSet presAssocID="{FB057C06-4148-498C-AD8A-635257BCD3B6}" presName="iconRect" presStyleLbl="node1" presStyleIdx="0" presStyleCnt="4" custLinFactY="200000" custLinFactNeighborX="28782" custLinFactNeighborY="2605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our de visage en colère avec un remplissage uni"/>
        </a:ext>
      </dgm:extLst>
    </dgm:pt>
    <dgm:pt modelId="{9923C6C4-F9F0-4DE3-B1A9-45C244EA765B}" type="pres">
      <dgm:prSet presAssocID="{FB057C06-4148-498C-AD8A-635257BCD3B6}" presName="spaceRect" presStyleCnt="0"/>
      <dgm:spPr/>
    </dgm:pt>
    <dgm:pt modelId="{189596E3-A6AE-4AD4-8459-CCB2E54D4F74}" type="pres">
      <dgm:prSet presAssocID="{FB057C06-4148-498C-AD8A-635257BCD3B6}" presName="parTx" presStyleLbl="revTx" presStyleIdx="0" presStyleCnt="4">
        <dgm:presLayoutVars>
          <dgm:chMax val="0"/>
          <dgm:chPref val="0"/>
        </dgm:presLayoutVars>
      </dgm:prSet>
      <dgm:spPr/>
    </dgm:pt>
    <dgm:pt modelId="{A271DF1F-85AA-4196-AE2A-896CBC257BF8}" type="pres">
      <dgm:prSet presAssocID="{99569CD9-28F2-4DAF-8511-1339601DEA27}" presName="sibTrans" presStyleCnt="0"/>
      <dgm:spPr/>
    </dgm:pt>
    <dgm:pt modelId="{932D9722-E8F6-4A23-87FA-CFE8C87A5069}" type="pres">
      <dgm:prSet presAssocID="{38DC308B-6161-48B8-AA24-D8748B133F0D}" presName="compNode" presStyleCnt="0"/>
      <dgm:spPr/>
    </dgm:pt>
    <dgm:pt modelId="{DA37760C-659F-4B93-89B8-39ACE80149F3}" type="pres">
      <dgm:prSet presAssocID="{38DC308B-6161-48B8-AA24-D8748B133F0D}" presName="bgRect" presStyleLbl="bgShp" presStyleIdx="1" presStyleCnt="4"/>
      <dgm:spPr/>
    </dgm:pt>
    <dgm:pt modelId="{B5D6880B-E2EF-490E-867E-D6AA4A94A1DC}" type="pres">
      <dgm:prSet presAssocID="{38DC308B-6161-48B8-AA24-D8748B133F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à ne plus suivre avec un remplissage uni"/>
        </a:ext>
      </dgm:extLst>
    </dgm:pt>
    <dgm:pt modelId="{2338D1DA-DDEC-4DEB-8AB8-7901E6045263}" type="pres">
      <dgm:prSet presAssocID="{38DC308B-6161-48B8-AA24-D8748B133F0D}" presName="spaceRect" presStyleCnt="0"/>
      <dgm:spPr/>
    </dgm:pt>
    <dgm:pt modelId="{3EF1399A-7E00-445A-B55A-AFD2B5EC3A61}" type="pres">
      <dgm:prSet presAssocID="{38DC308B-6161-48B8-AA24-D8748B133F0D}" presName="parTx" presStyleLbl="revTx" presStyleIdx="1" presStyleCnt="4">
        <dgm:presLayoutVars>
          <dgm:chMax val="0"/>
          <dgm:chPref val="0"/>
        </dgm:presLayoutVars>
      </dgm:prSet>
      <dgm:spPr/>
    </dgm:pt>
    <dgm:pt modelId="{9DCBAAFD-249E-455D-B534-ABDEFA3F5F15}" type="pres">
      <dgm:prSet presAssocID="{F9DD7646-869B-4E04-A786-F01BD8F6B526}" presName="sibTrans" presStyleCnt="0"/>
      <dgm:spPr/>
    </dgm:pt>
    <dgm:pt modelId="{62CA8748-41ED-43E3-8101-41325B704C21}" type="pres">
      <dgm:prSet presAssocID="{7BD2E91B-AF9E-4DF4-AFC0-F240170C2DDE}" presName="compNode" presStyleCnt="0"/>
      <dgm:spPr/>
    </dgm:pt>
    <dgm:pt modelId="{BC74D86C-59F0-4CBB-A5FA-7FB5FC830BF4}" type="pres">
      <dgm:prSet presAssocID="{7BD2E91B-AF9E-4DF4-AFC0-F240170C2DDE}" presName="bgRect" presStyleLbl="bgShp" presStyleIdx="2" presStyleCnt="4" custLinFactNeighborX="-463" custLinFactNeighborY="2347"/>
      <dgm:spPr/>
    </dgm:pt>
    <dgm:pt modelId="{7343F301-4313-4039-94E1-12E72B8BA10B}" type="pres">
      <dgm:prSet presAssocID="{7BD2E91B-AF9E-4DF4-AFC0-F240170C2DDE}" presName="iconRect" presStyleLbl="node1" presStyleIdx="2" presStyleCnt="4" custLinFactY="-200000" custLinFactNeighborX="4" custLinFactNeighborY="-25475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e de contrôle avec un remplissage uni"/>
        </a:ext>
      </dgm:extLst>
    </dgm:pt>
    <dgm:pt modelId="{229CA73F-5565-4D47-9A29-5D2009B04401}" type="pres">
      <dgm:prSet presAssocID="{7BD2E91B-AF9E-4DF4-AFC0-F240170C2DDE}" presName="spaceRect" presStyleCnt="0"/>
      <dgm:spPr/>
    </dgm:pt>
    <dgm:pt modelId="{BFF67D29-D7F8-400B-99D8-46F5131147C0}" type="pres">
      <dgm:prSet presAssocID="{7BD2E91B-AF9E-4DF4-AFC0-F240170C2DDE}" presName="parTx" presStyleLbl="revTx" presStyleIdx="2" presStyleCnt="4">
        <dgm:presLayoutVars>
          <dgm:chMax val="0"/>
          <dgm:chPref val="0"/>
        </dgm:presLayoutVars>
      </dgm:prSet>
      <dgm:spPr/>
    </dgm:pt>
    <dgm:pt modelId="{55DDEDD3-ABE0-4B24-AB48-CC615073A9E6}" type="pres">
      <dgm:prSet presAssocID="{C178A00D-6E04-4765-BAE9-EBD92C1C236B}" presName="sibTrans" presStyleCnt="0"/>
      <dgm:spPr/>
    </dgm:pt>
    <dgm:pt modelId="{EB670A5E-FC4C-43E4-9AAB-0530C54DAE0A}" type="pres">
      <dgm:prSet presAssocID="{F163EFFD-343C-4738-902A-AABFC7055670}" presName="compNode" presStyleCnt="0"/>
      <dgm:spPr/>
    </dgm:pt>
    <dgm:pt modelId="{2150388A-700B-4F70-9DA0-7B4D3EF1AD27}" type="pres">
      <dgm:prSet presAssocID="{F163EFFD-343C-4738-902A-AABFC7055670}" presName="bgRect" presStyleLbl="bgShp" presStyleIdx="3" presStyleCnt="4"/>
      <dgm:spPr/>
    </dgm:pt>
    <dgm:pt modelId="{41389F65-46A8-4709-9301-FE9C2440B283}" type="pres">
      <dgm:prSet presAssocID="{F163EFFD-343C-4738-902A-AABFC70556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me détective avec un remplissage uni"/>
        </a:ext>
      </dgm:extLst>
    </dgm:pt>
    <dgm:pt modelId="{7472F9E5-BD34-4995-8CE7-F13936676950}" type="pres">
      <dgm:prSet presAssocID="{F163EFFD-343C-4738-902A-AABFC7055670}" presName="spaceRect" presStyleCnt="0"/>
      <dgm:spPr/>
    </dgm:pt>
    <dgm:pt modelId="{C0B75119-7E27-4AFF-8E1F-620D10365058}" type="pres">
      <dgm:prSet presAssocID="{F163EFFD-343C-4738-902A-AABFC705567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0AFC215-A262-4C15-879A-26F2C207E8BC}" type="presOf" srcId="{706C3D17-E66C-4C8A-9DD4-D8D26FC9C310}" destId="{8E5CE6B2-00C4-40CD-B2EE-643186778A19}" srcOrd="0" destOrd="0" presId="urn:microsoft.com/office/officeart/2018/2/layout/IconVerticalSolidList"/>
    <dgm:cxn modelId="{2FE26B22-AD8B-44A0-889E-E497BF08682E}" type="presOf" srcId="{FB057C06-4148-498C-AD8A-635257BCD3B6}" destId="{189596E3-A6AE-4AD4-8459-CCB2E54D4F74}" srcOrd="0" destOrd="0" presId="urn:microsoft.com/office/officeart/2018/2/layout/IconVerticalSolidList"/>
    <dgm:cxn modelId="{3EE78E37-878E-43CF-B9DC-8057679553A1}" type="presOf" srcId="{38DC308B-6161-48B8-AA24-D8748B133F0D}" destId="{3EF1399A-7E00-445A-B55A-AFD2B5EC3A61}" srcOrd="0" destOrd="0" presId="urn:microsoft.com/office/officeart/2018/2/layout/IconVerticalSolidList"/>
    <dgm:cxn modelId="{859E3575-62EA-4697-9A84-1EDA0AE3BA50}" srcId="{706C3D17-E66C-4C8A-9DD4-D8D26FC9C310}" destId="{F163EFFD-343C-4738-902A-AABFC7055670}" srcOrd="3" destOrd="0" parTransId="{763D65F8-DD1E-4C23-8C83-FF351BA18CED}" sibTransId="{0FC502AB-545E-47BE-BB7D-E42F945CED05}"/>
    <dgm:cxn modelId="{D6E3A2CD-6C0A-4EC0-A69E-4E376A810084}" srcId="{706C3D17-E66C-4C8A-9DD4-D8D26FC9C310}" destId="{7BD2E91B-AF9E-4DF4-AFC0-F240170C2DDE}" srcOrd="2" destOrd="0" parTransId="{8102EBCC-D0A9-4939-AAD6-08E574D54622}" sibTransId="{C178A00D-6E04-4765-BAE9-EBD92C1C236B}"/>
    <dgm:cxn modelId="{6B6162DF-7DA1-4FEC-AC00-FDA91AC836E7}" srcId="{706C3D17-E66C-4C8A-9DD4-D8D26FC9C310}" destId="{FB057C06-4148-498C-AD8A-635257BCD3B6}" srcOrd="0" destOrd="0" parTransId="{8DEB1F85-B773-4607-866D-3F4568F55B0D}" sibTransId="{99569CD9-28F2-4DAF-8511-1339601DEA27}"/>
    <dgm:cxn modelId="{7F9849E9-0440-42C6-8956-132DB1FAC022}" type="presOf" srcId="{F163EFFD-343C-4738-902A-AABFC7055670}" destId="{C0B75119-7E27-4AFF-8E1F-620D10365058}" srcOrd="0" destOrd="0" presId="urn:microsoft.com/office/officeart/2018/2/layout/IconVerticalSolidList"/>
    <dgm:cxn modelId="{D00F99EC-21E2-44CC-A290-C63AA0C4AF52}" type="presOf" srcId="{7BD2E91B-AF9E-4DF4-AFC0-F240170C2DDE}" destId="{BFF67D29-D7F8-400B-99D8-46F5131147C0}" srcOrd="0" destOrd="0" presId="urn:microsoft.com/office/officeart/2018/2/layout/IconVerticalSolidList"/>
    <dgm:cxn modelId="{D7B57CFB-C796-49A5-A828-9A12B6B1BFCC}" srcId="{706C3D17-E66C-4C8A-9DD4-D8D26FC9C310}" destId="{38DC308B-6161-48B8-AA24-D8748B133F0D}" srcOrd="1" destOrd="0" parTransId="{84DF743F-CF59-4602-9FE7-ACB5A0E1C41A}" sibTransId="{F9DD7646-869B-4E04-A786-F01BD8F6B526}"/>
    <dgm:cxn modelId="{CBD5C84B-DBCE-4757-92F7-B3FA4A634A60}" type="presParOf" srcId="{8E5CE6B2-00C4-40CD-B2EE-643186778A19}" destId="{A473FBFE-95D9-48CB-9D9F-E36202C2EB95}" srcOrd="0" destOrd="0" presId="urn:microsoft.com/office/officeart/2018/2/layout/IconVerticalSolidList"/>
    <dgm:cxn modelId="{81859FBE-4427-4D5B-A798-054DFCD4AD5B}" type="presParOf" srcId="{A473FBFE-95D9-48CB-9D9F-E36202C2EB95}" destId="{53EBB5F5-AA18-41E2-81B6-060B5C82EACE}" srcOrd="0" destOrd="0" presId="urn:microsoft.com/office/officeart/2018/2/layout/IconVerticalSolidList"/>
    <dgm:cxn modelId="{F6D244F2-6870-445C-AB37-D9468460635F}" type="presParOf" srcId="{A473FBFE-95D9-48CB-9D9F-E36202C2EB95}" destId="{97F6DD1B-BF4C-457B-AEDB-FFD11AE3F66F}" srcOrd="1" destOrd="0" presId="urn:microsoft.com/office/officeart/2018/2/layout/IconVerticalSolidList"/>
    <dgm:cxn modelId="{2C823DA2-2BFE-4441-956B-9F2066BB7BDD}" type="presParOf" srcId="{A473FBFE-95D9-48CB-9D9F-E36202C2EB95}" destId="{9923C6C4-F9F0-4DE3-B1A9-45C244EA765B}" srcOrd="2" destOrd="0" presId="urn:microsoft.com/office/officeart/2018/2/layout/IconVerticalSolidList"/>
    <dgm:cxn modelId="{0FEEBCE0-1D6F-4AE4-AD4C-2B81344DAA57}" type="presParOf" srcId="{A473FBFE-95D9-48CB-9D9F-E36202C2EB95}" destId="{189596E3-A6AE-4AD4-8459-CCB2E54D4F74}" srcOrd="3" destOrd="0" presId="urn:microsoft.com/office/officeart/2018/2/layout/IconVerticalSolidList"/>
    <dgm:cxn modelId="{CB410078-8F0A-40FD-8EB7-C6E0AFBAF096}" type="presParOf" srcId="{8E5CE6B2-00C4-40CD-B2EE-643186778A19}" destId="{A271DF1F-85AA-4196-AE2A-896CBC257BF8}" srcOrd="1" destOrd="0" presId="urn:microsoft.com/office/officeart/2018/2/layout/IconVerticalSolidList"/>
    <dgm:cxn modelId="{F75B84AB-24D1-4854-992B-43D81317C4D2}" type="presParOf" srcId="{8E5CE6B2-00C4-40CD-B2EE-643186778A19}" destId="{932D9722-E8F6-4A23-87FA-CFE8C87A5069}" srcOrd="2" destOrd="0" presId="urn:microsoft.com/office/officeart/2018/2/layout/IconVerticalSolidList"/>
    <dgm:cxn modelId="{3F60FAA4-B50C-42E7-9924-2CECDCB2A15C}" type="presParOf" srcId="{932D9722-E8F6-4A23-87FA-CFE8C87A5069}" destId="{DA37760C-659F-4B93-89B8-39ACE80149F3}" srcOrd="0" destOrd="0" presId="urn:microsoft.com/office/officeart/2018/2/layout/IconVerticalSolidList"/>
    <dgm:cxn modelId="{FED5D7C2-8D7B-4C4E-B34A-AC0F3DDA74B4}" type="presParOf" srcId="{932D9722-E8F6-4A23-87FA-CFE8C87A5069}" destId="{B5D6880B-E2EF-490E-867E-D6AA4A94A1DC}" srcOrd="1" destOrd="0" presId="urn:microsoft.com/office/officeart/2018/2/layout/IconVerticalSolidList"/>
    <dgm:cxn modelId="{B888FEBD-80A6-4F23-B876-FD76C7D2A478}" type="presParOf" srcId="{932D9722-E8F6-4A23-87FA-CFE8C87A5069}" destId="{2338D1DA-DDEC-4DEB-8AB8-7901E6045263}" srcOrd="2" destOrd="0" presId="urn:microsoft.com/office/officeart/2018/2/layout/IconVerticalSolidList"/>
    <dgm:cxn modelId="{66A64E86-7877-4888-B2D0-01A2C1CE4841}" type="presParOf" srcId="{932D9722-E8F6-4A23-87FA-CFE8C87A5069}" destId="{3EF1399A-7E00-445A-B55A-AFD2B5EC3A61}" srcOrd="3" destOrd="0" presId="urn:microsoft.com/office/officeart/2018/2/layout/IconVerticalSolidList"/>
    <dgm:cxn modelId="{D3BC09E9-D968-4E11-BB54-D5B70626F12D}" type="presParOf" srcId="{8E5CE6B2-00C4-40CD-B2EE-643186778A19}" destId="{9DCBAAFD-249E-455D-B534-ABDEFA3F5F15}" srcOrd="3" destOrd="0" presId="urn:microsoft.com/office/officeart/2018/2/layout/IconVerticalSolidList"/>
    <dgm:cxn modelId="{69556A25-16A2-4F45-B189-78A3D247BAFC}" type="presParOf" srcId="{8E5CE6B2-00C4-40CD-B2EE-643186778A19}" destId="{62CA8748-41ED-43E3-8101-41325B704C21}" srcOrd="4" destOrd="0" presId="urn:microsoft.com/office/officeart/2018/2/layout/IconVerticalSolidList"/>
    <dgm:cxn modelId="{A8CF7E4C-DB12-421A-B770-A0C6F1AD02AD}" type="presParOf" srcId="{62CA8748-41ED-43E3-8101-41325B704C21}" destId="{BC74D86C-59F0-4CBB-A5FA-7FB5FC830BF4}" srcOrd="0" destOrd="0" presId="urn:microsoft.com/office/officeart/2018/2/layout/IconVerticalSolidList"/>
    <dgm:cxn modelId="{30E7DA8F-136C-4FDB-B0A7-43064D1D7F92}" type="presParOf" srcId="{62CA8748-41ED-43E3-8101-41325B704C21}" destId="{7343F301-4313-4039-94E1-12E72B8BA10B}" srcOrd="1" destOrd="0" presId="urn:microsoft.com/office/officeart/2018/2/layout/IconVerticalSolidList"/>
    <dgm:cxn modelId="{CA475129-EEFB-4070-BFE3-747CE0A7F652}" type="presParOf" srcId="{62CA8748-41ED-43E3-8101-41325B704C21}" destId="{229CA73F-5565-4D47-9A29-5D2009B04401}" srcOrd="2" destOrd="0" presId="urn:microsoft.com/office/officeart/2018/2/layout/IconVerticalSolidList"/>
    <dgm:cxn modelId="{1C83FDB7-E4E5-4673-ADC6-8FCAEFC59EDF}" type="presParOf" srcId="{62CA8748-41ED-43E3-8101-41325B704C21}" destId="{BFF67D29-D7F8-400B-99D8-46F5131147C0}" srcOrd="3" destOrd="0" presId="urn:microsoft.com/office/officeart/2018/2/layout/IconVerticalSolidList"/>
    <dgm:cxn modelId="{CBCB9F79-CEBF-4F97-8EF9-BC4A987D3CA2}" type="presParOf" srcId="{8E5CE6B2-00C4-40CD-B2EE-643186778A19}" destId="{55DDEDD3-ABE0-4B24-AB48-CC615073A9E6}" srcOrd="5" destOrd="0" presId="urn:microsoft.com/office/officeart/2018/2/layout/IconVerticalSolidList"/>
    <dgm:cxn modelId="{B8C002C9-871C-4AEF-A4B2-0E1DF94AAAAB}" type="presParOf" srcId="{8E5CE6B2-00C4-40CD-B2EE-643186778A19}" destId="{EB670A5E-FC4C-43E4-9AAB-0530C54DAE0A}" srcOrd="6" destOrd="0" presId="urn:microsoft.com/office/officeart/2018/2/layout/IconVerticalSolidList"/>
    <dgm:cxn modelId="{8FC745FD-2024-4EA2-8371-67D2DC09DB47}" type="presParOf" srcId="{EB670A5E-FC4C-43E4-9AAB-0530C54DAE0A}" destId="{2150388A-700B-4F70-9DA0-7B4D3EF1AD27}" srcOrd="0" destOrd="0" presId="urn:microsoft.com/office/officeart/2018/2/layout/IconVerticalSolidList"/>
    <dgm:cxn modelId="{17FFDB4B-F111-4023-9A46-C057644AEC75}" type="presParOf" srcId="{EB670A5E-FC4C-43E4-9AAB-0530C54DAE0A}" destId="{41389F65-46A8-4709-9301-FE9C2440B283}" srcOrd="1" destOrd="0" presId="urn:microsoft.com/office/officeart/2018/2/layout/IconVerticalSolidList"/>
    <dgm:cxn modelId="{90502780-2641-4396-9DD8-E5CB6B439A57}" type="presParOf" srcId="{EB670A5E-FC4C-43E4-9AAB-0530C54DAE0A}" destId="{7472F9E5-BD34-4995-8CE7-F13936676950}" srcOrd="2" destOrd="0" presId="urn:microsoft.com/office/officeart/2018/2/layout/IconVerticalSolidList"/>
    <dgm:cxn modelId="{DA59BD26-EAAB-4B92-9DB7-DB150962C660}" type="presParOf" srcId="{EB670A5E-FC4C-43E4-9AAB-0530C54DAE0A}" destId="{C0B75119-7E27-4AFF-8E1F-620D103650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B8565-9106-4E33-B907-888275D62B9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834123-A41D-4F3F-8287-6152D339D6FA}">
      <dgm:prSet custT="1"/>
      <dgm:spPr/>
      <dgm:t>
        <a:bodyPr/>
        <a:lstStyle/>
        <a:p>
          <a:r>
            <a:rPr lang="fr-BE" sz="3200" dirty="0"/>
            <a:t>Assimilations </a:t>
          </a:r>
        </a:p>
        <a:p>
          <a:r>
            <a:rPr lang="fr-BE" sz="3200" dirty="0"/>
            <a:t>. congé prophylactique</a:t>
          </a:r>
        </a:p>
        <a:p>
          <a:r>
            <a:rPr lang="en-US" sz="3200" dirty="0"/>
            <a:t>. </a:t>
          </a:r>
          <a:r>
            <a:rPr lang="en-US" sz="3200" dirty="0" err="1"/>
            <a:t>chômage</a:t>
          </a:r>
          <a:r>
            <a:rPr lang="en-US" sz="3200" dirty="0"/>
            <a:t> </a:t>
          </a:r>
          <a:r>
            <a:rPr lang="en-US" sz="3200" dirty="0" err="1"/>
            <a:t>temporaire</a:t>
          </a:r>
          <a:r>
            <a:rPr lang="en-US" sz="3200" dirty="0"/>
            <a:t> </a:t>
          </a:r>
          <a:endParaRPr lang="fr-BE" sz="3200" dirty="0"/>
        </a:p>
        <a:p>
          <a:pPr>
            <a:buFont typeface="Courier New" panose="02070309020205020404" pitchFamily="49" charset="0"/>
            <a:buChar char="o"/>
          </a:pPr>
          <a:r>
            <a:rPr lang="en-US" sz="3200" dirty="0"/>
            <a:t>. congé pour </a:t>
          </a:r>
          <a:r>
            <a:rPr lang="en-US" sz="3200" dirty="0" err="1"/>
            <a:t>soins</a:t>
          </a:r>
          <a:r>
            <a:rPr lang="en-US" sz="3200" dirty="0"/>
            <a:t> </a:t>
          </a:r>
          <a:r>
            <a:rPr lang="en-US" sz="3200" dirty="0" err="1"/>
            <a:t>palliatifs</a:t>
          </a:r>
          <a:endParaRPr lang="fr-BE" sz="3200" dirty="0"/>
        </a:p>
        <a:p>
          <a:r>
            <a:rPr lang="fr-BE" sz="3200" dirty="0"/>
            <a:t>. congé de maternité et congé de naissance</a:t>
          </a:r>
          <a:endParaRPr lang="en-US" sz="3200" dirty="0"/>
        </a:p>
      </dgm:t>
    </dgm:pt>
    <dgm:pt modelId="{EA6B1FBF-5E9F-4F4F-9AC8-0776B80C9BAD}" type="parTrans" cxnId="{AA419DB6-E925-4486-A111-881A414714CB}">
      <dgm:prSet/>
      <dgm:spPr/>
      <dgm:t>
        <a:bodyPr/>
        <a:lstStyle/>
        <a:p>
          <a:endParaRPr lang="en-US"/>
        </a:p>
      </dgm:t>
    </dgm:pt>
    <dgm:pt modelId="{66585EDC-A1C6-4A5A-BFB4-E798D90E1FDB}" type="sibTrans" cxnId="{AA419DB6-E925-4486-A111-881A414714CB}">
      <dgm:prSet/>
      <dgm:spPr/>
      <dgm:t>
        <a:bodyPr/>
        <a:lstStyle/>
        <a:p>
          <a:endParaRPr lang="en-US"/>
        </a:p>
      </dgm:t>
    </dgm:pt>
    <dgm:pt modelId="{A7DFD908-8C07-4E12-9018-017632957241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BE" sz="3200" dirty="0"/>
            <a:t>Droit à la prime de fin d'année au prorata de la période d'emploi en cas de :</a:t>
          </a:r>
        </a:p>
        <a:p>
          <a:pPr>
            <a:buFont typeface="Courier New" panose="02070309020205020404" pitchFamily="49" charset="0"/>
            <a:buChar char="o"/>
          </a:pPr>
          <a:r>
            <a:rPr lang="fr-BE" sz="3200" dirty="0"/>
            <a:t>. rupture du contrat de travail pour force majeure</a:t>
          </a:r>
        </a:p>
        <a:p>
          <a:pPr>
            <a:buFont typeface="Courier New" panose="02070309020205020404" pitchFamily="49" charset="0"/>
            <a:buChar char="o"/>
          </a:pPr>
          <a:r>
            <a:rPr lang="fr-BE" sz="3200" dirty="0"/>
            <a:t>. cessation de commun accord</a:t>
          </a:r>
        </a:p>
        <a:p>
          <a:pPr>
            <a:buFont typeface="Symbol" panose="05050102010706020507" pitchFamily="18" charset="2"/>
            <a:buChar char=""/>
          </a:pPr>
          <a:endParaRPr lang="fr-BE" sz="1800" dirty="0"/>
        </a:p>
      </dgm:t>
    </dgm:pt>
    <dgm:pt modelId="{20D8F3EF-D82F-4D60-8EC4-5C4B15680D65}" type="parTrans" cxnId="{8A83381E-9EF7-4862-B393-AF31FFDAF6D8}">
      <dgm:prSet/>
      <dgm:spPr/>
      <dgm:t>
        <a:bodyPr/>
        <a:lstStyle/>
        <a:p>
          <a:endParaRPr lang="fr-BE"/>
        </a:p>
      </dgm:t>
    </dgm:pt>
    <dgm:pt modelId="{27052666-15D5-41D1-870B-133A0A862090}" type="sibTrans" cxnId="{8A83381E-9EF7-4862-B393-AF31FFDAF6D8}">
      <dgm:prSet/>
      <dgm:spPr/>
      <dgm:t>
        <a:bodyPr/>
        <a:lstStyle/>
        <a:p>
          <a:endParaRPr lang="fr-BE"/>
        </a:p>
      </dgm:t>
    </dgm:pt>
    <dgm:pt modelId="{A68E3723-00FC-439E-87B1-608CC78EC46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fr-BE" sz="1400" dirty="0"/>
        </a:p>
      </dgm:t>
    </dgm:pt>
    <dgm:pt modelId="{D889D5C4-180D-4A03-BF5F-637EC98ADB21}" type="parTrans" cxnId="{87A8AABC-05EF-4EA3-A123-45199808C45F}">
      <dgm:prSet/>
      <dgm:spPr/>
      <dgm:t>
        <a:bodyPr/>
        <a:lstStyle/>
        <a:p>
          <a:endParaRPr lang="fr-BE"/>
        </a:p>
      </dgm:t>
    </dgm:pt>
    <dgm:pt modelId="{673E7197-4DBA-4EFE-AAAD-E942037FEC95}" type="sibTrans" cxnId="{87A8AABC-05EF-4EA3-A123-45199808C45F}">
      <dgm:prSet/>
      <dgm:spPr/>
      <dgm:t>
        <a:bodyPr/>
        <a:lstStyle/>
        <a:p>
          <a:endParaRPr lang="fr-BE"/>
        </a:p>
      </dgm:t>
    </dgm:pt>
    <dgm:pt modelId="{24F3D51F-9E64-416C-BC2E-A4048E5F582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fr-BE" sz="1400" dirty="0"/>
        </a:p>
      </dgm:t>
    </dgm:pt>
    <dgm:pt modelId="{BFD6F82C-E574-41C5-8F4B-B91CA601332B}" type="parTrans" cxnId="{3B263D37-74DD-48EB-8BD1-D5B578A9BCD2}">
      <dgm:prSet/>
      <dgm:spPr/>
      <dgm:t>
        <a:bodyPr/>
        <a:lstStyle/>
        <a:p>
          <a:endParaRPr lang="fr-BE"/>
        </a:p>
      </dgm:t>
    </dgm:pt>
    <dgm:pt modelId="{98B7C83F-D65B-4888-A781-7966B7602402}" type="sibTrans" cxnId="{3B263D37-74DD-48EB-8BD1-D5B578A9BCD2}">
      <dgm:prSet/>
      <dgm:spPr/>
      <dgm:t>
        <a:bodyPr/>
        <a:lstStyle/>
        <a:p>
          <a:endParaRPr lang="fr-BE"/>
        </a:p>
      </dgm:t>
    </dgm:pt>
    <dgm:pt modelId="{F286E192-F029-42E9-A270-FBB57A836DA6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BE" sz="3200" dirty="0"/>
            <a:t>Flexibilisation 13</a:t>
          </a:r>
          <a:r>
            <a:rPr lang="fr-BE" sz="3200" baseline="30000" dirty="0"/>
            <a:t>ème</a:t>
          </a:r>
          <a:r>
            <a:rPr lang="fr-BE" sz="3200" dirty="0"/>
            <a:t> mois :</a:t>
          </a:r>
        </a:p>
        <a:p>
          <a:pPr>
            <a:buFont typeface="Courier New" panose="02070309020205020404" pitchFamily="49" charset="0"/>
            <a:buChar char="o"/>
          </a:pPr>
          <a:r>
            <a:rPr lang="fr-BE" sz="3200" dirty="0"/>
            <a:t>. moitié de la prime de fin d'année : convertible en avantage lié au bien-être (vacances) et/ou à la mobilité (verte), limitée à la moitié de la partie non variable </a:t>
          </a:r>
        </a:p>
        <a:p>
          <a:pPr>
            <a:buFont typeface="Courier New" panose="02070309020205020404" pitchFamily="49" charset="0"/>
            <a:buChar char="o"/>
          </a:pPr>
          <a:r>
            <a:rPr lang="fr-BE" sz="3200" dirty="0"/>
            <a:t>. conditions : CCT d’entreprise et accord individuel </a:t>
          </a:r>
        </a:p>
        <a:p>
          <a:pPr>
            <a:buFont typeface="Symbol" panose="05050102010706020507" pitchFamily="18" charset="2"/>
            <a:buChar char=""/>
          </a:pPr>
          <a:endParaRPr lang="fr-BE" sz="1800" dirty="0"/>
        </a:p>
      </dgm:t>
    </dgm:pt>
    <dgm:pt modelId="{46919A90-E576-45BF-B93D-3FF8B98992C6}" type="parTrans" cxnId="{48BEB4C0-AD85-455E-B73C-F5A4F0C812C5}">
      <dgm:prSet/>
      <dgm:spPr/>
      <dgm:t>
        <a:bodyPr/>
        <a:lstStyle/>
        <a:p>
          <a:endParaRPr lang="fr-BE"/>
        </a:p>
      </dgm:t>
    </dgm:pt>
    <dgm:pt modelId="{737336A6-D84A-459B-8191-78ECFD4A0784}" type="sibTrans" cxnId="{48BEB4C0-AD85-455E-B73C-F5A4F0C812C5}">
      <dgm:prSet/>
      <dgm:spPr/>
      <dgm:t>
        <a:bodyPr/>
        <a:lstStyle/>
        <a:p>
          <a:endParaRPr lang="fr-BE"/>
        </a:p>
      </dgm:t>
    </dgm:pt>
    <dgm:pt modelId="{79142A48-4F94-4BBD-9581-2E453199E191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fr-BE" sz="1400" dirty="0"/>
        </a:p>
      </dgm:t>
    </dgm:pt>
    <dgm:pt modelId="{6B0E052B-65D7-41B2-9CFE-0812DD8EE28A}" type="parTrans" cxnId="{915E55EF-AA55-4DCA-8EBA-A94BD71FF6D8}">
      <dgm:prSet/>
      <dgm:spPr/>
      <dgm:t>
        <a:bodyPr/>
        <a:lstStyle/>
        <a:p>
          <a:endParaRPr lang="fr-BE"/>
        </a:p>
      </dgm:t>
    </dgm:pt>
    <dgm:pt modelId="{2A8B388B-2EF4-4FE2-8D56-3BBD76EAC457}" type="sibTrans" cxnId="{915E55EF-AA55-4DCA-8EBA-A94BD71FF6D8}">
      <dgm:prSet/>
      <dgm:spPr/>
      <dgm:t>
        <a:bodyPr/>
        <a:lstStyle/>
        <a:p>
          <a:endParaRPr lang="fr-BE"/>
        </a:p>
      </dgm:t>
    </dgm:pt>
    <dgm:pt modelId="{BF0A5D72-ECD2-4A6B-A671-1AC51705634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fr-BE" sz="1400" dirty="0"/>
        </a:p>
      </dgm:t>
    </dgm:pt>
    <dgm:pt modelId="{ABEC7418-E363-4F92-A48A-5FE5A96F03E0}" type="parTrans" cxnId="{E2DDA8C7-4BA9-401F-9B1C-2649B7C56ABE}">
      <dgm:prSet/>
      <dgm:spPr/>
      <dgm:t>
        <a:bodyPr/>
        <a:lstStyle/>
        <a:p>
          <a:endParaRPr lang="fr-BE"/>
        </a:p>
      </dgm:t>
    </dgm:pt>
    <dgm:pt modelId="{8623A69F-6EEB-482C-8E40-8F3E9B7701F5}" type="sibTrans" cxnId="{E2DDA8C7-4BA9-401F-9B1C-2649B7C56ABE}">
      <dgm:prSet/>
      <dgm:spPr/>
      <dgm:t>
        <a:bodyPr/>
        <a:lstStyle/>
        <a:p>
          <a:endParaRPr lang="fr-BE"/>
        </a:p>
      </dgm:t>
    </dgm:pt>
    <dgm:pt modelId="{7B722B06-EF3A-4AE8-B96F-95950C6D7C4F}" type="pres">
      <dgm:prSet presAssocID="{642B8565-9106-4E33-B907-888275D62B9D}" presName="linear" presStyleCnt="0">
        <dgm:presLayoutVars>
          <dgm:animLvl val="lvl"/>
          <dgm:resizeHandles val="exact"/>
        </dgm:presLayoutVars>
      </dgm:prSet>
      <dgm:spPr/>
    </dgm:pt>
    <dgm:pt modelId="{855F2EC4-215E-4E6F-B72C-2C6443B25606}" type="pres">
      <dgm:prSet presAssocID="{65834123-A41D-4F3F-8287-6152D339D6FA}" presName="parentText" presStyleLbl="node1" presStyleIdx="0" presStyleCnt="3" custLinFactY="5085" custLinFactNeighborX="-356" custLinFactNeighborY="100000">
        <dgm:presLayoutVars>
          <dgm:chMax val="0"/>
          <dgm:bulletEnabled val="1"/>
        </dgm:presLayoutVars>
      </dgm:prSet>
      <dgm:spPr/>
    </dgm:pt>
    <dgm:pt modelId="{DB611CC3-C47A-4F94-B158-9926D0994CA5}" type="pres">
      <dgm:prSet presAssocID="{66585EDC-A1C6-4A5A-BFB4-E798D90E1FDB}" presName="spacer" presStyleCnt="0"/>
      <dgm:spPr/>
    </dgm:pt>
    <dgm:pt modelId="{34ED4915-7FE0-4F55-96EA-C43638ACD9F6}" type="pres">
      <dgm:prSet presAssocID="{A7DFD908-8C07-4E12-9018-017632957241}" presName="parentText" presStyleLbl="node1" presStyleIdx="1" presStyleCnt="3" custScaleY="69265" custLinFactY="2600" custLinFactNeighborX="18" custLinFactNeighborY="100000">
        <dgm:presLayoutVars>
          <dgm:chMax val="0"/>
          <dgm:bulletEnabled val="1"/>
        </dgm:presLayoutVars>
      </dgm:prSet>
      <dgm:spPr/>
    </dgm:pt>
    <dgm:pt modelId="{05ADD3FE-A620-4BEA-A736-59807C92B821}" type="pres">
      <dgm:prSet presAssocID="{A7DFD908-8C07-4E12-9018-017632957241}" presName="childText" presStyleLbl="revTx" presStyleIdx="0" presStyleCnt="2">
        <dgm:presLayoutVars>
          <dgm:bulletEnabled val="1"/>
        </dgm:presLayoutVars>
      </dgm:prSet>
      <dgm:spPr/>
    </dgm:pt>
    <dgm:pt modelId="{CA5348B2-12C9-4B80-90CB-B6DF6D87B219}" type="pres">
      <dgm:prSet presAssocID="{F286E192-F029-42E9-A270-FBB57A836DA6}" presName="parentText" presStyleLbl="node1" presStyleIdx="2" presStyleCnt="3" custLinFactY="2891" custLinFactNeighborX="-20" custLinFactNeighborY="100000">
        <dgm:presLayoutVars>
          <dgm:chMax val="0"/>
          <dgm:bulletEnabled val="1"/>
        </dgm:presLayoutVars>
      </dgm:prSet>
      <dgm:spPr/>
    </dgm:pt>
    <dgm:pt modelId="{621F2F28-FF83-48E9-94CF-04F209FF0834}" type="pres">
      <dgm:prSet presAssocID="{F286E192-F029-42E9-A270-FBB57A836DA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A83381E-9EF7-4862-B393-AF31FFDAF6D8}" srcId="{642B8565-9106-4E33-B907-888275D62B9D}" destId="{A7DFD908-8C07-4E12-9018-017632957241}" srcOrd="1" destOrd="0" parTransId="{20D8F3EF-D82F-4D60-8EC4-5C4B15680D65}" sibTransId="{27052666-15D5-41D1-870B-133A0A862090}"/>
    <dgm:cxn modelId="{17D24422-9AB6-4AAC-AEF1-634A068919CC}" type="presOf" srcId="{F286E192-F029-42E9-A270-FBB57A836DA6}" destId="{CA5348B2-12C9-4B80-90CB-B6DF6D87B219}" srcOrd="0" destOrd="0" presId="urn:microsoft.com/office/officeart/2005/8/layout/vList2"/>
    <dgm:cxn modelId="{A261E032-A1E9-4610-90DA-5D7D480F4D51}" type="presOf" srcId="{642B8565-9106-4E33-B907-888275D62B9D}" destId="{7B722B06-EF3A-4AE8-B96F-95950C6D7C4F}" srcOrd="0" destOrd="0" presId="urn:microsoft.com/office/officeart/2005/8/layout/vList2"/>
    <dgm:cxn modelId="{76BD8133-2D26-47B1-A661-4CD3BB1D03D0}" type="presOf" srcId="{A7DFD908-8C07-4E12-9018-017632957241}" destId="{34ED4915-7FE0-4F55-96EA-C43638ACD9F6}" srcOrd="0" destOrd="0" presId="urn:microsoft.com/office/officeart/2005/8/layout/vList2"/>
    <dgm:cxn modelId="{3B263D37-74DD-48EB-8BD1-D5B578A9BCD2}" srcId="{A7DFD908-8C07-4E12-9018-017632957241}" destId="{24F3D51F-9E64-416C-BC2E-A4048E5F5827}" srcOrd="1" destOrd="0" parTransId="{BFD6F82C-E574-41C5-8F4B-B91CA601332B}" sibTransId="{98B7C83F-D65B-4888-A781-7966B7602402}"/>
    <dgm:cxn modelId="{5336FB45-C5F0-479D-A47C-00060D99ED6B}" type="presOf" srcId="{BF0A5D72-ECD2-4A6B-A671-1AC51705634B}" destId="{621F2F28-FF83-48E9-94CF-04F209FF0834}" srcOrd="0" destOrd="1" presId="urn:microsoft.com/office/officeart/2005/8/layout/vList2"/>
    <dgm:cxn modelId="{AE00AE91-8DFA-4633-9CB6-605A15C9CCA8}" type="presOf" srcId="{65834123-A41D-4F3F-8287-6152D339D6FA}" destId="{855F2EC4-215E-4E6F-B72C-2C6443B25606}" srcOrd="0" destOrd="0" presId="urn:microsoft.com/office/officeart/2005/8/layout/vList2"/>
    <dgm:cxn modelId="{1F50A9B3-0239-4737-AFC1-71B0CBD49DC9}" type="presOf" srcId="{A68E3723-00FC-439E-87B1-608CC78EC466}" destId="{05ADD3FE-A620-4BEA-A736-59807C92B821}" srcOrd="0" destOrd="0" presId="urn:microsoft.com/office/officeart/2005/8/layout/vList2"/>
    <dgm:cxn modelId="{AA419DB6-E925-4486-A111-881A414714CB}" srcId="{642B8565-9106-4E33-B907-888275D62B9D}" destId="{65834123-A41D-4F3F-8287-6152D339D6FA}" srcOrd="0" destOrd="0" parTransId="{EA6B1FBF-5E9F-4F4F-9AC8-0776B80C9BAD}" sibTransId="{66585EDC-A1C6-4A5A-BFB4-E798D90E1FDB}"/>
    <dgm:cxn modelId="{B9CF23B9-8DD2-4DFC-8FF9-A5BDAD946643}" type="presOf" srcId="{79142A48-4F94-4BBD-9581-2E453199E191}" destId="{621F2F28-FF83-48E9-94CF-04F209FF0834}" srcOrd="0" destOrd="0" presId="urn:microsoft.com/office/officeart/2005/8/layout/vList2"/>
    <dgm:cxn modelId="{87A8AABC-05EF-4EA3-A123-45199808C45F}" srcId="{A7DFD908-8C07-4E12-9018-017632957241}" destId="{A68E3723-00FC-439E-87B1-608CC78EC466}" srcOrd="0" destOrd="0" parTransId="{D889D5C4-180D-4A03-BF5F-637EC98ADB21}" sibTransId="{673E7197-4DBA-4EFE-AAAD-E942037FEC95}"/>
    <dgm:cxn modelId="{48BEB4C0-AD85-455E-B73C-F5A4F0C812C5}" srcId="{642B8565-9106-4E33-B907-888275D62B9D}" destId="{F286E192-F029-42E9-A270-FBB57A836DA6}" srcOrd="2" destOrd="0" parTransId="{46919A90-E576-45BF-B93D-3FF8B98992C6}" sibTransId="{737336A6-D84A-459B-8191-78ECFD4A0784}"/>
    <dgm:cxn modelId="{E2DDA8C7-4BA9-401F-9B1C-2649B7C56ABE}" srcId="{F286E192-F029-42E9-A270-FBB57A836DA6}" destId="{BF0A5D72-ECD2-4A6B-A671-1AC51705634B}" srcOrd="1" destOrd="0" parTransId="{ABEC7418-E363-4F92-A48A-5FE5A96F03E0}" sibTransId="{8623A69F-6EEB-482C-8E40-8F3E9B7701F5}"/>
    <dgm:cxn modelId="{66F1D9E8-6BCA-4EBA-AD32-DC94B759D582}" type="presOf" srcId="{24F3D51F-9E64-416C-BC2E-A4048E5F5827}" destId="{05ADD3FE-A620-4BEA-A736-59807C92B821}" srcOrd="0" destOrd="1" presId="urn:microsoft.com/office/officeart/2005/8/layout/vList2"/>
    <dgm:cxn modelId="{915E55EF-AA55-4DCA-8EBA-A94BD71FF6D8}" srcId="{F286E192-F029-42E9-A270-FBB57A836DA6}" destId="{79142A48-4F94-4BBD-9581-2E453199E191}" srcOrd="0" destOrd="0" parTransId="{6B0E052B-65D7-41B2-9CFE-0812DD8EE28A}" sibTransId="{2A8B388B-2EF4-4FE2-8D56-3BBD76EAC457}"/>
    <dgm:cxn modelId="{E0D9A205-5C84-44BD-8DD1-561EDEDCBF12}" type="presParOf" srcId="{7B722B06-EF3A-4AE8-B96F-95950C6D7C4F}" destId="{855F2EC4-215E-4E6F-B72C-2C6443B25606}" srcOrd="0" destOrd="0" presId="urn:microsoft.com/office/officeart/2005/8/layout/vList2"/>
    <dgm:cxn modelId="{7DB377E1-8F1A-43EC-BE47-E943000B2370}" type="presParOf" srcId="{7B722B06-EF3A-4AE8-B96F-95950C6D7C4F}" destId="{DB611CC3-C47A-4F94-B158-9926D0994CA5}" srcOrd="1" destOrd="0" presId="urn:microsoft.com/office/officeart/2005/8/layout/vList2"/>
    <dgm:cxn modelId="{9C0DB14B-40E8-4050-9DF5-D854D13D192C}" type="presParOf" srcId="{7B722B06-EF3A-4AE8-B96F-95950C6D7C4F}" destId="{34ED4915-7FE0-4F55-96EA-C43638ACD9F6}" srcOrd="2" destOrd="0" presId="urn:microsoft.com/office/officeart/2005/8/layout/vList2"/>
    <dgm:cxn modelId="{33898240-D7E6-454A-B987-9D381976408C}" type="presParOf" srcId="{7B722B06-EF3A-4AE8-B96F-95950C6D7C4F}" destId="{05ADD3FE-A620-4BEA-A736-59807C92B821}" srcOrd="3" destOrd="0" presId="urn:microsoft.com/office/officeart/2005/8/layout/vList2"/>
    <dgm:cxn modelId="{7283E7E5-B6A3-476B-81E8-F1BA963AF40F}" type="presParOf" srcId="{7B722B06-EF3A-4AE8-B96F-95950C6D7C4F}" destId="{CA5348B2-12C9-4B80-90CB-B6DF6D87B219}" srcOrd="4" destOrd="0" presId="urn:microsoft.com/office/officeart/2005/8/layout/vList2"/>
    <dgm:cxn modelId="{577808AF-DC98-4EF6-B1B4-7BAEB5A4AC3F}" type="presParOf" srcId="{7B722B06-EF3A-4AE8-B96F-95950C6D7C4F}" destId="{621F2F28-FF83-48E9-94CF-04F209FF083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9C192-BEA8-4B42-ACA4-750F3835FF8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6DA393-AF31-46B7-87DD-4CDBD266256B}">
      <dgm:prSet/>
      <dgm:spPr/>
      <dgm:t>
        <a:bodyPr/>
        <a:lstStyle/>
        <a:p>
          <a:r>
            <a:rPr lang="fr-BE" dirty="0"/>
            <a:t>60 ans métiers lourds /travail de nuit (33 ans de carrière)</a:t>
          </a:r>
          <a:endParaRPr lang="en-US" dirty="0"/>
        </a:p>
      </dgm:t>
    </dgm:pt>
    <dgm:pt modelId="{D4F686C9-0711-4AE2-AEDF-96BEFFD65AFA}" type="parTrans" cxnId="{22DBC5E7-82A4-4932-BED6-891F4F4A7C24}">
      <dgm:prSet/>
      <dgm:spPr/>
      <dgm:t>
        <a:bodyPr/>
        <a:lstStyle/>
        <a:p>
          <a:endParaRPr lang="en-US"/>
        </a:p>
      </dgm:t>
    </dgm:pt>
    <dgm:pt modelId="{C8CCA19D-DDCA-4B64-9461-A5E1392A9DC8}" type="sibTrans" cxnId="{22DBC5E7-82A4-4932-BED6-891F4F4A7C24}">
      <dgm:prSet/>
      <dgm:spPr/>
      <dgm:t>
        <a:bodyPr/>
        <a:lstStyle/>
        <a:p>
          <a:endParaRPr lang="en-US"/>
        </a:p>
      </dgm:t>
    </dgm:pt>
    <dgm:pt modelId="{B5A6EC54-415C-4E64-97C5-439DDAF4708E}">
      <dgm:prSet/>
      <dgm:spPr/>
      <dgm:t>
        <a:bodyPr/>
        <a:lstStyle/>
        <a:p>
          <a:r>
            <a:rPr lang="fr-BE" dirty="0"/>
            <a:t>60 ans métiers lourds (35 ans de carrière)</a:t>
          </a:r>
          <a:endParaRPr lang="en-US" dirty="0"/>
        </a:p>
      </dgm:t>
    </dgm:pt>
    <dgm:pt modelId="{B115809D-2506-40F1-B9E8-3F27DA915D1B}" type="parTrans" cxnId="{4F656F17-06D0-432B-A98C-9FD95B491F91}">
      <dgm:prSet/>
      <dgm:spPr/>
      <dgm:t>
        <a:bodyPr/>
        <a:lstStyle/>
        <a:p>
          <a:endParaRPr lang="en-US"/>
        </a:p>
      </dgm:t>
    </dgm:pt>
    <dgm:pt modelId="{23C4BA86-9DCB-41C2-B4DF-09D0B09E3704}" type="sibTrans" cxnId="{4F656F17-06D0-432B-A98C-9FD95B491F91}">
      <dgm:prSet/>
      <dgm:spPr/>
      <dgm:t>
        <a:bodyPr/>
        <a:lstStyle/>
        <a:p>
          <a:endParaRPr lang="en-US"/>
        </a:p>
      </dgm:t>
    </dgm:pt>
    <dgm:pt modelId="{077C41C1-E5ED-4540-B207-27340188B88A}">
      <dgm:prSet/>
      <dgm:spPr/>
      <dgm:t>
        <a:bodyPr/>
        <a:lstStyle/>
        <a:p>
          <a:r>
            <a:rPr lang="fr-BE" dirty="0"/>
            <a:t>60 ans longue carrière (40 ans de carrière)</a:t>
          </a:r>
          <a:endParaRPr lang="en-US" dirty="0"/>
        </a:p>
      </dgm:t>
    </dgm:pt>
    <dgm:pt modelId="{0EEF2E8B-3954-450D-918B-3DD0321AEDBC}" type="parTrans" cxnId="{28E77EA6-B933-4FFB-A788-FAC92E8C6D22}">
      <dgm:prSet/>
      <dgm:spPr/>
      <dgm:t>
        <a:bodyPr/>
        <a:lstStyle/>
        <a:p>
          <a:endParaRPr lang="en-US"/>
        </a:p>
      </dgm:t>
    </dgm:pt>
    <dgm:pt modelId="{992E6272-E730-4E02-9EA7-A5994DE96966}" type="sibTrans" cxnId="{28E77EA6-B933-4FFB-A788-FAC92E8C6D22}">
      <dgm:prSet/>
      <dgm:spPr/>
      <dgm:t>
        <a:bodyPr/>
        <a:lstStyle/>
        <a:p>
          <a:endParaRPr lang="en-US"/>
        </a:p>
      </dgm:t>
    </dgm:pt>
    <dgm:pt modelId="{278A74DF-13EE-47D9-B17F-DBA3A986190E}">
      <dgm:prSet/>
      <dgm:spPr/>
      <dgm:t>
        <a:bodyPr/>
        <a:lstStyle/>
        <a:p>
          <a:r>
            <a:rPr lang="fr-BE" dirty="0"/>
            <a:t>Adhésion à la dispense de « l’obligation de disponibilité adaptée »</a:t>
          </a:r>
          <a:endParaRPr lang="en-US" dirty="0"/>
        </a:p>
      </dgm:t>
    </dgm:pt>
    <dgm:pt modelId="{AF2B5B77-0BE9-41AC-864E-D622D1CA8381}" type="parTrans" cxnId="{27C269F3-5447-49BD-8091-A6AD7A4D8A56}">
      <dgm:prSet/>
      <dgm:spPr/>
      <dgm:t>
        <a:bodyPr/>
        <a:lstStyle/>
        <a:p>
          <a:endParaRPr lang="en-US"/>
        </a:p>
      </dgm:t>
    </dgm:pt>
    <dgm:pt modelId="{C20B3534-088E-4917-B327-DA91F1CC759D}" type="sibTrans" cxnId="{27C269F3-5447-49BD-8091-A6AD7A4D8A56}">
      <dgm:prSet/>
      <dgm:spPr/>
      <dgm:t>
        <a:bodyPr/>
        <a:lstStyle/>
        <a:p>
          <a:endParaRPr lang="en-US"/>
        </a:p>
      </dgm:t>
    </dgm:pt>
    <dgm:pt modelId="{9A6BF713-E555-4D78-8286-1A2C365B2624}" type="pres">
      <dgm:prSet presAssocID="{DF09C192-BEA8-4B42-ACA4-750F3835FF8A}" presName="linear" presStyleCnt="0">
        <dgm:presLayoutVars>
          <dgm:animLvl val="lvl"/>
          <dgm:resizeHandles val="exact"/>
        </dgm:presLayoutVars>
      </dgm:prSet>
      <dgm:spPr/>
    </dgm:pt>
    <dgm:pt modelId="{FE79FE3B-8FCC-4199-9818-723956E7A64A}" type="pres">
      <dgm:prSet presAssocID="{F16DA393-AF31-46B7-87DD-4CDBD26625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5F6351-4240-4A23-A5A5-0449A2345A18}" type="pres">
      <dgm:prSet presAssocID="{C8CCA19D-DDCA-4B64-9461-A5E1392A9DC8}" presName="spacer" presStyleCnt="0"/>
      <dgm:spPr/>
    </dgm:pt>
    <dgm:pt modelId="{3535BBAC-F344-40F8-84AE-083EAFD49230}" type="pres">
      <dgm:prSet presAssocID="{B5A6EC54-415C-4E64-97C5-439DDAF470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23D1BB0-D445-48B2-8CBC-1C4018F74B52}" type="pres">
      <dgm:prSet presAssocID="{23C4BA86-9DCB-41C2-B4DF-09D0B09E3704}" presName="spacer" presStyleCnt="0"/>
      <dgm:spPr/>
    </dgm:pt>
    <dgm:pt modelId="{E2164F9C-592B-4DCD-B90A-FA77ACA9646A}" type="pres">
      <dgm:prSet presAssocID="{077C41C1-E5ED-4540-B207-27340188B8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7F5050-3874-4DC8-B2FB-4A539368DDFB}" type="pres">
      <dgm:prSet presAssocID="{992E6272-E730-4E02-9EA7-A5994DE96966}" presName="spacer" presStyleCnt="0"/>
      <dgm:spPr/>
    </dgm:pt>
    <dgm:pt modelId="{6D995B5F-257B-4213-98A8-60CBEF69DE10}" type="pres">
      <dgm:prSet presAssocID="{278A74DF-13EE-47D9-B17F-DBA3A98619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F656F17-06D0-432B-A98C-9FD95B491F91}" srcId="{DF09C192-BEA8-4B42-ACA4-750F3835FF8A}" destId="{B5A6EC54-415C-4E64-97C5-439DDAF4708E}" srcOrd="1" destOrd="0" parTransId="{B115809D-2506-40F1-B9E8-3F27DA915D1B}" sibTransId="{23C4BA86-9DCB-41C2-B4DF-09D0B09E3704}"/>
    <dgm:cxn modelId="{08312129-7DEB-4163-8C8F-A7AD7960EE1C}" type="presOf" srcId="{F16DA393-AF31-46B7-87DD-4CDBD266256B}" destId="{FE79FE3B-8FCC-4199-9818-723956E7A64A}" srcOrd="0" destOrd="0" presId="urn:microsoft.com/office/officeart/2005/8/layout/vList2"/>
    <dgm:cxn modelId="{F6A50042-A4FB-4357-8C19-39C7D8AA2ECD}" type="presOf" srcId="{DF09C192-BEA8-4B42-ACA4-750F3835FF8A}" destId="{9A6BF713-E555-4D78-8286-1A2C365B2624}" srcOrd="0" destOrd="0" presId="urn:microsoft.com/office/officeart/2005/8/layout/vList2"/>
    <dgm:cxn modelId="{63070083-E021-4F55-936D-EEE1D833359C}" type="presOf" srcId="{278A74DF-13EE-47D9-B17F-DBA3A986190E}" destId="{6D995B5F-257B-4213-98A8-60CBEF69DE10}" srcOrd="0" destOrd="0" presId="urn:microsoft.com/office/officeart/2005/8/layout/vList2"/>
    <dgm:cxn modelId="{28E77EA6-B933-4FFB-A788-FAC92E8C6D22}" srcId="{DF09C192-BEA8-4B42-ACA4-750F3835FF8A}" destId="{077C41C1-E5ED-4540-B207-27340188B88A}" srcOrd="2" destOrd="0" parTransId="{0EEF2E8B-3954-450D-918B-3DD0321AEDBC}" sibTransId="{992E6272-E730-4E02-9EA7-A5994DE96966}"/>
    <dgm:cxn modelId="{28060AAA-D369-4754-BFF5-0932F9DB9F53}" type="presOf" srcId="{B5A6EC54-415C-4E64-97C5-439DDAF4708E}" destId="{3535BBAC-F344-40F8-84AE-083EAFD49230}" srcOrd="0" destOrd="0" presId="urn:microsoft.com/office/officeart/2005/8/layout/vList2"/>
    <dgm:cxn modelId="{7F8202B7-46A8-4789-97C7-8A6BABBD69D8}" type="presOf" srcId="{077C41C1-E5ED-4540-B207-27340188B88A}" destId="{E2164F9C-592B-4DCD-B90A-FA77ACA9646A}" srcOrd="0" destOrd="0" presId="urn:microsoft.com/office/officeart/2005/8/layout/vList2"/>
    <dgm:cxn modelId="{22DBC5E7-82A4-4932-BED6-891F4F4A7C24}" srcId="{DF09C192-BEA8-4B42-ACA4-750F3835FF8A}" destId="{F16DA393-AF31-46B7-87DD-4CDBD266256B}" srcOrd="0" destOrd="0" parTransId="{D4F686C9-0711-4AE2-AEDF-96BEFFD65AFA}" sibTransId="{C8CCA19D-DDCA-4B64-9461-A5E1392A9DC8}"/>
    <dgm:cxn modelId="{27C269F3-5447-49BD-8091-A6AD7A4D8A56}" srcId="{DF09C192-BEA8-4B42-ACA4-750F3835FF8A}" destId="{278A74DF-13EE-47D9-B17F-DBA3A986190E}" srcOrd="3" destOrd="0" parTransId="{AF2B5B77-0BE9-41AC-864E-D622D1CA8381}" sibTransId="{C20B3534-088E-4917-B327-DA91F1CC759D}"/>
    <dgm:cxn modelId="{97C5C72A-AD97-4B97-BC55-F203FDBC3B6B}" type="presParOf" srcId="{9A6BF713-E555-4D78-8286-1A2C365B2624}" destId="{FE79FE3B-8FCC-4199-9818-723956E7A64A}" srcOrd="0" destOrd="0" presId="urn:microsoft.com/office/officeart/2005/8/layout/vList2"/>
    <dgm:cxn modelId="{EF9915BD-7BC1-4714-9CEC-29CA5B829E42}" type="presParOf" srcId="{9A6BF713-E555-4D78-8286-1A2C365B2624}" destId="{9D5F6351-4240-4A23-A5A5-0449A2345A18}" srcOrd="1" destOrd="0" presId="urn:microsoft.com/office/officeart/2005/8/layout/vList2"/>
    <dgm:cxn modelId="{21E5786E-F51A-4CE9-BB0E-60D336F3C51A}" type="presParOf" srcId="{9A6BF713-E555-4D78-8286-1A2C365B2624}" destId="{3535BBAC-F344-40F8-84AE-083EAFD49230}" srcOrd="2" destOrd="0" presId="urn:microsoft.com/office/officeart/2005/8/layout/vList2"/>
    <dgm:cxn modelId="{7C3AA86C-D52A-476E-8D62-A08CDEA56653}" type="presParOf" srcId="{9A6BF713-E555-4D78-8286-1A2C365B2624}" destId="{523D1BB0-D445-48B2-8CBC-1C4018F74B52}" srcOrd="3" destOrd="0" presId="urn:microsoft.com/office/officeart/2005/8/layout/vList2"/>
    <dgm:cxn modelId="{77DCD224-468A-44BE-B0C8-955C136A3107}" type="presParOf" srcId="{9A6BF713-E555-4D78-8286-1A2C365B2624}" destId="{E2164F9C-592B-4DCD-B90A-FA77ACA9646A}" srcOrd="4" destOrd="0" presId="urn:microsoft.com/office/officeart/2005/8/layout/vList2"/>
    <dgm:cxn modelId="{31845D85-39D4-4927-AF9D-6C7BED6F9F80}" type="presParOf" srcId="{9A6BF713-E555-4D78-8286-1A2C365B2624}" destId="{687F5050-3874-4DC8-B2FB-4A539368DDFB}" srcOrd="5" destOrd="0" presId="urn:microsoft.com/office/officeart/2005/8/layout/vList2"/>
    <dgm:cxn modelId="{398DF8BC-95A4-4ED7-A48A-8BA0D50D9286}" type="presParOf" srcId="{9A6BF713-E555-4D78-8286-1A2C365B2624}" destId="{6D995B5F-257B-4213-98A8-60CBEF69DE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5EDDB-5516-4702-9304-0B0BB1AF00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F70A36-A947-4C24-A4D1-7808CF8255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Crédit-temps  fin de carrière à 1/5</a:t>
          </a:r>
          <a:r>
            <a:rPr lang="en-US" baseline="30000" dirty="0"/>
            <a:t>ème </a:t>
          </a:r>
          <a:r>
            <a:rPr lang="en-US" dirty="0"/>
            <a:t>à partir de 55 ans et mi-temps à partir de 55 ans pour la période allant du 1er juillet 2023 au 30 juin 2025 et prolongation du complément </a:t>
          </a:r>
        </a:p>
      </dgm:t>
    </dgm:pt>
    <dgm:pt modelId="{829C25F2-3E6A-45AB-B7C6-694CA6970BC5}" type="parTrans" cxnId="{3D4FCB2F-0AE4-413B-8A7B-ACF7AAAB5569}">
      <dgm:prSet/>
      <dgm:spPr/>
      <dgm:t>
        <a:bodyPr/>
        <a:lstStyle/>
        <a:p>
          <a:endParaRPr lang="en-US"/>
        </a:p>
      </dgm:t>
    </dgm:pt>
    <dgm:pt modelId="{0A16609E-D92F-4A6A-B893-94C9838CDB48}" type="sibTrans" cxnId="{3D4FCB2F-0AE4-413B-8A7B-ACF7AAAB5569}">
      <dgm:prSet/>
      <dgm:spPr/>
      <dgm:t>
        <a:bodyPr/>
        <a:lstStyle/>
        <a:p>
          <a:endParaRPr lang="en-US"/>
        </a:p>
      </dgm:t>
    </dgm:pt>
    <dgm:pt modelId="{6188D116-68BA-4D6D-83F5-F51065D1EF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Prolongation du système de crédit-temps avec motif (</a:t>
          </a:r>
          <a:r>
            <a:rPr lang="en-US" dirty="0" err="1"/>
            <a:t>jusqu’au</a:t>
          </a:r>
          <a:r>
            <a:rPr lang="en-US" dirty="0"/>
            <a:t> 31 </a:t>
          </a:r>
          <a:r>
            <a:rPr lang="en-US" dirty="0" err="1"/>
            <a:t>juin</a:t>
          </a:r>
          <a:r>
            <a:rPr lang="en-US" dirty="0"/>
            <a:t> 2025) </a:t>
          </a:r>
        </a:p>
      </dgm:t>
    </dgm:pt>
    <dgm:pt modelId="{1FF6CF0E-6C49-4BD8-9565-5E086DDB0FED}" type="parTrans" cxnId="{52DEB011-480A-4435-A40B-B130F197DA17}">
      <dgm:prSet/>
      <dgm:spPr/>
      <dgm:t>
        <a:bodyPr/>
        <a:lstStyle/>
        <a:p>
          <a:endParaRPr lang="en-US"/>
        </a:p>
      </dgm:t>
    </dgm:pt>
    <dgm:pt modelId="{36F1969A-D8C2-4380-B33F-2A620636D455}" type="sibTrans" cxnId="{52DEB011-480A-4435-A40B-B130F197DA17}">
      <dgm:prSet/>
      <dgm:spPr/>
      <dgm:t>
        <a:bodyPr/>
        <a:lstStyle/>
        <a:p>
          <a:endParaRPr lang="en-US"/>
        </a:p>
      </dgm:t>
    </dgm:pt>
    <dgm:pt modelId="{9C59B66B-68CC-4B75-90BC-D543B3E0C3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Prolongation prime </a:t>
          </a:r>
          <a:r>
            <a:rPr lang="en-US" dirty="0" err="1"/>
            <a:t>région</a:t>
          </a:r>
          <a:r>
            <a:rPr lang="en-US" dirty="0"/>
            <a:t> </a:t>
          </a:r>
          <a:r>
            <a:rPr lang="en-US" dirty="0" err="1"/>
            <a:t>flamande</a:t>
          </a:r>
          <a:r>
            <a:rPr lang="en-US" dirty="0"/>
            <a:t> </a:t>
          </a:r>
        </a:p>
      </dgm:t>
    </dgm:pt>
    <dgm:pt modelId="{52B97D0D-E996-48A1-81AA-C1BE06DB6706}" type="parTrans" cxnId="{835F025F-E9B6-40A6-89ED-B26FE8537168}">
      <dgm:prSet/>
      <dgm:spPr/>
      <dgm:t>
        <a:bodyPr/>
        <a:lstStyle/>
        <a:p>
          <a:endParaRPr lang="en-US"/>
        </a:p>
      </dgm:t>
    </dgm:pt>
    <dgm:pt modelId="{2D034838-17BC-4218-9293-C003232F7DA0}" type="sibTrans" cxnId="{835F025F-E9B6-40A6-89ED-B26FE8537168}">
      <dgm:prSet/>
      <dgm:spPr/>
      <dgm:t>
        <a:bodyPr/>
        <a:lstStyle/>
        <a:p>
          <a:endParaRPr lang="en-US"/>
        </a:p>
      </dgm:t>
    </dgm:pt>
    <dgm:pt modelId="{FC9F8AD7-6A36-49DB-B7B1-CA1EDEA4F341}" type="pres">
      <dgm:prSet presAssocID="{64F5EDDB-5516-4702-9304-0B0BB1AF00F9}" presName="root" presStyleCnt="0">
        <dgm:presLayoutVars>
          <dgm:dir/>
          <dgm:resizeHandles val="exact"/>
        </dgm:presLayoutVars>
      </dgm:prSet>
      <dgm:spPr/>
    </dgm:pt>
    <dgm:pt modelId="{662DEC81-1565-45D9-914D-CA636D3D0F92}" type="pres">
      <dgm:prSet presAssocID="{E1F70A36-A947-4C24-A4D1-7808CF82551C}" presName="compNode" presStyleCnt="0"/>
      <dgm:spPr/>
    </dgm:pt>
    <dgm:pt modelId="{426861A3-F1EC-4E27-A6D4-AB0145345A68}" type="pres">
      <dgm:prSet presAssocID="{E1F70A36-A947-4C24-A4D1-7808CF82551C}" presName="bgRect" presStyleLbl="bgShp" presStyleIdx="0" presStyleCnt="3"/>
      <dgm:spPr/>
    </dgm:pt>
    <dgm:pt modelId="{B0F4BDE4-67FB-4A44-A816-F045FADD0506}" type="pres">
      <dgm:prSet presAssocID="{E1F70A36-A947-4C24-A4D1-7808CF8255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veil avec un remplissage uni"/>
        </a:ext>
      </dgm:extLst>
    </dgm:pt>
    <dgm:pt modelId="{E528D47E-2393-4028-B8F0-CA0F669F0FEC}" type="pres">
      <dgm:prSet presAssocID="{E1F70A36-A947-4C24-A4D1-7808CF82551C}" presName="spaceRect" presStyleCnt="0"/>
      <dgm:spPr/>
    </dgm:pt>
    <dgm:pt modelId="{7EE593D7-97A8-4AFE-B43F-68BCD4CAE6AD}" type="pres">
      <dgm:prSet presAssocID="{E1F70A36-A947-4C24-A4D1-7808CF82551C}" presName="parTx" presStyleLbl="revTx" presStyleIdx="0" presStyleCnt="3">
        <dgm:presLayoutVars>
          <dgm:chMax val="0"/>
          <dgm:chPref val="0"/>
        </dgm:presLayoutVars>
      </dgm:prSet>
      <dgm:spPr/>
    </dgm:pt>
    <dgm:pt modelId="{41B9E692-E079-445D-920F-33249EA1BFFE}" type="pres">
      <dgm:prSet presAssocID="{0A16609E-D92F-4A6A-B893-94C9838CDB48}" presName="sibTrans" presStyleCnt="0"/>
      <dgm:spPr/>
    </dgm:pt>
    <dgm:pt modelId="{07C2C734-E1DB-40AC-9A3A-A34A3CC219B2}" type="pres">
      <dgm:prSet presAssocID="{6188D116-68BA-4D6D-83F5-F51065D1EF27}" presName="compNode" presStyleCnt="0"/>
      <dgm:spPr/>
    </dgm:pt>
    <dgm:pt modelId="{5AA0A1C7-0255-4736-8D4A-6E3E879A5414}" type="pres">
      <dgm:prSet presAssocID="{6188D116-68BA-4D6D-83F5-F51065D1EF27}" presName="bgRect" presStyleLbl="bgShp" presStyleIdx="1" presStyleCnt="3"/>
      <dgm:spPr/>
    </dgm:pt>
    <dgm:pt modelId="{5A55F230-67D4-4E36-996D-8790525F67ED}" type="pres">
      <dgm:prSet presAssocID="{6188D116-68BA-4D6D-83F5-F51065D1EF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ronomètre avec un remplissage uni"/>
        </a:ext>
      </dgm:extLst>
    </dgm:pt>
    <dgm:pt modelId="{41E7E853-9BAC-4547-A248-626059F9D336}" type="pres">
      <dgm:prSet presAssocID="{6188D116-68BA-4D6D-83F5-F51065D1EF27}" presName="spaceRect" presStyleCnt="0"/>
      <dgm:spPr/>
    </dgm:pt>
    <dgm:pt modelId="{D2DF5DD8-7572-44BB-B966-221E5E14BE5D}" type="pres">
      <dgm:prSet presAssocID="{6188D116-68BA-4D6D-83F5-F51065D1EF27}" presName="parTx" presStyleLbl="revTx" presStyleIdx="1" presStyleCnt="3">
        <dgm:presLayoutVars>
          <dgm:chMax val="0"/>
          <dgm:chPref val="0"/>
        </dgm:presLayoutVars>
      </dgm:prSet>
      <dgm:spPr/>
    </dgm:pt>
    <dgm:pt modelId="{B763CFF5-A284-4BC6-B13A-F0BC986B5A88}" type="pres">
      <dgm:prSet presAssocID="{36F1969A-D8C2-4380-B33F-2A620636D455}" presName="sibTrans" presStyleCnt="0"/>
      <dgm:spPr/>
    </dgm:pt>
    <dgm:pt modelId="{0D56B457-F3E4-4774-AF02-FB380308A9E7}" type="pres">
      <dgm:prSet presAssocID="{9C59B66B-68CC-4B75-90BC-D543B3E0C31E}" presName="compNode" presStyleCnt="0"/>
      <dgm:spPr/>
    </dgm:pt>
    <dgm:pt modelId="{587850C2-4966-49DB-914E-5509F1E2ACD7}" type="pres">
      <dgm:prSet presAssocID="{9C59B66B-68CC-4B75-90BC-D543B3E0C31E}" presName="bgRect" presStyleLbl="bgShp" presStyleIdx="2" presStyleCnt="3"/>
      <dgm:spPr/>
    </dgm:pt>
    <dgm:pt modelId="{35950900-6DC8-4E5D-A6FE-4562B1C36DF5}" type="pres">
      <dgm:prSet presAssocID="{9C59B66B-68CC-4B75-90BC-D543B3E0C3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èces contour"/>
        </a:ext>
      </dgm:extLst>
    </dgm:pt>
    <dgm:pt modelId="{615A9930-CC72-4BC4-8B80-D10FCA00BAC5}" type="pres">
      <dgm:prSet presAssocID="{9C59B66B-68CC-4B75-90BC-D543B3E0C31E}" presName="spaceRect" presStyleCnt="0"/>
      <dgm:spPr/>
    </dgm:pt>
    <dgm:pt modelId="{AA99423F-A880-4141-88D6-3DB8E07C822D}" type="pres">
      <dgm:prSet presAssocID="{9C59B66B-68CC-4B75-90BC-D543B3E0C31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DEB011-480A-4435-A40B-B130F197DA17}" srcId="{64F5EDDB-5516-4702-9304-0B0BB1AF00F9}" destId="{6188D116-68BA-4D6D-83F5-F51065D1EF27}" srcOrd="1" destOrd="0" parTransId="{1FF6CF0E-6C49-4BD8-9565-5E086DDB0FED}" sibTransId="{36F1969A-D8C2-4380-B33F-2A620636D455}"/>
    <dgm:cxn modelId="{2E05B815-A7DD-42FD-83F5-1F189D14E2E5}" type="presOf" srcId="{6188D116-68BA-4D6D-83F5-F51065D1EF27}" destId="{D2DF5DD8-7572-44BB-B966-221E5E14BE5D}" srcOrd="0" destOrd="0" presId="urn:microsoft.com/office/officeart/2018/2/layout/IconVerticalSolidList"/>
    <dgm:cxn modelId="{C406511C-7776-4503-90BC-63EA02AE8423}" type="presOf" srcId="{9C59B66B-68CC-4B75-90BC-D543B3E0C31E}" destId="{AA99423F-A880-4141-88D6-3DB8E07C822D}" srcOrd="0" destOrd="0" presId="urn:microsoft.com/office/officeart/2018/2/layout/IconVerticalSolidList"/>
    <dgm:cxn modelId="{3D4FCB2F-0AE4-413B-8A7B-ACF7AAAB5569}" srcId="{64F5EDDB-5516-4702-9304-0B0BB1AF00F9}" destId="{E1F70A36-A947-4C24-A4D1-7808CF82551C}" srcOrd="0" destOrd="0" parTransId="{829C25F2-3E6A-45AB-B7C6-694CA6970BC5}" sibTransId="{0A16609E-D92F-4A6A-B893-94C9838CDB48}"/>
    <dgm:cxn modelId="{835F025F-E9B6-40A6-89ED-B26FE8537168}" srcId="{64F5EDDB-5516-4702-9304-0B0BB1AF00F9}" destId="{9C59B66B-68CC-4B75-90BC-D543B3E0C31E}" srcOrd="2" destOrd="0" parTransId="{52B97D0D-E996-48A1-81AA-C1BE06DB6706}" sibTransId="{2D034838-17BC-4218-9293-C003232F7DA0}"/>
    <dgm:cxn modelId="{7B6D87A8-B0E5-4893-9F59-2315E317AA8A}" type="presOf" srcId="{64F5EDDB-5516-4702-9304-0B0BB1AF00F9}" destId="{FC9F8AD7-6A36-49DB-B7B1-CA1EDEA4F341}" srcOrd="0" destOrd="0" presId="urn:microsoft.com/office/officeart/2018/2/layout/IconVerticalSolidList"/>
    <dgm:cxn modelId="{DCE68BA8-B6A8-41DE-8BEF-B8886DA067C0}" type="presOf" srcId="{E1F70A36-A947-4C24-A4D1-7808CF82551C}" destId="{7EE593D7-97A8-4AFE-B43F-68BCD4CAE6AD}" srcOrd="0" destOrd="0" presId="urn:microsoft.com/office/officeart/2018/2/layout/IconVerticalSolidList"/>
    <dgm:cxn modelId="{5610A6D6-F778-4DD2-B1E5-FEFD49B76B7E}" type="presParOf" srcId="{FC9F8AD7-6A36-49DB-B7B1-CA1EDEA4F341}" destId="{662DEC81-1565-45D9-914D-CA636D3D0F92}" srcOrd="0" destOrd="0" presId="urn:microsoft.com/office/officeart/2018/2/layout/IconVerticalSolidList"/>
    <dgm:cxn modelId="{37F06282-CE6F-49C4-B316-2D2A6E7919ED}" type="presParOf" srcId="{662DEC81-1565-45D9-914D-CA636D3D0F92}" destId="{426861A3-F1EC-4E27-A6D4-AB0145345A68}" srcOrd="0" destOrd="0" presId="urn:microsoft.com/office/officeart/2018/2/layout/IconVerticalSolidList"/>
    <dgm:cxn modelId="{FB8DBCA9-059F-49C6-8EC6-F424B0ECB560}" type="presParOf" srcId="{662DEC81-1565-45D9-914D-CA636D3D0F92}" destId="{B0F4BDE4-67FB-4A44-A816-F045FADD0506}" srcOrd="1" destOrd="0" presId="urn:microsoft.com/office/officeart/2018/2/layout/IconVerticalSolidList"/>
    <dgm:cxn modelId="{1D270426-9299-40A8-8DD1-4E709EFE389D}" type="presParOf" srcId="{662DEC81-1565-45D9-914D-CA636D3D0F92}" destId="{E528D47E-2393-4028-B8F0-CA0F669F0FEC}" srcOrd="2" destOrd="0" presId="urn:microsoft.com/office/officeart/2018/2/layout/IconVerticalSolidList"/>
    <dgm:cxn modelId="{A4BE5BD0-F954-4D37-8C86-6127B598F641}" type="presParOf" srcId="{662DEC81-1565-45D9-914D-CA636D3D0F92}" destId="{7EE593D7-97A8-4AFE-B43F-68BCD4CAE6AD}" srcOrd="3" destOrd="0" presId="urn:microsoft.com/office/officeart/2018/2/layout/IconVerticalSolidList"/>
    <dgm:cxn modelId="{04C1A9EC-37A9-4DAD-9FA6-E7555165B4D2}" type="presParOf" srcId="{FC9F8AD7-6A36-49DB-B7B1-CA1EDEA4F341}" destId="{41B9E692-E079-445D-920F-33249EA1BFFE}" srcOrd="1" destOrd="0" presId="urn:microsoft.com/office/officeart/2018/2/layout/IconVerticalSolidList"/>
    <dgm:cxn modelId="{F4EF46FF-27C7-433F-BB8E-0724B78C77E7}" type="presParOf" srcId="{FC9F8AD7-6A36-49DB-B7B1-CA1EDEA4F341}" destId="{07C2C734-E1DB-40AC-9A3A-A34A3CC219B2}" srcOrd="2" destOrd="0" presId="urn:microsoft.com/office/officeart/2018/2/layout/IconVerticalSolidList"/>
    <dgm:cxn modelId="{2332379B-B078-43C3-881C-ED54D69D4253}" type="presParOf" srcId="{07C2C734-E1DB-40AC-9A3A-A34A3CC219B2}" destId="{5AA0A1C7-0255-4736-8D4A-6E3E879A5414}" srcOrd="0" destOrd="0" presId="urn:microsoft.com/office/officeart/2018/2/layout/IconVerticalSolidList"/>
    <dgm:cxn modelId="{DD03DB8C-A2FB-461C-9ECE-958E3F7A8693}" type="presParOf" srcId="{07C2C734-E1DB-40AC-9A3A-A34A3CC219B2}" destId="{5A55F230-67D4-4E36-996D-8790525F67ED}" srcOrd="1" destOrd="0" presId="urn:microsoft.com/office/officeart/2018/2/layout/IconVerticalSolidList"/>
    <dgm:cxn modelId="{2EB0567F-C91B-4097-88D2-9F1B0E2FD91A}" type="presParOf" srcId="{07C2C734-E1DB-40AC-9A3A-A34A3CC219B2}" destId="{41E7E853-9BAC-4547-A248-626059F9D336}" srcOrd="2" destOrd="0" presId="urn:microsoft.com/office/officeart/2018/2/layout/IconVerticalSolidList"/>
    <dgm:cxn modelId="{4254E118-428A-4EC7-AE34-5B0FBDE67BCF}" type="presParOf" srcId="{07C2C734-E1DB-40AC-9A3A-A34A3CC219B2}" destId="{D2DF5DD8-7572-44BB-B966-221E5E14BE5D}" srcOrd="3" destOrd="0" presId="urn:microsoft.com/office/officeart/2018/2/layout/IconVerticalSolidList"/>
    <dgm:cxn modelId="{3843C655-577F-466D-AAC9-98DFF3E20AF8}" type="presParOf" srcId="{FC9F8AD7-6A36-49DB-B7B1-CA1EDEA4F341}" destId="{B763CFF5-A284-4BC6-B13A-F0BC986B5A88}" srcOrd="3" destOrd="0" presId="urn:microsoft.com/office/officeart/2018/2/layout/IconVerticalSolidList"/>
    <dgm:cxn modelId="{BAE086C2-D7C6-428D-B814-C2612F94763E}" type="presParOf" srcId="{FC9F8AD7-6A36-49DB-B7B1-CA1EDEA4F341}" destId="{0D56B457-F3E4-4774-AF02-FB380308A9E7}" srcOrd="4" destOrd="0" presId="urn:microsoft.com/office/officeart/2018/2/layout/IconVerticalSolidList"/>
    <dgm:cxn modelId="{42D7283E-BAFC-4EBA-957A-A5F0D438FC7B}" type="presParOf" srcId="{0D56B457-F3E4-4774-AF02-FB380308A9E7}" destId="{587850C2-4966-49DB-914E-5509F1E2ACD7}" srcOrd="0" destOrd="0" presId="urn:microsoft.com/office/officeart/2018/2/layout/IconVerticalSolidList"/>
    <dgm:cxn modelId="{6752BD85-250B-46E6-A784-473FCDCA8D64}" type="presParOf" srcId="{0D56B457-F3E4-4774-AF02-FB380308A9E7}" destId="{35950900-6DC8-4E5D-A6FE-4562B1C36DF5}" srcOrd="1" destOrd="0" presId="urn:microsoft.com/office/officeart/2018/2/layout/IconVerticalSolidList"/>
    <dgm:cxn modelId="{9311B73E-5858-41BE-82D9-4F6B06250C4F}" type="presParOf" srcId="{0D56B457-F3E4-4774-AF02-FB380308A9E7}" destId="{615A9930-CC72-4BC4-8B80-D10FCA00BAC5}" srcOrd="2" destOrd="0" presId="urn:microsoft.com/office/officeart/2018/2/layout/IconVerticalSolidList"/>
    <dgm:cxn modelId="{48D1A49A-688E-4FDB-B598-BFE79A36ECB3}" type="presParOf" srcId="{0D56B457-F3E4-4774-AF02-FB380308A9E7}" destId="{AA99423F-A880-4141-88D6-3DB8E07C82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28ECD2-9E34-435F-A35F-7C6F9AD15026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B076FF-087A-4783-B5BB-EF86BD7DD7EE}">
      <dgm:prSet/>
      <dgm:spPr/>
      <dgm:t>
        <a:bodyPr/>
        <a:lstStyle/>
        <a:p>
          <a:r>
            <a:rPr lang="fr-BE" dirty="0"/>
            <a:t>Transport privé  + 12,5 % à partir du 01/01/2024</a:t>
          </a:r>
          <a:endParaRPr lang="en-US" dirty="0"/>
        </a:p>
      </dgm:t>
    </dgm:pt>
    <dgm:pt modelId="{D41660AD-CEB1-46EE-BBEA-534B022E032C}" type="parTrans" cxnId="{72A03B85-A819-4039-87A7-91DEE2C9005F}">
      <dgm:prSet/>
      <dgm:spPr/>
      <dgm:t>
        <a:bodyPr/>
        <a:lstStyle/>
        <a:p>
          <a:endParaRPr lang="en-US"/>
        </a:p>
      </dgm:t>
    </dgm:pt>
    <dgm:pt modelId="{4E766CF9-4708-4535-B159-D92087070194}" type="sibTrans" cxnId="{72A03B85-A819-4039-87A7-91DEE2C9005F}">
      <dgm:prSet/>
      <dgm:spPr/>
      <dgm:t>
        <a:bodyPr/>
        <a:lstStyle/>
        <a:p>
          <a:endParaRPr lang="en-US"/>
        </a:p>
      </dgm:t>
    </dgm:pt>
    <dgm:pt modelId="{C0F9F33C-AD73-4DA1-8116-56A5F4F2175F}">
      <dgm:prSet/>
      <dgm:spPr/>
      <dgm:t>
        <a:bodyPr/>
        <a:lstStyle/>
        <a:p>
          <a:r>
            <a:rPr lang="fr-BE" dirty="0"/>
            <a:t>Transport public </a:t>
          </a:r>
        </a:p>
        <a:p>
          <a:r>
            <a:rPr lang="fr-BE" dirty="0"/>
            <a:t>100 % à partir du 01/01/2024</a:t>
          </a:r>
          <a:endParaRPr lang="en-US" dirty="0"/>
        </a:p>
      </dgm:t>
    </dgm:pt>
    <dgm:pt modelId="{D5234AE7-24C3-4555-8213-F155AF8060A1}" type="parTrans" cxnId="{62B4DF2A-5549-4663-85D2-6F94063C5111}">
      <dgm:prSet/>
      <dgm:spPr/>
      <dgm:t>
        <a:bodyPr/>
        <a:lstStyle/>
        <a:p>
          <a:endParaRPr lang="en-US"/>
        </a:p>
      </dgm:t>
    </dgm:pt>
    <dgm:pt modelId="{E1EA9FD9-A6B6-4D98-A8DC-7432FA884116}" type="sibTrans" cxnId="{62B4DF2A-5549-4663-85D2-6F94063C5111}">
      <dgm:prSet/>
      <dgm:spPr/>
      <dgm:t>
        <a:bodyPr/>
        <a:lstStyle/>
        <a:p>
          <a:endParaRPr lang="en-US"/>
        </a:p>
      </dgm:t>
    </dgm:pt>
    <dgm:pt modelId="{C2A3C1A8-A05B-44AA-9303-ED25C61B9273}">
      <dgm:prSet/>
      <dgm:spPr/>
      <dgm:t>
        <a:bodyPr/>
        <a:lstStyle/>
        <a:p>
          <a:r>
            <a:rPr lang="fr-BE" dirty="0"/>
            <a:t>Indemnité vélo 0,27€ à partir du 1/10/2023</a:t>
          </a:r>
          <a:endParaRPr lang="en-US" dirty="0"/>
        </a:p>
      </dgm:t>
    </dgm:pt>
    <dgm:pt modelId="{F70ABE3D-9891-4859-8BEB-71ECA77A55DE}" type="parTrans" cxnId="{02F553BA-80F6-40B0-B868-655DAB818D55}">
      <dgm:prSet/>
      <dgm:spPr/>
      <dgm:t>
        <a:bodyPr/>
        <a:lstStyle/>
        <a:p>
          <a:endParaRPr lang="en-US"/>
        </a:p>
      </dgm:t>
    </dgm:pt>
    <dgm:pt modelId="{E0C2A226-5179-447F-B2BB-3AC494944E48}" type="sibTrans" cxnId="{02F553BA-80F6-40B0-B868-655DAB818D55}">
      <dgm:prSet/>
      <dgm:spPr/>
      <dgm:t>
        <a:bodyPr/>
        <a:lstStyle/>
        <a:p>
          <a:endParaRPr lang="en-US"/>
        </a:p>
      </dgm:t>
    </dgm:pt>
    <dgm:pt modelId="{15B9F81A-F822-4095-BDB3-2D5EDD3CBB92}" type="pres">
      <dgm:prSet presAssocID="{6B28ECD2-9E34-435F-A35F-7C6F9AD150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A083F0-0D06-4C3A-B86E-5F7AAD14B1BD}" type="pres">
      <dgm:prSet presAssocID="{C2B076FF-087A-4783-B5BB-EF86BD7DD7EE}" presName="vertOne" presStyleCnt="0"/>
      <dgm:spPr/>
    </dgm:pt>
    <dgm:pt modelId="{F85B62EE-022E-48BB-B173-A4FEAB358ABF}" type="pres">
      <dgm:prSet presAssocID="{C2B076FF-087A-4783-B5BB-EF86BD7DD7EE}" presName="txOne" presStyleLbl="node0" presStyleIdx="0" presStyleCnt="3">
        <dgm:presLayoutVars>
          <dgm:chPref val="3"/>
        </dgm:presLayoutVars>
      </dgm:prSet>
      <dgm:spPr/>
    </dgm:pt>
    <dgm:pt modelId="{19D89B26-A222-4CF4-9F60-9672B0D5E59F}" type="pres">
      <dgm:prSet presAssocID="{C2B076FF-087A-4783-B5BB-EF86BD7DD7EE}" presName="horzOne" presStyleCnt="0"/>
      <dgm:spPr/>
    </dgm:pt>
    <dgm:pt modelId="{9140B48C-0B33-49EA-9A42-269120D53916}" type="pres">
      <dgm:prSet presAssocID="{4E766CF9-4708-4535-B159-D92087070194}" presName="sibSpaceOne" presStyleCnt="0"/>
      <dgm:spPr/>
    </dgm:pt>
    <dgm:pt modelId="{13C3CD1A-6C48-4618-98A5-B0022D689459}" type="pres">
      <dgm:prSet presAssocID="{C0F9F33C-AD73-4DA1-8116-56A5F4F2175F}" presName="vertOne" presStyleCnt="0"/>
      <dgm:spPr/>
    </dgm:pt>
    <dgm:pt modelId="{25416343-10ED-42EA-91D5-EF6F58959351}" type="pres">
      <dgm:prSet presAssocID="{C0F9F33C-AD73-4DA1-8116-56A5F4F2175F}" presName="txOne" presStyleLbl="node0" presStyleIdx="1" presStyleCnt="3">
        <dgm:presLayoutVars>
          <dgm:chPref val="3"/>
        </dgm:presLayoutVars>
      </dgm:prSet>
      <dgm:spPr/>
    </dgm:pt>
    <dgm:pt modelId="{CAEFC3D8-2C64-4EE1-8046-4374E59882CD}" type="pres">
      <dgm:prSet presAssocID="{C0F9F33C-AD73-4DA1-8116-56A5F4F2175F}" presName="horzOne" presStyleCnt="0"/>
      <dgm:spPr/>
    </dgm:pt>
    <dgm:pt modelId="{ACCA47ED-F7E9-4804-853C-DD9CB2BCFF9D}" type="pres">
      <dgm:prSet presAssocID="{E1EA9FD9-A6B6-4D98-A8DC-7432FA884116}" presName="sibSpaceOne" presStyleCnt="0"/>
      <dgm:spPr/>
    </dgm:pt>
    <dgm:pt modelId="{8E4CA76F-D300-4E7C-8270-2535DABB864A}" type="pres">
      <dgm:prSet presAssocID="{C2A3C1A8-A05B-44AA-9303-ED25C61B9273}" presName="vertOne" presStyleCnt="0"/>
      <dgm:spPr/>
    </dgm:pt>
    <dgm:pt modelId="{0E935C7E-A3E8-442E-A28A-BBB0214F2DFF}" type="pres">
      <dgm:prSet presAssocID="{C2A3C1A8-A05B-44AA-9303-ED25C61B9273}" presName="txOne" presStyleLbl="node0" presStyleIdx="2" presStyleCnt="3">
        <dgm:presLayoutVars>
          <dgm:chPref val="3"/>
        </dgm:presLayoutVars>
      </dgm:prSet>
      <dgm:spPr/>
    </dgm:pt>
    <dgm:pt modelId="{1EA49EF4-FF54-4635-AE3B-34F0AA7DDBFC}" type="pres">
      <dgm:prSet presAssocID="{C2A3C1A8-A05B-44AA-9303-ED25C61B9273}" presName="horzOne" presStyleCnt="0"/>
      <dgm:spPr/>
    </dgm:pt>
  </dgm:ptLst>
  <dgm:cxnLst>
    <dgm:cxn modelId="{5E5D2215-B853-4F3C-A746-7C97621B6C46}" type="presOf" srcId="{C2B076FF-087A-4783-B5BB-EF86BD7DD7EE}" destId="{F85B62EE-022E-48BB-B173-A4FEAB358ABF}" srcOrd="0" destOrd="0" presId="urn:microsoft.com/office/officeart/2005/8/layout/hierarchy4"/>
    <dgm:cxn modelId="{41452F27-F8D2-4EC1-B36F-83DF342C1F97}" type="presOf" srcId="{6B28ECD2-9E34-435F-A35F-7C6F9AD15026}" destId="{15B9F81A-F822-4095-BDB3-2D5EDD3CBB92}" srcOrd="0" destOrd="0" presId="urn:microsoft.com/office/officeart/2005/8/layout/hierarchy4"/>
    <dgm:cxn modelId="{62B4DF2A-5549-4663-85D2-6F94063C5111}" srcId="{6B28ECD2-9E34-435F-A35F-7C6F9AD15026}" destId="{C0F9F33C-AD73-4DA1-8116-56A5F4F2175F}" srcOrd="1" destOrd="0" parTransId="{D5234AE7-24C3-4555-8213-F155AF8060A1}" sibTransId="{E1EA9FD9-A6B6-4D98-A8DC-7432FA884116}"/>
    <dgm:cxn modelId="{9E29082B-B56F-4CA7-BC94-9B49312601B8}" type="presOf" srcId="{C0F9F33C-AD73-4DA1-8116-56A5F4F2175F}" destId="{25416343-10ED-42EA-91D5-EF6F58959351}" srcOrd="0" destOrd="0" presId="urn:microsoft.com/office/officeart/2005/8/layout/hierarchy4"/>
    <dgm:cxn modelId="{42CA5F73-8AC1-4E49-B611-A8BD63922805}" type="presOf" srcId="{C2A3C1A8-A05B-44AA-9303-ED25C61B9273}" destId="{0E935C7E-A3E8-442E-A28A-BBB0214F2DFF}" srcOrd="0" destOrd="0" presId="urn:microsoft.com/office/officeart/2005/8/layout/hierarchy4"/>
    <dgm:cxn modelId="{72A03B85-A819-4039-87A7-91DEE2C9005F}" srcId="{6B28ECD2-9E34-435F-A35F-7C6F9AD15026}" destId="{C2B076FF-087A-4783-B5BB-EF86BD7DD7EE}" srcOrd="0" destOrd="0" parTransId="{D41660AD-CEB1-46EE-BBEA-534B022E032C}" sibTransId="{4E766CF9-4708-4535-B159-D92087070194}"/>
    <dgm:cxn modelId="{02F553BA-80F6-40B0-B868-655DAB818D55}" srcId="{6B28ECD2-9E34-435F-A35F-7C6F9AD15026}" destId="{C2A3C1A8-A05B-44AA-9303-ED25C61B9273}" srcOrd="2" destOrd="0" parTransId="{F70ABE3D-9891-4859-8BEB-71ECA77A55DE}" sibTransId="{E0C2A226-5179-447F-B2BB-3AC494944E48}"/>
    <dgm:cxn modelId="{AF4FFDB6-D3E4-437E-B7E4-464839368791}" type="presParOf" srcId="{15B9F81A-F822-4095-BDB3-2D5EDD3CBB92}" destId="{F1A083F0-0D06-4C3A-B86E-5F7AAD14B1BD}" srcOrd="0" destOrd="0" presId="urn:microsoft.com/office/officeart/2005/8/layout/hierarchy4"/>
    <dgm:cxn modelId="{0CF8138C-D784-4813-AF20-D60FA8348C03}" type="presParOf" srcId="{F1A083F0-0D06-4C3A-B86E-5F7AAD14B1BD}" destId="{F85B62EE-022E-48BB-B173-A4FEAB358ABF}" srcOrd="0" destOrd="0" presId="urn:microsoft.com/office/officeart/2005/8/layout/hierarchy4"/>
    <dgm:cxn modelId="{1DD69E32-24D6-426A-8605-77E22B789532}" type="presParOf" srcId="{F1A083F0-0D06-4C3A-B86E-5F7AAD14B1BD}" destId="{19D89B26-A222-4CF4-9F60-9672B0D5E59F}" srcOrd="1" destOrd="0" presId="urn:microsoft.com/office/officeart/2005/8/layout/hierarchy4"/>
    <dgm:cxn modelId="{D7F3FD4A-142B-41A1-9E4A-90981C47F31C}" type="presParOf" srcId="{15B9F81A-F822-4095-BDB3-2D5EDD3CBB92}" destId="{9140B48C-0B33-49EA-9A42-269120D53916}" srcOrd="1" destOrd="0" presId="urn:microsoft.com/office/officeart/2005/8/layout/hierarchy4"/>
    <dgm:cxn modelId="{D8C9014F-95B2-4F65-A66F-F1D41E77115D}" type="presParOf" srcId="{15B9F81A-F822-4095-BDB3-2D5EDD3CBB92}" destId="{13C3CD1A-6C48-4618-98A5-B0022D689459}" srcOrd="2" destOrd="0" presId="urn:microsoft.com/office/officeart/2005/8/layout/hierarchy4"/>
    <dgm:cxn modelId="{27C13549-C000-44D0-935C-EAF62ACBE3B6}" type="presParOf" srcId="{13C3CD1A-6C48-4618-98A5-B0022D689459}" destId="{25416343-10ED-42EA-91D5-EF6F58959351}" srcOrd="0" destOrd="0" presId="urn:microsoft.com/office/officeart/2005/8/layout/hierarchy4"/>
    <dgm:cxn modelId="{3B4573A9-71FA-42BD-A8F0-FB263A022230}" type="presParOf" srcId="{13C3CD1A-6C48-4618-98A5-B0022D689459}" destId="{CAEFC3D8-2C64-4EE1-8046-4374E59882CD}" srcOrd="1" destOrd="0" presId="urn:microsoft.com/office/officeart/2005/8/layout/hierarchy4"/>
    <dgm:cxn modelId="{431F84DD-8839-43D6-9B5F-7BA1FF2C3A6C}" type="presParOf" srcId="{15B9F81A-F822-4095-BDB3-2D5EDD3CBB92}" destId="{ACCA47ED-F7E9-4804-853C-DD9CB2BCFF9D}" srcOrd="3" destOrd="0" presId="urn:microsoft.com/office/officeart/2005/8/layout/hierarchy4"/>
    <dgm:cxn modelId="{3553E3D1-0E08-4E7B-9DA3-94378DC47AB8}" type="presParOf" srcId="{15B9F81A-F822-4095-BDB3-2D5EDD3CBB92}" destId="{8E4CA76F-D300-4E7C-8270-2535DABB864A}" srcOrd="4" destOrd="0" presId="urn:microsoft.com/office/officeart/2005/8/layout/hierarchy4"/>
    <dgm:cxn modelId="{2C549277-ED75-4506-8F3F-310305A98045}" type="presParOf" srcId="{8E4CA76F-D300-4E7C-8270-2535DABB864A}" destId="{0E935C7E-A3E8-442E-A28A-BBB0214F2DFF}" srcOrd="0" destOrd="0" presId="urn:microsoft.com/office/officeart/2005/8/layout/hierarchy4"/>
    <dgm:cxn modelId="{7AEFE049-EAAF-40CD-8788-32753B2BD42E}" type="presParOf" srcId="{8E4CA76F-D300-4E7C-8270-2535DABB864A}" destId="{1EA49EF4-FF54-4635-AE3B-34F0AA7DDB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BB5F5-AA18-41E2-81B6-060B5C82EACE}">
      <dsp:nvSpPr>
        <dsp:cNvPr id="0" name=""/>
        <dsp:cNvSpPr/>
      </dsp:nvSpPr>
      <dsp:spPr>
        <a:xfrm>
          <a:off x="0" y="3100"/>
          <a:ext cx="9943206" cy="15711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6DD1B-BF4C-457B-AEDB-FFD11AE3F66F}">
      <dsp:nvSpPr>
        <dsp:cNvPr id="0" name=""/>
        <dsp:cNvSpPr/>
      </dsp:nvSpPr>
      <dsp:spPr>
        <a:xfrm>
          <a:off x="724007" y="4336259"/>
          <a:ext cx="864156" cy="8641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596E3-A6AE-4AD4-8459-CCB2E54D4F74}">
      <dsp:nvSpPr>
        <dsp:cNvPr id="0" name=""/>
        <dsp:cNvSpPr/>
      </dsp:nvSpPr>
      <dsp:spPr>
        <a:xfrm>
          <a:off x="1814729" y="3100"/>
          <a:ext cx="8128476" cy="157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85" tIns="166285" rIns="166285" bIns="16628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Pas d’AIP, seulement un accord sur certains sujets tels que le RCC, le CT, les groupes à risque, ...</a:t>
          </a:r>
          <a:endParaRPr lang="en-US" sz="2200" kern="1200" dirty="0"/>
        </a:p>
      </dsp:txBody>
      <dsp:txXfrm>
        <a:off x="1814729" y="3100"/>
        <a:ext cx="8128476" cy="1571194"/>
      </dsp:txXfrm>
    </dsp:sp>
    <dsp:sp modelId="{DA37760C-659F-4B93-89B8-39ACE80149F3}">
      <dsp:nvSpPr>
        <dsp:cNvPr id="0" name=""/>
        <dsp:cNvSpPr/>
      </dsp:nvSpPr>
      <dsp:spPr>
        <a:xfrm>
          <a:off x="0" y="1967092"/>
          <a:ext cx="9943206" cy="15711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6880B-E2EF-490E-867E-D6AA4A94A1DC}">
      <dsp:nvSpPr>
        <dsp:cNvPr id="0" name=""/>
        <dsp:cNvSpPr/>
      </dsp:nvSpPr>
      <dsp:spPr>
        <a:xfrm>
          <a:off x="475286" y="2320611"/>
          <a:ext cx="864156" cy="8641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1399A-7E00-445A-B55A-AFD2B5EC3A61}">
      <dsp:nvSpPr>
        <dsp:cNvPr id="0" name=""/>
        <dsp:cNvSpPr/>
      </dsp:nvSpPr>
      <dsp:spPr>
        <a:xfrm>
          <a:off x="1814729" y="1967092"/>
          <a:ext cx="8128476" cy="157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85" tIns="166285" rIns="166285" bIns="16628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Norme salariale = 0%</a:t>
          </a:r>
          <a:endParaRPr lang="en-US" sz="2200" kern="1200" dirty="0"/>
        </a:p>
      </dsp:txBody>
      <dsp:txXfrm>
        <a:off x="1814729" y="1967092"/>
        <a:ext cx="8128476" cy="1571194"/>
      </dsp:txXfrm>
    </dsp:sp>
    <dsp:sp modelId="{BC74D86C-59F0-4CBB-A5FA-7FB5FC830BF4}">
      <dsp:nvSpPr>
        <dsp:cNvPr id="0" name=""/>
        <dsp:cNvSpPr/>
      </dsp:nvSpPr>
      <dsp:spPr>
        <a:xfrm>
          <a:off x="0" y="3967961"/>
          <a:ext cx="9943206" cy="15711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3F301-4313-4039-94E1-12E72B8BA10B}">
      <dsp:nvSpPr>
        <dsp:cNvPr id="0" name=""/>
        <dsp:cNvSpPr/>
      </dsp:nvSpPr>
      <dsp:spPr>
        <a:xfrm>
          <a:off x="475320" y="354773"/>
          <a:ext cx="864156" cy="8641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67D29-D7F8-400B-99D8-46F5131147C0}">
      <dsp:nvSpPr>
        <dsp:cNvPr id="0" name=""/>
        <dsp:cNvSpPr/>
      </dsp:nvSpPr>
      <dsp:spPr>
        <a:xfrm>
          <a:off x="1814729" y="3931085"/>
          <a:ext cx="8128476" cy="157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85" tIns="166285" rIns="166285" bIns="16628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Prime de pouvoir d'achat fixée par le gouvernement avec des conditions d'attribution strictes</a:t>
          </a:r>
          <a:endParaRPr lang="en-US" sz="2200" kern="1200" dirty="0"/>
        </a:p>
      </dsp:txBody>
      <dsp:txXfrm>
        <a:off x="1814729" y="3931085"/>
        <a:ext cx="8128476" cy="1571194"/>
      </dsp:txXfrm>
    </dsp:sp>
    <dsp:sp modelId="{2150388A-700B-4F70-9DA0-7B4D3EF1AD27}">
      <dsp:nvSpPr>
        <dsp:cNvPr id="0" name=""/>
        <dsp:cNvSpPr/>
      </dsp:nvSpPr>
      <dsp:spPr>
        <a:xfrm>
          <a:off x="0" y="5895077"/>
          <a:ext cx="9943206" cy="15711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89F65-46A8-4709-9301-FE9C2440B283}">
      <dsp:nvSpPr>
        <dsp:cNvPr id="0" name=""/>
        <dsp:cNvSpPr/>
      </dsp:nvSpPr>
      <dsp:spPr>
        <a:xfrm>
          <a:off x="475286" y="6248596"/>
          <a:ext cx="864156" cy="8641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75119-7E27-4AFF-8E1F-620D10365058}">
      <dsp:nvSpPr>
        <dsp:cNvPr id="0" name=""/>
        <dsp:cNvSpPr/>
      </dsp:nvSpPr>
      <dsp:spPr>
        <a:xfrm>
          <a:off x="1814729" y="5895077"/>
          <a:ext cx="8128476" cy="157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85" tIns="166285" rIns="166285" bIns="16628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Il est donc très difficile de réaliser des progrès importants en matière de pouvoir d'achat ! Position des employeurs : le cadre est plus strict que la prime corona, de sorte que moins de salariés reçoivent la prime.</a:t>
          </a:r>
          <a:endParaRPr lang="en-US" sz="2200" kern="1200" dirty="0"/>
        </a:p>
      </dsp:txBody>
      <dsp:txXfrm>
        <a:off x="1814729" y="5895077"/>
        <a:ext cx="8128476" cy="1571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F2EC4-215E-4E6F-B72C-2C6443B25606}">
      <dsp:nvSpPr>
        <dsp:cNvPr id="0" name=""/>
        <dsp:cNvSpPr/>
      </dsp:nvSpPr>
      <dsp:spPr>
        <a:xfrm>
          <a:off x="0" y="265803"/>
          <a:ext cx="11603035" cy="34748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Assimilations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. congé prophylactique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. </a:t>
          </a:r>
          <a:r>
            <a:rPr lang="en-US" sz="3200" kern="1200" dirty="0" err="1"/>
            <a:t>chômage</a:t>
          </a:r>
          <a:r>
            <a:rPr lang="en-US" sz="3200" kern="1200" dirty="0"/>
            <a:t> </a:t>
          </a:r>
          <a:r>
            <a:rPr lang="en-US" sz="3200" kern="1200" dirty="0" err="1"/>
            <a:t>temporaire</a:t>
          </a:r>
          <a:r>
            <a:rPr lang="en-US" sz="3200" kern="1200" dirty="0"/>
            <a:t> </a:t>
          </a:r>
          <a:endParaRPr lang="fr-BE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3200" kern="1200" dirty="0"/>
            <a:t>. congé pour </a:t>
          </a:r>
          <a:r>
            <a:rPr lang="en-US" sz="3200" kern="1200" dirty="0" err="1"/>
            <a:t>soins</a:t>
          </a:r>
          <a:r>
            <a:rPr lang="en-US" sz="3200" kern="1200" dirty="0"/>
            <a:t> </a:t>
          </a:r>
          <a:r>
            <a:rPr lang="en-US" sz="3200" kern="1200" dirty="0" err="1"/>
            <a:t>palliatifs</a:t>
          </a:r>
          <a:endParaRPr lang="fr-BE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. congé de maternité et congé de naissance</a:t>
          </a:r>
          <a:endParaRPr lang="en-US" sz="3200" kern="1200" dirty="0"/>
        </a:p>
      </dsp:txBody>
      <dsp:txXfrm>
        <a:off x="169631" y="435434"/>
        <a:ext cx="11263773" cy="3135637"/>
      </dsp:txXfrm>
    </dsp:sp>
    <dsp:sp modelId="{34ED4915-7FE0-4F55-96EA-C43638ACD9F6}">
      <dsp:nvSpPr>
        <dsp:cNvPr id="0" name=""/>
        <dsp:cNvSpPr/>
      </dsp:nvSpPr>
      <dsp:spPr>
        <a:xfrm>
          <a:off x="0" y="3952432"/>
          <a:ext cx="11603035" cy="2406889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BE" sz="3200" kern="1200" dirty="0"/>
            <a:t>Droit à la prime de fin d'année au prorata de la période d'emploi en cas de 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BE" sz="3200" kern="1200" dirty="0"/>
            <a:t>. rupture du contrat de travail pour force majeure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BE" sz="3200" kern="1200" dirty="0"/>
            <a:t>. cessation de commun accord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fr-BE" sz="1800" kern="1200" dirty="0"/>
        </a:p>
      </dsp:txBody>
      <dsp:txXfrm>
        <a:off x="117495" y="4069927"/>
        <a:ext cx="11368045" cy="2171899"/>
      </dsp:txXfrm>
    </dsp:sp>
    <dsp:sp modelId="{05ADD3FE-A620-4BEA-A736-59807C92B821}">
      <dsp:nvSpPr>
        <dsp:cNvPr id="0" name=""/>
        <dsp:cNvSpPr/>
      </dsp:nvSpPr>
      <dsp:spPr>
        <a:xfrm>
          <a:off x="0" y="5970894"/>
          <a:ext cx="11603035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96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endParaRPr lang="fr-B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endParaRPr lang="fr-BE" sz="900" kern="1200" dirty="0"/>
        </a:p>
      </dsp:txBody>
      <dsp:txXfrm>
        <a:off x="0" y="5970894"/>
        <a:ext cx="11603035" cy="298080"/>
      </dsp:txXfrm>
    </dsp:sp>
    <dsp:sp modelId="{CA5348B2-12C9-4B80-90CB-B6DF6D87B219}">
      <dsp:nvSpPr>
        <dsp:cNvPr id="0" name=""/>
        <dsp:cNvSpPr/>
      </dsp:nvSpPr>
      <dsp:spPr>
        <a:xfrm>
          <a:off x="0" y="6621600"/>
          <a:ext cx="11603035" cy="347489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BE" sz="3200" kern="1200" dirty="0"/>
            <a:t>Flexibilisation 13</a:t>
          </a:r>
          <a:r>
            <a:rPr lang="fr-BE" sz="3200" kern="1200" baseline="30000" dirty="0"/>
            <a:t>ème</a:t>
          </a:r>
          <a:r>
            <a:rPr lang="fr-BE" sz="3200" kern="1200" dirty="0"/>
            <a:t> mois 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BE" sz="3200" kern="1200" dirty="0"/>
            <a:t>. moitié de la prime de fin d'année : convertible en avantage lié au bien-être (vacances) et/ou à la mobilité (verte), limitée à la moitié de la partie non variable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BE" sz="3200" kern="1200" dirty="0"/>
            <a:t>. conditions : CCT d’entreprise et accord individuel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fr-BE" sz="1800" kern="1200" dirty="0"/>
        </a:p>
      </dsp:txBody>
      <dsp:txXfrm>
        <a:off x="169631" y="6791231"/>
        <a:ext cx="11263773" cy="3135637"/>
      </dsp:txXfrm>
    </dsp:sp>
    <dsp:sp modelId="{621F2F28-FF83-48E9-94CF-04F209FF0834}">
      <dsp:nvSpPr>
        <dsp:cNvPr id="0" name=""/>
        <dsp:cNvSpPr/>
      </dsp:nvSpPr>
      <dsp:spPr>
        <a:xfrm>
          <a:off x="0" y="9743874"/>
          <a:ext cx="11603035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96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endParaRPr lang="fr-B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endParaRPr lang="fr-BE" sz="900" kern="1200" dirty="0"/>
        </a:p>
      </dsp:txBody>
      <dsp:txXfrm>
        <a:off x="0" y="9743874"/>
        <a:ext cx="11603035" cy="298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9FE3B-8FCC-4199-9818-723956E7A64A}">
      <dsp:nvSpPr>
        <dsp:cNvPr id="0" name=""/>
        <dsp:cNvSpPr/>
      </dsp:nvSpPr>
      <dsp:spPr>
        <a:xfrm>
          <a:off x="0" y="17757"/>
          <a:ext cx="12894468" cy="1368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60 ans métiers lourds /travail de nuit (33 ans de carrière)</a:t>
          </a:r>
          <a:endParaRPr lang="en-US" sz="3600" kern="1200" dirty="0"/>
        </a:p>
      </dsp:txBody>
      <dsp:txXfrm>
        <a:off x="66824" y="84581"/>
        <a:ext cx="12760820" cy="1235252"/>
      </dsp:txXfrm>
    </dsp:sp>
    <dsp:sp modelId="{3535BBAC-F344-40F8-84AE-083EAFD49230}">
      <dsp:nvSpPr>
        <dsp:cNvPr id="0" name=""/>
        <dsp:cNvSpPr/>
      </dsp:nvSpPr>
      <dsp:spPr>
        <a:xfrm>
          <a:off x="0" y="1490337"/>
          <a:ext cx="12894468" cy="13689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60 ans métiers lourds (35 ans de carrière)</a:t>
          </a:r>
          <a:endParaRPr lang="en-US" sz="3600" kern="1200" dirty="0"/>
        </a:p>
      </dsp:txBody>
      <dsp:txXfrm>
        <a:off x="66824" y="1557161"/>
        <a:ext cx="12760820" cy="1235252"/>
      </dsp:txXfrm>
    </dsp:sp>
    <dsp:sp modelId="{E2164F9C-592B-4DCD-B90A-FA77ACA9646A}">
      <dsp:nvSpPr>
        <dsp:cNvPr id="0" name=""/>
        <dsp:cNvSpPr/>
      </dsp:nvSpPr>
      <dsp:spPr>
        <a:xfrm>
          <a:off x="0" y="2962917"/>
          <a:ext cx="12894468" cy="13689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60 ans longue carrière (40 ans de carrière)</a:t>
          </a:r>
          <a:endParaRPr lang="en-US" sz="3600" kern="1200" dirty="0"/>
        </a:p>
      </dsp:txBody>
      <dsp:txXfrm>
        <a:off x="66824" y="3029741"/>
        <a:ext cx="12760820" cy="1235252"/>
      </dsp:txXfrm>
    </dsp:sp>
    <dsp:sp modelId="{6D995B5F-257B-4213-98A8-60CBEF69DE10}">
      <dsp:nvSpPr>
        <dsp:cNvPr id="0" name=""/>
        <dsp:cNvSpPr/>
      </dsp:nvSpPr>
      <dsp:spPr>
        <a:xfrm>
          <a:off x="0" y="4435497"/>
          <a:ext cx="12894468" cy="13689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/>
            <a:t>Adhésion à la dispense de « l’obligation de disponibilité adaptée »</a:t>
          </a:r>
          <a:endParaRPr lang="en-US" sz="3600" kern="1200" dirty="0"/>
        </a:p>
      </dsp:txBody>
      <dsp:txXfrm>
        <a:off x="66824" y="4502321"/>
        <a:ext cx="12760820" cy="1235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861A3-F1EC-4E27-A6D4-AB0145345A68}">
      <dsp:nvSpPr>
        <dsp:cNvPr id="0" name=""/>
        <dsp:cNvSpPr/>
      </dsp:nvSpPr>
      <dsp:spPr>
        <a:xfrm>
          <a:off x="0" y="911"/>
          <a:ext cx="9943206" cy="21335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4BDE4-67FB-4A44-A816-F045FADD0506}">
      <dsp:nvSpPr>
        <dsp:cNvPr id="0" name=""/>
        <dsp:cNvSpPr/>
      </dsp:nvSpPr>
      <dsp:spPr>
        <a:xfrm>
          <a:off x="645409" y="480968"/>
          <a:ext cx="1173471" cy="11734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93D7-97A8-4AFE-B43F-68BCD4CAE6AD}">
      <dsp:nvSpPr>
        <dsp:cNvPr id="0" name=""/>
        <dsp:cNvSpPr/>
      </dsp:nvSpPr>
      <dsp:spPr>
        <a:xfrm>
          <a:off x="2464290" y="911"/>
          <a:ext cx="7478915" cy="213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804" tIns="225804" rIns="225804" bIns="2258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Crédit-temps  fin de carrière à 1/5</a:t>
          </a:r>
          <a:r>
            <a:rPr lang="en-US" sz="2500" kern="1200" baseline="30000" dirty="0"/>
            <a:t>ème </a:t>
          </a:r>
          <a:r>
            <a:rPr lang="en-US" sz="2500" kern="1200" dirty="0"/>
            <a:t>à partir de 55 ans et mi-temps à partir de 55 ans pour la période allant du 1er juillet 2023 au 30 juin 2025 et prolongation du complément </a:t>
          </a:r>
        </a:p>
      </dsp:txBody>
      <dsp:txXfrm>
        <a:off x="2464290" y="911"/>
        <a:ext cx="7478915" cy="2133585"/>
      </dsp:txXfrm>
    </dsp:sp>
    <dsp:sp modelId="{5AA0A1C7-0255-4736-8D4A-6E3E879A5414}">
      <dsp:nvSpPr>
        <dsp:cNvPr id="0" name=""/>
        <dsp:cNvSpPr/>
      </dsp:nvSpPr>
      <dsp:spPr>
        <a:xfrm>
          <a:off x="0" y="2667893"/>
          <a:ext cx="9943206" cy="21335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5F230-67D4-4E36-996D-8790525F67ED}">
      <dsp:nvSpPr>
        <dsp:cNvPr id="0" name=""/>
        <dsp:cNvSpPr/>
      </dsp:nvSpPr>
      <dsp:spPr>
        <a:xfrm>
          <a:off x="645409" y="3147950"/>
          <a:ext cx="1173471" cy="11734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F5DD8-7572-44BB-B966-221E5E14BE5D}">
      <dsp:nvSpPr>
        <dsp:cNvPr id="0" name=""/>
        <dsp:cNvSpPr/>
      </dsp:nvSpPr>
      <dsp:spPr>
        <a:xfrm>
          <a:off x="2464290" y="2667893"/>
          <a:ext cx="7478915" cy="213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804" tIns="225804" rIns="225804" bIns="2258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Prolongation du système de crédit-temps avec motif (</a:t>
          </a:r>
          <a:r>
            <a:rPr lang="en-US" sz="2500" kern="1200" dirty="0" err="1"/>
            <a:t>jusqu’au</a:t>
          </a:r>
          <a:r>
            <a:rPr lang="en-US" sz="2500" kern="1200" dirty="0"/>
            <a:t> 31 </a:t>
          </a:r>
          <a:r>
            <a:rPr lang="en-US" sz="2500" kern="1200" dirty="0" err="1"/>
            <a:t>juin</a:t>
          </a:r>
          <a:r>
            <a:rPr lang="en-US" sz="2500" kern="1200" dirty="0"/>
            <a:t> 2025) </a:t>
          </a:r>
        </a:p>
      </dsp:txBody>
      <dsp:txXfrm>
        <a:off x="2464290" y="2667893"/>
        <a:ext cx="7478915" cy="2133585"/>
      </dsp:txXfrm>
    </dsp:sp>
    <dsp:sp modelId="{587850C2-4966-49DB-914E-5509F1E2ACD7}">
      <dsp:nvSpPr>
        <dsp:cNvPr id="0" name=""/>
        <dsp:cNvSpPr/>
      </dsp:nvSpPr>
      <dsp:spPr>
        <a:xfrm>
          <a:off x="0" y="5334874"/>
          <a:ext cx="9943206" cy="21335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50900-6DC8-4E5D-A6FE-4562B1C36DF5}">
      <dsp:nvSpPr>
        <dsp:cNvPr id="0" name=""/>
        <dsp:cNvSpPr/>
      </dsp:nvSpPr>
      <dsp:spPr>
        <a:xfrm>
          <a:off x="645409" y="5814931"/>
          <a:ext cx="1173471" cy="11734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9423F-A880-4141-88D6-3DB8E07C822D}">
      <dsp:nvSpPr>
        <dsp:cNvPr id="0" name=""/>
        <dsp:cNvSpPr/>
      </dsp:nvSpPr>
      <dsp:spPr>
        <a:xfrm>
          <a:off x="2464290" y="5334874"/>
          <a:ext cx="7478915" cy="213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804" tIns="225804" rIns="225804" bIns="2258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Prolongation prime </a:t>
          </a:r>
          <a:r>
            <a:rPr lang="en-US" sz="2500" kern="1200" dirty="0" err="1"/>
            <a:t>région</a:t>
          </a:r>
          <a:r>
            <a:rPr lang="en-US" sz="2500" kern="1200" dirty="0"/>
            <a:t> </a:t>
          </a:r>
          <a:r>
            <a:rPr lang="en-US" sz="2500" kern="1200" dirty="0" err="1"/>
            <a:t>flamande</a:t>
          </a:r>
          <a:r>
            <a:rPr lang="en-US" sz="2500" kern="1200" dirty="0"/>
            <a:t> </a:t>
          </a:r>
        </a:p>
      </dsp:txBody>
      <dsp:txXfrm>
        <a:off x="2464290" y="5334874"/>
        <a:ext cx="7478915" cy="2133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B62EE-022E-48BB-B173-A4FEAB358ABF}">
      <dsp:nvSpPr>
        <dsp:cNvPr id="0" name=""/>
        <dsp:cNvSpPr/>
      </dsp:nvSpPr>
      <dsp:spPr>
        <a:xfrm>
          <a:off x="10679" y="0"/>
          <a:ext cx="4318297" cy="6140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5400" kern="1200" dirty="0"/>
            <a:t>Transport privé  + 12,5 % à partir du 01/01/2024</a:t>
          </a:r>
          <a:endParaRPr lang="en-US" sz="5400" kern="1200" dirty="0"/>
        </a:p>
      </dsp:txBody>
      <dsp:txXfrm>
        <a:off x="137158" y="126479"/>
        <a:ext cx="4065339" cy="5887264"/>
      </dsp:txXfrm>
    </dsp:sp>
    <dsp:sp modelId="{25416343-10ED-42EA-91D5-EF6F58959351}">
      <dsp:nvSpPr>
        <dsp:cNvPr id="0" name=""/>
        <dsp:cNvSpPr/>
      </dsp:nvSpPr>
      <dsp:spPr>
        <a:xfrm>
          <a:off x="5054451" y="0"/>
          <a:ext cx="4318297" cy="6140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5400" kern="1200" dirty="0"/>
            <a:t>Transport public 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5400" kern="1200" dirty="0"/>
            <a:t>100 % à partir du 01/01/2024</a:t>
          </a:r>
          <a:endParaRPr lang="en-US" sz="5400" kern="1200" dirty="0"/>
        </a:p>
      </dsp:txBody>
      <dsp:txXfrm>
        <a:off x="5180930" y="126479"/>
        <a:ext cx="4065339" cy="5887264"/>
      </dsp:txXfrm>
    </dsp:sp>
    <dsp:sp modelId="{0E935C7E-A3E8-442E-A28A-BBB0214F2DFF}">
      <dsp:nvSpPr>
        <dsp:cNvPr id="0" name=""/>
        <dsp:cNvSpPr/>
      </dsp:nvSpPr>
      <dsp:spPr>
        <a:xfrm>
          <a:off x="10098222" y="0"/>
          <a:ext cx="4318297" cy="6140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5400" kern="1200" dirty="0"/>
            <a:t>Indemnité vélo 0,27€ à partir du 1/10/2023</a:t>
          </a:r>
          <a:endParaRPr lang="en-US" sz="5400" kern="1200" dirty="0"/>
        </a:p>
      </dsp:txBody>
      <dsp:txXfrm>
        <a:off x="10224701" y="126479"/>
        <a:ext cx="4065339" cy="588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05CE2-8294-4D01-9384-A5D22DE2DC1C}" type="datetimeFigureOut">
              <a:rPr lang="fr-BE" smtClean="0"/>
              <a:t>02/10/2023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9A4A-784B-4DE8-90C1-A25FBBC7B5BE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73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E9A4A-784B-4DE8-90C1-A25FBBC7B5BE}" type="slidenum">
              <a:rPr lang="fr-BE" smtClean="0"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9270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E9A4A-784B-4DE8-90C1-A25FBBC7B5BE}" type="slidenum">
              <a:rPr lang="fr-BE" smtClean="0"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87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8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88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8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42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40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9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6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7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0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9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5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62190" y="4429488"/>
            <a:ext cx="12163620" cy="2971125"/>
            <a:chOff x="0" y="0"/>
            <a:chExt cx="3203587" cy="6322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3587" cy="632268"/>
            </a:xfrm>
            <a:custGeom>
              <a:avLst/>
              <a:gdLst/>
              <a:ahLst/>
              <a:cxnLst/>
              <a:rect l="l" t="t" r="r" b="b"/>
              <a:pathLst>
                <a:path w="3203587" h="632268">
                  <a:moveTo>
                    <a:pt x="0" y="0"/>
                  </a:moveTo>
                  <a:lnTo>
                    <a:pt x="3203587" y="0"/>
                  </a:lnTo>
                  <a:lnTo>
                    <a:pt x="3203587" y="632268"/>
                  </a:lnTo>
                  <a:lnTo>
                    <a:pt x="0" y="632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500603" y="4859846"/>
            <a:ext cx="11286795" cy="262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5"/>
              </a:lnSpc>
            </a:pPr>
            <a:r>
              <a:rPr lang="en-US" sz="7654" dirty="0">
                <a:solidFill>
                  <a:srgbClr val="000000"/>
                </a:solidFill>
                <a:latin typeface="Trebuchet MS"/>
              </a:rPr>
              <a:t>Accord Sectoriel CP 226 2023-2024</a:t>
            </a:r>
          </a:p>
        </p:txBody>
      </p:sp>
      <p:pic>
        <p:nvPicPr>
          <p:cNvPr id="8" name="Image 7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C2C97E7D-5F11-7891-52D1-DD5671DF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6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78721" y="2073729"/>
            <a:ext cx="3725065" cy="61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Prime de fin </a:t>
            </a:r>
            <a:r>
              <a:rPr lang="en-US" sz="6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d'année</a:t>
            </a:r>
            <a:endParaRPr lang="en-US" sz="6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3901" y="-12701"/>
            <a:ext cx="7150100" cy="10299701"/>
            <a:chOff x="7425267" y="-8467"/>
            <a:chExt cx="4766733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6578" y="0"/>
            <a:ext cx="932142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31591" y="2351414"/>
            <a:ext cx="16594269" cy="63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78" dirty="0">
                <a:solidFill>
                  <a:srgbClr val="000000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12" name="ZoneTexte 9">
            <a:extLst>
              <a:ext uri="{FF2B5EF4-FFF2-40B4-BE49-F238E27FC236}">
                <a16:creationId xmlns:a16="http://schemas.microsoft.com/office/drawing/2014/main" id="{CD2ED6BF-BF2C-E442-FE4D-E163314D9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205492"/>
              </p:ext>
            </p:extLst>
          </p:nvPr>
        </p:nvGraphicFramePr>
        <p:xfrm>
          <a:off x="5715000" y="0"/>
          <a:ext cx="11603035" cy="1009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1170422F-5826-438B-058D-EDC3989F3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CEFB3820-7C50-EA59-2240-87B999BF37B9}"/>
              </a:ext>
            </a:extLst>
          </p:cNvPr>
          <p:cNvSpPr txBox="1"/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RCC (prépension)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prolongations jusqu’au 30 juin 2025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278264"/>
            <a:ext cx="13706407" cy="363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BE" sz="40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5405"/>
              </a:lnSpc>
              <a:spcAft>
                <a:spcPts val="600"/>
              </a:spcAft>
            </a:pPr>
            <a:endParaRPr lang="en-US" sz="3861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ts val="5405"/>
              </a:lnSpc>
              <a:spcAft>
                <a:spcPts val="600"/>
              </a:spcAft>
            </a:pPr>
            <a:endParaRPr lang="en-US" sz="3861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ts val="5405"/>
              </a:lnSpc>
              <a:spcAft>
                <a:spcPts val="600"/>
              </a:spcAft>
            </a:pPr>
            <a:endParaRPr lang="en-US" sz="3861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ts val="5405"/>
              </a:lnSpc>
              <a:spcAft>
                <a:spcPts val="600"/>
              </a:spcAft>
            </a:pPr>
            <a:endParaRPr lang="en-US" sz="3861" dirty="0">
              <a:solidFill>
                <a:srgbClr val="009533"/>
              </a:solidFill>
              <a:latin typeface="Trebuchet MS"/>
            </a:endParaRPr>
          </a:p>
        </p:txBody>
      </p:sp>
      <p:graphicFrame>
        <p:nvGraphicFramePr>
          <p:cNvPr id="15" name="ZoneTexte 3">
            <a:extLst>
              <a:ext uri="{FF2B5EF4-FFF2-40B4-BE49-F238E27FC236}">
                <a16:creationId xmlns:a16="http://schemas.microsoft.com/office/drawing/2014/main" id="{CCC79EAE-843B-24CA-3016-F4BDCBA02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199070"/>
              </p:ext>
            </p:extLst>
          </p:nvPr>
        </p:nvGraphicFramePr>
        <p:xfrm>
          <a:off x="1016794" y="3240882"/>
          <a:ext cx="12894468" cy="582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D38E4523-C25E-EB83-DDCD-4B077F3B15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2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978721" y="2073729"/>
            <a:ext cx="5321372" cy="61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Crédit-temps  prolongations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3901" y="-12701"/>
            <a:ext cx="7150100" cy="10299701"/>
            <a:chOff x="7425267" y="-8467"/>
            <a:chExt cx="4766733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6578" y="0"/>
            <a:ext cx="932142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2437523"/>
            <a:ext cx="16230600" cy="212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5"/>
              </a:lnSpc>
              <a:spcAft>
                <a:spcPts val="600"/>
              </a:spcAft>
            </a:pPr>
            <a:endParaRPr lang="en-US" sz="3861" dirty="0">
              <a:solidFill>
                <a:srgbClr val="009533"/>
              </a:solidFill>
              <a:latin typeface="Trebuchet MS"/>
            </a:endParaRPr>
          </a:p>
          <a:p>
            <a:pPr>
              <a:lnSpc>
                <a:spcPts val="4985"/>
              </a:lnSpc>
              <a:spcAft>
                <a:spcPts val="600"/>
              </a:spcAft>
            </a:pPr>
            <a:endParaRPr lang="en-US" sz="3561" dirty="0">
              <a:solidFill>
                <a:srgbClr val="000000"/>
              </a:solidFill>
              <a:latin typeface="Trebuchet MS"/>
            </a:endParaRPr>
          </a:p>
          <a:p>
            <a:pPr algn="l">
              <a:lnSpc>
                <a:spcPts val="5545"/>
              </a:lnSpc>
              <a:spcBef>
                <a:spcPct val="0"/>
              </a:spcBef>
              <a:spcAft>
                <a:spcPts val="600"/>
              </a:spcAft>
            </a:pPr>
            <a:endParaRPr lang="en-US" sz="3561" dirty="0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9" name="ZoneTexte 6">
            <a:extLst>
              <a:ext uri="{FF2B5EF4-FFF2-40B4-BE49-F238E27FC236}">
                <a16:creationId xmlns:a16="http://schemas.microsoft.com/office/drawing/2014/main" id="{076BC820-F679-D8C2-92C9-A043B5FE1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038291"/>
              </p:ext>
            </p:extLst>
          </p:nvPr>
        </p:nvGraphicFramePr>
        <p:xfrm>
          <a:off x="7374829" y="1416844"/>
          <a:ext cx="9943206" cy="746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E5B45C47-CB7F-7C6D-95A6-0B5CB334F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1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4" name="Rectangle 21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2000253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Annexe : CT pour motif CP 200</a:t>
            </a:r>
          </a:p>
        </p:txBody>
      </p:sp>
      <p:sp>
        <p:nvSpPr>
          <p:cNvPr id="55" name="Isosceles Triangle 23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25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27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29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1382735" y="2247900"/>
            <a:ext cx="13323865" cy="613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1A88B5-58FD-C761-7855-0878E570653F}"/>
              </a:ext>
            </a:extLst>
          </p:cNvPr>
          <p:cNvSpPr txBox="1"/>
          <p:nvPr/>
        </p:nvSpPr>
        <p:spPr>
          <a:xfrm>
            <a:off x="2055834" y="1714500"/>
            <a:ext cx="153177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000" dirty="0"/>
              <a:t>à temps plein ou mi-temps </a:t>
            </a:r>
          </a:p>
          <a:p>
            <a:endParaRPr lang="fr-B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/>
              <a:t>51 mois pour soins, un enfant jusque 8 ans* ou soins palliatifs ou soins à un membre du ménage ou de la famille gravement malade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/>
              <a:t>36 mois pour suivre une formation </a:t>
            </a:r>
          </a:p>
          <a:p>
            <a:pPr marL="0" indent="0">
              <a:buNone/>
            </a:pPr>
            <a:r>
              <a:rPr lang="fr-BE" sz="4000" dirty="0"/>
              <a:t>=&gt; pour le 4/5</a:t>
            </a:r>
            <a:r>
              <a:rPr lang="fr-BE" sz="4000" baseline="30000" dirty="0"/>
              <a:t>ème,</a:t>
            </a:r>
            <a:r>
              <a:rPr lang="fr-BE" sz="4000" dirty="0"/>
              <a:t> pas nécessaire d’avoir une CCT</a:t>
            </a:r>
          </a:p>
          <a:p>
            <a:pPr marL="0" indent="0">
              <a:buNone/>
            </a:pPr>
            <a:r>
              <a:rPr lang="fr-BE" sz="4000" dirty="0"/>
              <a:t>=&gt; pour soins à un enfant handicapé jusque 21 ans ou un enfant mineur gravement malade, pas nécessaire d’avoir une CCT </a:t>
            </a:r>
          </a:p>
        </p:txBody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5CC708B4-B12A-8AAE-76C3-526E49B0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EFF92A-261F-93DE-094F-131ED1434E5B}"/>
              </a:ext>
            </a:extLst>
          </p:cNvPr>
          <p:cNvSpPr txBox="1"/>
          <p:nvPr/>
        </p:nvSpPr>
        <p:spPr>
          <a:xfrm>
            <a:off x="3359150" y="7556718"/>
            <a:ext cx="91652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0" i="1" u="none" strike="noStrike" baseline="0" dirty="0">
                <a:solidFill>
                  <a:srgbClr val="000000"/>
                </a:solidFill>
                <a:latin typeface="+mj-lt"/>
              </a:rPr>
              <a:t>*Attention le droit aux allocations ONEM pour soins d’un enfant est limité à l’âge de 5 ans si réduction de 100 % et le droit aux allocations pour ce motif est limité à 48 mois depuis le 1er février 2023</a:t>
            </a:r>
            <a:r>
              <a:rPr lang="fr-BE" sz="2800" b="0" i="0" u="none" strike="noStrike" baseline="0" dirty="0">
                <a:solidFill>
                  <a:srgbClr val="000000"/>
                </a:solidFill>
                <a:latin typeface="+mj-lt"/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95350"/>
            <a:ext cx="13982700" cy="1008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>
                <a:solidFill>
                  <a:srgbClr val="000000"/>
                </a:solidFill>
                <a:latin typeface="Trebuchet MS"/>
              </a:rPr>
              <a:t>Formation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48C912-48A5-6B9E-44FB-D37337F63AD8}"/>
              </a:ext>
            </a:extLst>
          </p:cNvPr>
          <p:cNvSpPr txBox="1"/>
          <p:nvPr/>
        </p:nvSpPr>
        <p:spPr>
          <a:xfrm>
            <a:off x="1028700" y="1918766"/>
            <a:ext cx="132207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2400" b="1" i="0" u="none" strike="noStrike" baseline="0" dirty="0">
                <a:solidFill>
                  <a:srgbClr val="92D050"/>
                </a:solidFill>
                <a:latin typeface="+mj-lt"/>
              </a:rPr>
              <a:t>Entreprise de 20 travailleurs et + droit individuel</a:t>
            </a:r>
          </a:p>
          <a:p>
            <a:r>
              <a:rPr lang="fr-BE" sz="2400" dirty="0">
                <a:effectLst/>
                <a:latin typeface="+mj-lt"/>
                <a:ea typeface="Calibri" panose="020F0502020204030204" pitchFamily="34" charset="0"/>
              </a:rPr>
              <a:t>PME &lt; 20 salariés faisant partie d'une UTE : règles de l'UTE </a:t>
            </a:r>
          </a:p>
          <a:p>
            <a:pPr algn="l"/>
            <a:endParaRPr lang="fr-BE" sz="2400" b="1" i="0" u="none" strike="noStrike" baseline="0" dirty="0">
              <a:solidFill>
                <a:srgbClr val="92D050"/>
              </a:solidFill>
              <a:latin typeface="+mj-lt"/>
            </a:endParaRPr>
          </a:p>
          <a:p>
            <a:pPr algn="l"/>
            <a:r>
              <a:rPr lang="fr-BE" sz="2400" b="1" i="0" u="none" strike="noStrike" baseline="0" dirty="0">
                <a:latin typeface="+mj-lt"/>
              </a:rPr>
              <a:t>2023 					</a:t>
            </a:r>
            <a:r>
              <a:rPr lang="fr-BE" sz="2400" b="0" i="0" u="none" strike="noStrike" baseline="0" dirty="0">
                <a:latin typeface="+mj-lt"/>
              </a:rPr>
              <a:t>2 jours individuels</a:t>
            </a:r>
          </a:p>
          <a:p>
            <a:pPr algn="l"/>
            <a:r>
              <a:rPr lang="fr-BE" sz="2400" b="1" i="0" u="none" strike="noStrike" baseline="0" dirty="0">
                <a:latin typeface="+mj-lt"/>
              </a:rPr>
              <a:t>2024					</a:t>
            </a:r>
            <a:r>
              <a:rPr lang="fr-BE" sz="2400" i="0" u="none" strike="noStrike" baseline="0" dirty="0">
                <a:latin typeface="+mj-lt"/>
              </a:rPr>
              <a:t>2 jours individuels</a:t>
            </a:r>
          </a:p>
          <a:p>
            <a:pPr algn="l"/>
            <a:r>
              <a:rPr lang="fr-BE" sz="2400" i="0" u="none" strike="noStrike" baseline="0" dirty="0">
                <a:latin typeface="+mj-lt"/>
              </a:rPr>
              <a:t>+ 6 collectifs pour 2023-2024</a:t>
            </a:r>
          </a:p>
          <a:p>
            <a:pPr algn="l"/>
            <a:r>
              <a:rPr lang="fr-BE" sz="2400" b="1" i="0" u="none" strike="noStrike" baseline="0" dirty="0">
                <a:latin typeface="+mj-lt"/>
              </a:rPr>
              <a:t>2025 		               </a:t>
            </a:r>
            <a:r>
              <a:rPr lang="fr-BE" sz="2400" i="0" u="none" strike="noStrike" baseline="0" dirty="0">
                <a:latin typeface="+mj-lt"/>
              </a:rPr>
              <a:t>3</a:t>
            </a:r>
            <a:r>
              <a:rPr lang="fr-BE" sz="2400" b="0" i="0" u="none" strike="noStrike" baseline="0" dirty="0">
                <a:latin typeface="+mj-lt"/>
              </a:rPr>
              <a:t> jours individuels</a:t>
            </a:r>
          </a:p>
          <a:p>
            <a:pPr algn="l"/>
            <a:r>
              <a:rPr lang="fr-BE" sz="2400" b="1" i="0" u="none" strike="noStrike" baseline="0" dirty="0">
                <a:latin typeface="+mj-lt"/>
              </a:rPr>
              <a:t>2026   				</a:t>
            </a:r>
            <a:r>
              <a:rPr lang="fr-BE" sz="2400" b="0" i="0" u="none" strike="noStrike" baseline="0" dirty="0">
                <a:latin typeface="+mj-lt"/>
              </a:rPr>
              <a:t>3 jours individuels</a:t>
            </a:r>
          </a:p>
          <a:p>
            <a:pPr algn="l"/>
            <a:r>
              <a:rPr lang="fr-BE" sz="2400" b="1" i="0" u="none" strike="noStrike" baseline="0" dirty="0">
                <a:latin typeface="+mj-lt"/>
              </a:rPr>
              <a:t>+ </a:t>
            </a:r>
            <a:r>
              <a:rPr lang="fr-BE" sz="2400" i="0" u="none" strike="noStrike" baseline="0" dirty="0">
                <a:latin typeface="+mj-lt"/>
              </a:rPr>
              <a:t>4 collectifs pour 2025-2026</a:t>
            </a:r>
          </a:p>
          <a:p>
            <a:pPr algn="l"/>
            <a:r>
              <a:rPr lang="fr-BE" sz="2400" b="1" i="0" u="none" strike="noStrike" baseline="0" dirty="0">
                <a:latin typeface="+mj-lt"/>
              </a:rPr>
              <a:t>2027					</a:t>
            </a:r>
            <a:r>
              <a:rPr lang="fr-BE" sz="2400" i="0" u="none" strike="noStrike" baseline="0" dirty="0">
                <a:latin typeface="+mj-lt"/>
              </a:rPr>
              <a:t>4</a:t>
            </a:r>
            <a:r>
              <a:rPr lang="fr-BE" sz="2400" b="0" i="0" u="none" strike="noStrike" baseline="0" dirty="0">
                <a:latin typeface="+mj-lt"/>
              </a:rPr>
              <a:t> jours individuels</a:t>
            </a:r>
            <a:endParaRPr lang="fr-BE" sz="2400" b="1" i="0" u="none" strike="noStrike" baseline="0" dirty="0">
              <a:latin typeface="+mj-lt"/>
            </a:endParaRPr>
          </a:p>
          <a:p>
            <a:pPr algn="l"/>
            <a:r>
              <a:rPr lang="fr-BE" sz="2400" b="1" dirty="0">
                <a:latin typeface="+mj-lt"/>
              </a:rPr>
              <a:t>2028					</a:t>
            </a:r>
            <a:r>
              <a:rPr lang="fr-BE" sz="2400" dirty="0">
                <a:latin typeface="+mj-lt"/>
              </a:rPr>
              <a:t>4</a:t>
            </a:r>
            <a:r>
              <a:rPr lang="fr-BE" sz="2400" b="0" i="0" u="none" strike="noStrike" baseline="0" dirty="0">
                <a:latin typeface="+mj-lt"/>
              </a:rPr>
              <a:t> jours individuels</a:t>
            </a:r>
            <a:endParaRPr lang="fr-BE" sz="2400" b="1" i="0" u="none" strike="noStrike" baseline="0" dirty="0">
              <a:latin typeface="+mj-lt"/>
            </a:endParaRPr>
          </a:p>
          <a:p>
            <a:pPr algn="l"/>
            <a:r>
              <a:rPr lang="fr-BE" sz="2400" i="0" u="none" strike="noStrike" baseline="0" dirty="0">
                <a:latin typeface="+mj-lt"/>
              </a:rPr>
              <a:t>+ 2 collectifs pour 2027-2028</a:t>
            </a:r>
          </a:p>
          <a:p>
            <a:pPr algn="l"/>
            <a:r>
              <a:rPr lang="fr-BE" sz="2400" b="1" i="0" u="none" strike="noStrike" baseline="0" dirty="0">
                <a:latin typeface="+mj-lt"/>
              </a:rPr>
              <a:t>A partir de 2029 	</a:t>
            </a:r>
            <a:r>
              <a:rPr lang="fr-BE" sz="2400" b="0" i="0" u="none" strike="noStrike" baseline="0" dirty="0">
                <a:latin typeface="+mj-lt"/>
              </a:rPr>
              <a:t>5 jours individuels</a:t>
            </a:r>
          </a:p>
          <a:p>
            <a:pPr algn="l"/>
            <a:endParaRPr lang="fr-BE" sz="2400" dirty="0">
              <a:latin typeface="+mj-lt"/>
            </a:endParaRPr>
          </a:p>
          <a:p>
            <a:r>
              <a:rPr lang="fr-BE" sz="2400" b="1" i="0" u="none" strike="noStrike" baseline="0" dirty="0">
                <a:solidFill>
                  <a:srgbClr val="92D050"/>
                </a:solidFill>
                <a:latin typeface="+mj-lt"/>
              </a:rPr>
              <a:t>Pour les entreprises de 10  à moins de 20 travailleurs</a:t>
            </a:r>
            <a:endParaRPr lang="fr-BE" sz="2400" b="1" dirty="0">
              <a:solidFill>
                <a:srgbClr val="92D050"/>
              </a:solidFill>
              <a:latin typeface="+mj-lt"/>
            </a:endParaRPr>
          </a:p>
          <a:p>
            <a:r>
              <a:rPr lang="fr-BE" sz="2400" dirty="0">
                <a:solidFill>
                  <a:srgbClr val="000000"/>
                </a:solidFill>
                <a:latin typeface="+mj-lt"/>
              </a:rPr>
              <a:t>L</a:t>
            </a:r>
            <a:r>
              <a:rPr lang="fr-BE" sz="2400" b="0" i="0" u="none" strike="noStrike" baseline="0" dirty="0">
                <a:solidFill>
                  <a:srgbClr val="000000"/>
                </a:solidFill>
                <a:latin typeface="+mj-lt"/>
              </a:rPr>
              <a:t>'employeur doit octroyer 1 jours de formation individuel par équivalent temps plein par an </a:t>
            </a:r>
          </a:p>
          <a:p>
            <a:r>
              <a:rPr lang="fr-BE" sz="2400" b="0" i="0" u="none" strike="noStrike" baseline="0" dirty="0">
                <a:latin typeface="+mj-lt"/>
              </a:rPr>
              <a:t>+ 6 collectifs/2 ans </a:t>
            </a:r>
          </a:p>
          <a:p>
            <a:endParaRPr lang="fr-BE" sz="2400" b="0" i="0" u="none" strike="noStrike" baseline="0" dirty="0">
              <a:latin typeface="+mj-lt"/>
            </a:endParaRPr>
          </a:p>
          <a:p>
            <a:pPr algn="l"/>
            <a:r>
              <a:rPr lang="fr-BE" sz="2400" b="0" i="0" u="none" strike="noStrike" baseline="0" dirty="0">
                <a:latin typeface="+mj-lt"/>
              </a:rPr>
              <a:t>Les jours de formation peuvent être cumulés sur une période de 5 ans. Si au terme des 5</a:t>
            </a:r>
          </a:p>
          <a:p>
            <a:pPr algn="l"/>
            <a:r>
              <a:rPr lang="fr-BE" sz="2400" b="0" i="0" u="none" strike="noStrike" baseline="0" dirty="0">
                <a:latin typeface="+mj-lt"/>
              </a:rPr>
              <a:t>ans (à partir de 2024), le compte doit être soldé et le compteur remis à </a:t>
            </a:r>
            <a:r>
              <a:rPr lang="fr-BE" sz="2400" dirty="0">
                <a:latin typeface="+mj-lt"/>
              </a:rPr>
              <a:t>z</a:t>
            </a:r>
            <a:r>
              <a:rPr lang="fr-BE" sz="2400" b="0" i="0" u="none" strike="noStrike" baseline="0" dirty="0">
                <a:latin typeface="+mj-lt"/>
              </a:rPr>
              <a:t>éro.</a:t>
            </a:r>
          </a:p>
          <a:p>
            <a:pPr algn="l"/>
            <a:r>
              <a:rPr lang="fr-BE" sz="2400" dirty="0">
                <a:latin typeface="+mj-lt"/>
              </a:rPr>
              <a:t>Proratisation pour les temps partiels</a:t>
            </a:r>
          </a:p>
          <a:p>
            <a:pPr algn="l"/>
            <a:r>
              <a:rPr lang="fr-BE" sz="2400" dirty="0">
                <a:latin typeface="+mj-lt"/>
              </a:rPr>
              <a:t>Attestations délivrées sont à fournir au travailleur sans délai. </a:t>
            </a:r>
          </a:p>
        </p:txBody>
      </p:sp>
      <p:pic>
        <p:nvPicPr>
          <p:cNvPr id="4" name="Image 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E703519F-92AC-E66D-39BA-53636F04F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8799685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7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00253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Formation : definitions </a:t>
            </a:r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63894" cy="849923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48C912-48A5-6B9E-44FB-D37337F63AD8}"/>
              </a:ext>
            </a:extLst>
          </p:cNvPr>
          <p:cNvSpPr txBox="1"/>
          <p:nvPr/>
        </p:nvSpPr>
        <p:spPr>
          <a:xfrm>
            <a:off x="2086331" y="1872216"/>
            <a:ext cx="12895002" cy="822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Référence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à la formation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formelle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informelle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Loi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Peeters + deal pour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l’emploi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Seules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les formations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professionnelles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liées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au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secteur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entrent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compte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pour la mise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œuvre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du droit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individuel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à la formation, entre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autres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formations logos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 (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légalement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obligatoires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formations qui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donnent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accès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à un métier (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pénurie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de la CP 226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linguistiques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614900" y="6019800"/>
            <a:ext cx="673100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496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00253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Formation :</a:t>
            </a:r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63894" cy="849923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48C912-48A5-6B9E-44FB-D37337F63AD8}"/>
              </a:ext>
            </a:extLst>
          </p:cNvPr>
          <p:cNvSpPr txBox="1"/>
          <p:nvPr/>
        </p:nvSpPr>
        <p:spPr>
          <a:xfrm>
            <a:off x="2086331" y="1872216"/>
            <a:ext cx="12895002" cy="822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 de formation (20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travailleurs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plus)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Attention GAR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Dimension de genre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Métiers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pénurie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Aperçu des formations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formelles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informelles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obligatoires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= formations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formelles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Modèle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propre à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l’entreprise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modèle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l’annexe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Discussion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préalable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dans les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organes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concertation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Rapport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annuel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614900" y="6019800"/>
            <a:ext cx="673100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074A3CB5-211C-62F4-84B7-C79ED4242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00253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Formation :</a:t>
            </a:r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63894" cy="849923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48C912-48A5-6B9E-44FB-D37337F63AD8}"/>
              </a:ext>
            </a:extLst>
          </p:cNvPr>
          <p:cNvSpPr txBox="1"/>
          <p:nvPr/>
        </p:nvSpPr>
        <p:spPr>
          <a:xfrm>
            <a:off x="2086331" y="1872216"/>
            <a:ext cx="12895002" cy="822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Pendant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dehors des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heures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travail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Salaire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habituel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pas  de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sursalaire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Frais de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déplacement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pris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charge (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notification dans le PV de la Commission Paritaire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Intervention financière de logos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Crédit subvention  plus de 10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employés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90 EUR X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nbr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d’employés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(max 0,2% masse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salariale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 accord logos : 20 EUR/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personne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heure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formation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suivie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614900" y="6019800"/>
            <a:ext cx="673100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A3D8F0E1-26F9-836D-19DE-6FC16A964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4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930399" y="914400"/>
            <a:ext cx="15296241" cy="1649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Mobilité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63894" cy="8499231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7614900" y="6019800"/>
            <a:ext cx="673100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ZoneTexte 6">
            <a:extLst>
              <a:ext uri="{FF2B5EF4-FFF2-40B4-BE49-F238E27FC236}">
                <a16:creationId xmlns:a16="http://schemas.microsoft.com/office/drawing/2014/main" id="{1CE71200-E1CB-E73E-395A-08AF4FEBB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224482"/>
              </p:ext>
            </p:extLst>
          </p:nvPr>
        </p:nvGraphicFramePr>
        <p:xfrm>
          <a:off x="1930399" y="2644351"/>
          <a:ext cx="14427200" cy="614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6C1FF04E-C403-B303-4FE6-28FC0214D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455723" y="0"/>
            <a:ext cx="2832277" cy="2779171"/>
          </a:xfrm>
          <a:custGeom>
            <a:avLst/>
            <a:gdLst/>
            <a:ahLst/>
            <a:cxnLst/>
            <a:rect l="l" t="t" r="r" b="b"/>
            <a:pathLst>
              <a:path w="2832277" h="2779171">
                <a:moveTo>
                  <a:pt x="0" y="0"/>
                </a:moveTo>
                <a:lnTo>
                  <a:pt x="2832277" y="0"/>
                </a:lnTo>
                <a:lnTo>
                  <a:pt x="2832277" y="2779171"/>
                </a:lnTo>
                <a:lnTo>
                  <a:pt x="0" y="2779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776720"/>
            <a:ext cx="156410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BE" sz="4000" dirty="0">
                <a:solidFill>
                  <a:schemeClr val="dk1"/>
                </a:solidFill>
              </a:rPr>
              <a:t>    </a:t>
            </a:r>
            <a:endParaRPr lang="en-US" sz="3816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30237"/>
            <a:ext cx="10401300" cy="1008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 err="1">
                <a:solidFill>
                  <a:srgbClr val="000000"/>
                </a:solidFill>
                <a:latin typeface="Trebuchet MS"/>
              </a:rPr>
              <a:t>Qualité</a:t>
            </a:r>
            <a:r>
              <a:rPr lang="en-US" sz="6154" dirty="0">
                <a:solidFill>
                  <a:srgbClr val="000000"/>
                </a:solidFill>
                <a:latin typeface="Trebuchet MS"/>
              </a:rPr>
              <a:t> du travail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717C19-A75E-E90B-B31C-47B17E3B548A}"/>
              </a:ext>
            </a:extLst>
          </p:cNvPr>
          <p:cNvSpPr txBox="1"/>
          <p:nvPr/>
        </p:nvSpPr>
        <p:spPr>
          <a:xfrm>
            <a:off x="1028700" y="2002035"/>
            <a:ext cx="13601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CCT sectorielle supplétive « Droit à la déconnexion »</a:t>
            </a:r>
          </a:p>
          <a:p>
            <a:pPr lvl="0"/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Devoir de diligence de la chaîne et IA: développement de l’expertise et formations LOGOS</a:t>
            </a:r>
          </a:p>
        </p:txBody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36F5FCF9-4436-2AEA-8BB4-42050E600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333224" y="-113991"/>
            <a:ext cx="3455137" cy="10514982"/>
          </a:xfrm>
          <a:custGeom>
            <a:avLst/>
            <a:gdLst/>
            <a:ahLst/>
            <a:cxnLst/>
            <a:rect l="l" t="t" r="r" b="b"/>
            <a:pathLst>
              <a:path w="3455137" h="10514982">
                <a:moveTo>
                  <a:pt x="0" y="0"/>
                </a:moveTo>
                <a:lnTo>
                  <a:pt x="3455137" y="0"/>
                </a:lnTo>
                <a:lnTo>
                  <a:pt x="3455137" y="10514982"/>
                </a:lnTo>
                <a:lnTo>
                  <a:pt x="0" y="10514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442" r="-5144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95401" y="517922"/>
            <a:ext cx="10896600" cy="2111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>
                <a:solidFill>
                  <a:srgbClr val="000000"/>
                </a:solidFill>
                <a:latin typeface="Trebuchet MS"/>
              </a:rPr>
              <a:t>Quelle est la plus value d'un accord sectoriel 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9230" y="3610537"/>
            <a:ext cx="10590770" cy="3340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3962" lvl="1" indent="-411981">
              <a:lnSpc>
                <a:spcPts val="5342"/>
              </a:lnSpc>
              <a:buFont typeface="Arial"/>
              <a:buChar char="•"/>
            </a:pPr>
            <a:r>
              <a:rPr lang="en-US" sz="3816" dirty="0">
                <a:solidFill>
                  <a:srgbClr val="000000"/>
                </a:solidFill>
                <a:latin typeface="Trebuchet MS"/>
              </a:rPr>
              <a:t>Bénéficie à </a:t>
            </a:r>
            <a:r>
              <a:rPr lang="en-US" sz="3816" dirty="0" err="1">
                <a:solidFill>
                  <a:srgbClr val="000000"/>
                </a:solidFill>
                <a:latin typeface="Trebuchet MS"/>
              </a:rPr>
              <a:t>tous</a:t>
            </a:r>
            <a:r>
              <a:rPr lang="en-US" sz="3816" dirty="0">
                <a:solidFill>
                  <a:srgbClr val="000000"/>
                </a:solidFill>
                <a:latin typeface="Trebuchet MS"/>
              </a:rPr>
              <a:t> les </a:t>
            </a:r>
            <a:r>
              <a:rPr lang="en-US" sz="3816" dirty="0" err="1">
                <a:solidFill>
                  <a:srgbClr val="000000"/>
                </a:solidFill>
                <a:latin typeface="Trebuchet MS"/>
              </a:rPr>
              <a:t>employé</a:t>
            </a:r>
            <a:r>
              <a:rPr lang="en-US" sz="3816" dirty="0">
                <a:solidFill>
                  <a:srgbClr val="000000"/>
                </a:solidFill>
                <a:latin typeface="Trebuchet MS"/>
              </a:rPr>
              <a:t>-e-s du </a:t>
            </a:r>
            <a:r>
              <a:rPr lang="en-US" sz="3816" dirty="0" err="1">
                <a:solidFill>
                  <a:srgbClr val="000000"/>
                </a:solidFill>
                <a:latin typeface="Trebuchet MS"/>
              </a:rPr>
              <a:t>secteur</a:t>
            </a:r>
            <a:endParaRPr lang="en-US" sz="3816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ts val="5342"/>
              </a:lnSpc>
            </a:pPr>
            <a:r>
              <a:rPr lang="en-US" sz="3816" dirty="0">
                <a:solidFill>
                  <a:srgbClr val="000000"/>
                </a:solidFill>
                <a:latin typeface="Trebuchet MS"/>
              </a:rPr>
              <a:t>	=&gt; 32704 hommes</a:t>
            </a:r>
          </a:p>
          <a:p>
            <a:pPr>
              <a:lnSpc>
                <a:spcPts val="5342"/>
              </a:lnSpc>
            </a:pPr>
            <a:r>
              <a:rPr lang="en-US" sz="3816" dirty="0">
                <a:solidFill>
                  <a:srgbClr val="000000"/>
                </a:solidFill>
                <a:latin typeface="Trebuchet MS"/>
              </a:rPr>
              <a:t>	=&gt; 23753 femmes</a:t>
            </a:r>
          </a:p>
          <a:p>
            <a:pPr>
              <a:lnSpc>
                <a:spcPts val="5342"/>
              </a:lnSpc>
            </a:pPr>
            <a:endParaRPr lang="en-US" sz="3816" dirty="0">
              <a:solidFill>
                <a:srgbClr val="000000"/>
              </a:solidFill>
              <a:latin typeface="Trebuchet MS"/>
            </a:endParaRPr>
          </a:p>
          <a:p>
            <a:pPr>
              <a:lnSpc>
                <a:spcPts val="5342"/>
              </a:lnSpc>
            </a:pPr>
            <a:r>
              <a:rPr lang="en-US" sz="3816" dirty="0" err="1">
                <a:solidFill>
                  <a:srgbClr val="000000"/>
                </a:solidFill>
                <a:latin typeface="Trebuchet MS"/>
              </a:rPr>
              <a:t>Données</a:t>
            </a:r>
            <a:r>
              <a:rPr lang="en-US" sz="3816" dirty="0">
                <a:solidFill>
                  <a:srgbClr val="000000"/>
                </a:solidFill>
                <a:latin typeface="Trebuchet MS"/>
              </a:rPr>
              <a:t> au 1er </a:t>
            </a:r>
            <a:r>
              <a:rPr lang="en-US" sz="3816" dirty="0" err="1">
                <a:solidFill>
                  <a:srgbClr val="000000"/>
                </a:solidFill>
                <a:latin typeface="Trebuchet MS"/>
              </a:rPr>
              <a:t>trimestre</a:t>
            </a:r>
            <a:r>
              <a:rPr lang="en-US" sz="3816" dirty="0">
                <a:solidFill>
                  <a:srgbClr val="000000"/>
                </a:solidFill>
                <a:latin typeface="Trebuchet MS"/>
              </a:rPr>
              <a:t> 2023</a:t>
            </a:r>
          </a:p>
        </p:txBody>
      </p:sp>
      <p:pic>
        <p:nvPicPr>
          <p:cNvPr id="6" name="Image 5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06B406E1-C446-3651-9EA5-34583EAEC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455723" y="0"/>
            <a:ext cx="2832277" cy="2779171"/>
          </a:xfrm>
          <a:custGeom>
            <a:avLst/>
            <a:gdLst/>
            <a:ahLst/>
            <a:cxnLst/>
            <a:rect l="l" t="t" r="r" b="b"/>
            <a:pathLst>
              <a:path w="2832277" h="2779171">
                <a:moveTo>
                  <a:pt x="0" y="0"/>
                </a:moveTo>
                <a:lnTo>
                  <a:pt x="2832277" y="0"/>
                </a:lnTo>
                <a:lnTo>
                  <a:pt x="2832277" y="2779171"/>
                </a:lnTo>
                <a:lnTo>
                  <a:pt x="0" y="2779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776720"/>
            <a:ext cx="156410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BE" sz="4000" dirty="0">
                <a:solidFill>
                  <a:schemeClr val="dk1"/>
                </a:solidFill>
              </a:rPr>
              <a:t>    </a:t>
            </a:r>
            <a:endParaRPr lang="en-US" sz="3816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30237"/>
            <a:ext cx="10401300" cy="1008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>
                <a:solidFill>
                  <a:srgbClr val="000000"/>
                </a:solidFill>
                <a:latin typeface="Trebuchet MS"/>
              </a:rPr>
              <a:t>Concertation </a:t>
            </a:r>
            <a:r>
              <a:rPr lang="en-US" sz="6154" dirty="0" err="1">
                <a:solidFill>
                  <a:srgbClr val="000000"/>
                </a:solidFill>
                <a:latin typeface="Trebuchet MS"/>
              </a:rPr>
              <a:t>sociale</a:t>
            </a:r>
            <a:endParaRPr lang="en-US" sz="6154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717C19-A75E-E90B-B31C-47B17E3B548A}"/>
              </a:ext>
            </a:extLst>
          </p:cNvPr>
          <p:cNvSpPr txBox="1"/>
          <p:nvPr/>
        </p:nvSpPr>
        <p:spPr>
          <a:xfrm>
            <a:off x="1028700" y="2002035"/>
            <a:ext cx="13601700" cy="5337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</a:pPr>
            <a:r>
              <a:rPr lang="nl-BE" sz="4000" b="1" dirty="0">
                <a:effectLst/>
                <a:latin typeface="+mj-lt"/>
                <a:ea typeface="Calibri" panose="020F0502020204030204" pitchFamily="34" charset="0"/>
              </a:rPr>
              <a:t>CONCERTATION SOCIALE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Délégation syndicale : +1 suppléant par syndicat dans la DS, élu ou non et protégé pour 4 ans</a:t>
            </a:r>
          </a:p>
          <a:p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</a:pPr>
            <a:r>
              <a:rPr lang="nl-BE" sz="4000" b="1" dirty="0">
                <a:effectLst/>
                <a:latin typeface="+mj-lt"/>
                <a:ea typeface="Calibri" panose="020F0502020204030204" pitchFamily="34" charset="0"/>
              </a:rPr>
              <a:t>ÉLECTIONS SOCIALES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Recommandation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pour des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élections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électroniques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en-US" sz="4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</a:pPr>
            <a:r>
              <a:rPr lang="nl-BE" sz="4000" b="1" dirty="0">
                <a:effectLst/>
                <a:latin typeface="+mj-lt"/>
                <a:ea typeface="Calibri" panose="020F0502020204030204" pitchFamily="34" charset="0"/>
              </a:rPr>
              <a:t>PROLONGATION ACCORDS EXISTANTS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B2E451AC-D3A5-F52E-DCF2-FD518A050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6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978721" y="2073729"/>
            <a:ext cx="5321372" cy="61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Pouvoir d'achat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3901" y="-12701"/>
            <a:ext cx="7150100" cy="10299701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6578" y="0"/>
            <a:ext cx="932142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ZoneTexte 8">
            <a:extLst>
              <a:ext uri="{FF2B5EF4-FFF2-40B4-BE49-F238E27FC236}">
                <a16:creationId xmlns:a16="http://schemas.microsoft.com/office/drawing/2014/main" id="{CBE2FBE0-1135-5663-EF33-8DF8033EF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649054"/>
              </p:ext>
            </p:extLst>
          </p:nvPr>
        </p:nvGraphicFramePr>
        <p:xfrm>
          <a:off x="7374829" y="1416844"/>
          <a:ext cx="9943206" cy="746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2B54ABB1-4E73-0EE8-3E18-1D58A5CEC8FD}"/>
              </a:ext>
            </a:extLst>
          </p:cNvPr>
          <p:cNvSpPr txBox="1"/>
          <p:nvPr/>
        </p:nvSpPr>
        <p:spPr>
          <a:xfrm>
            <a:off x="7989504" y="5676900"/>
            <a:ext cx="843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dirty="0">
                <a:solidFill>
                  <a:schemeClr val="accent2">
                    <a:lumMod val="75000"/>
                  </a:schemeClr>
                </a:solidFill>
              </a:rPr>
              <a:t>€</a:t>
            </a:r>
          </a:p>
        </p:txBody>
      </p:sp>
      <p:pic>
        <p:nvPicPr>
          <p:cNvPr id="4" name="Image 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3517F67F-94C5-0AFB-A72C-4BA4D2BE1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455723" y="0"/>
            <a:ext cx="2832277" cy="2779171"/>
          </a:xfrm>
          <a:custGeom>
            <a:avLst/>
            <a:gdLst/>
            <a:ahLst/>
            <a:cxnLst/>
            <a:rect l="l" t="t" r="r" b="b"/>
            <a:pathLst>
              <a:path w="2832277" h="2779171">
                <a:moveTo>
                  <a:pt x="0" y="0"/>
                </a:moveTo>
                <a:lnTo>
                  <a:pt x="2832277" y="0"/>
                </a:lnTo>
                <a:lnTo>
                  <a:pt x="2832277" y="2779171"/>
                </a:lnTo>
                <a:lnTo>
                  <a:pt x="0" y="2779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473379"/>
            <a:ext cx="16230600" cy="1237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fr-BE" sz="4000" kern="1200" dirty="0">
              <a:solidFill>
                <a:schemeClr val="dk1"/>
              </a:solidFill>
              <a:effectLst/>
              <a:latin typeface="Trebuchet MS" panose="020B0603020202020204" pitchFamily="34" charset="0"/>
            </a:endParaRPr>
          </a:p>
          <a:p>
            <a:pPr marL="411981" lvl="1">
              <a:lnSpc>
                <a:spcPts val="5342"/>
              </a:lnSpc>
            </a:pPr>
            <a:endParaRPr lang="en-US" sz="3816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30237"/>
            <a:ext cx="5894421" cy="106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>
                <a:solidFill>
                  <a:srgbClr val="000000"/>
                </a:solidFill>
                <a:latin typeface="Trebuchet MS"/>
              </a:rPr>
              <a:t>Pouvoir d'achat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41291" y="9804065"/>
            <a:ext cx="2593816" cy="31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8"/>
              </a:lnSpc>
            </a:pPr>
            <a:r>
              <a:rPr lang="en-US" sz="1784" u="sng" dirty="0">
                <a:solidFill>
                  <a:srgbClr val="DAD1CD"/>
                </a:solidFill>
                <a:latin typeface="Trebuchet MS"/>
                <a:hlinkClick r:id="rId3" action="ppaction://hlinksldjump"/>
              </a:rPr>
              <a:t>Retour vers le sommaire</a:t>
            </a:r>
          </a:p>
        </p:txBody>
      </p:sp>
      <p:pic>
        <p:nvPicPr>
          <p:cNvPr id="7" name="Image 6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E1413580-8AE9-5BDC-7D5E-7376B472E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D301C7A-D2E0-871F-8A7C-FAE8ED908731}"/>
              </a:ext>
            </a:extLst>
          </p:cNvPr>
          <p:cNvSpPr txBox="1"/>
          <p:nvPr/>
        </p:nvSpPr>
        <p:spPr>
          <a:xfrm>
            <a:off x="1028700" y="1790700"/>
            <a:ext cx="12702886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Principes : 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pourcentage de croissance du bénéfice 2022 par rapport au bénéfice moyen 2019-2020-2021 (code 9905 compte annuel)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être occupé au moment de l'octroi de la prime de pouvoir d'achat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nl-BE" sz="4000" dirty="0" err="1">
                <a:effectLst/>
                <a:latin typeface="+mj-lt"/>
                <a:ea typeface="Calibri" panose="020F0502020204030204" pitchFamily="34" charset="0"/>
              </a:rPr>
              <a:t>prorata</a:t>
            </a: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 de </a:t>
            </a:r>
            <a:r>
              <a:rPr lang="nl-BE" sz="4000" dirty="0" err="1">
                <a:effectLst/>
                <a:latin typeface="+mj-lt"/>
                <a:ea typeface="Calibri" panose="020F0502020204030204" pitchFamily="34" charset="0"/>
              </a:rPr>
              <a:t>l’emploi</a:t>
            </a: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nl-BE" sz="4000" dirty="0" err="1">
                <a:effectLst/>
                <a:latin typeface="+mj-lt"/>
                <a:ea typeface="Calibri" panose="020F0502020204030204" pitchFamily="34" charset="0"/>
              </a:rPr>
              <a:t>effectif</a:t>
            </a: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 en 2022 : 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nl-BE" sz="4000" dirty="0">
                <a:latin typeface="+mj-lt"/>
                <a:ea typeface="Calibri" panose="020F0502020204030204" pitchFamily="34" charset="0"/>
              </a:rPr>
              <a:t>Mais si 200 jours </a:t>
            </a:r>
            <a:r>
              <a:rPr lang="nl-BE" sz="4000" dirty="0" err="1">
                <a:latin typeface="+mj-lt"/>
                <a:ea typeface="Calibri" panose="020F0502020204030204" pitchFamily="34" charset="0"/>
              </a:rPr>
              <a:t>ou</a:t>
            </a:r>
            <a:r>
              <a:rPr lang="nl-BE" sz="4000" dirty="0">
                <a:latin typeface="+mj-lt"/>
                <a:ea typeface="Calibri" panose="020F0502020204030204" pitchFamily="34" charset="0"/>
              </a:rPr>
              <a:t> équivalent en </a:t>
            </a:r>
            <a:r>
              <a:rPr lang="nl-BE" sz="4000" dirty="0" err="1">
                <a:latin typeface="+mj-lt"/>
                <a:ea typeface="Calibri" panose="020F0502020204030204" pitchFamily="34" charset="0"/>
              </a:rPr>
              <a:t>heures</a:t>
            </a:r>
            <a:r>
              <a:rPr lang="nl-BE" sz="4000" dirty="0">
                <a:latin typeface="+mj-lt"/>
                <a:ea typeface="Calibri" panose="020F0502020204030204" pitchFamily="34" charset="0"/>
              </a:rPr>
              <a:t> : prime </a:t>
            </a:r>
            <a:r>
              <a:rPr lang="nl-BE" sz="4000" dirty="0" err="1">
                <a:latin typeface="+mj-lt"/>
                <a:ea typeface="Calibri" panose="020F0502020204030204" pitchFamily="34" charset="0"/>
              </a:rPr>
              <a:t>entière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périodes équivalentes d'emploi effectif : congé de maternité</a:t>
            </a:r>
            <a:r>
              <a:rPr lang="fr-BE" sz="4000" i="1" dirty="0">
                <a:latin typeface="+mj-lt"/>
                <a:ea typeface="Calibri" panose="020F0502020204030204" pitchFamily="34" charset="0"/>
              </a:rPr>
              <a:t>, </a:t>
            </a: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accident du travail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Proratisation temps partiels</a:t>
            </a:r>
          </a:p>
        </p:txBody>
      </p:sp>
    </p:spTree>
    <p:extLst>
      <p:ext uri="{BB962C8B-B14F-4D97-AF65-F5344CB8AC3E}">
        <p14:creationId xmlns:p14="http://schemas.microsoft.com/office/powerpoint/2010/main" val="78093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455723" y="0"/>
            <a:ext cx="2832277" cy="2779171"/>
          </a:xfrm>
          <a:custGeom>
            <a:avLst/>
            <a:gdLst/>
            <a:ahLst/>
            <a:cxnLst/>
            <a:rect l="l" t="t" r="r" b="b"/>
            <a:pathLst>
              <a:path w="2832277" h="2779171">
                <a:moveTo>
                  <a:pt x="0" y="0"/>
                </a:moveTo>
                <a:lnTo>
                  <a:pt x="2832277" y="0"/>
                </a:lnTo>
                <a:lnTo>
                  <a:pt x="2832277" y="2779171"/>
                </a:lnTo>
                <a:lnTo>
                  <a:pt x="0" y="2779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473379"/>
            <a:ext cx="16230600" cy="9301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nl-BE" sz="4000" dirty="0" err="1">
                <a:effectLst/>
                <a:latin typeface="+mj-lt"/>
                <a:ea typeface="Calibri" panose="020F0502020204030204" pitchFamily="34" charset="0"/>
              </a:rPr>
              <a:t>Échelonné</a:t>
            </a: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 : 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nl-BE" sz="4000" u="sng" dirty="0">
                <a:effectLst/>
                <a:latin typeface="+mj-lt"/>
                <a:ea typeface="Calibri" panose="020F0502020204030204" pitchFamily="34" charset="0"/>
              </a:rPr>
              <a:t>bénéfice </a:t>
            </a:r>
            <a:r>
              <a:rPr lang="nl-BE" sz="4000" u="sng" dirty="0" err="1">
                <a:effectLst/>
                <a:latin typeface="+mj-lt"/>
                <a:ea typeface="Calibri" panose="020F0502020204030204" pitchFamily="34" charset="0"/>
              </a:rPr>
              <a:t>élevé</a:t>
            </a: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lvl="1" algn="just"/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0 - 10% = 50 EUR 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lvl="1" algn="just"/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10 - 50% = 150 EUR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lvl="1" algn="just"/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50,01 - 100% = 300 EUR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lvl="1" algn="just"/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100,01 - 150% = 450 EUR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nl-BE" sz="4000" u="sng" dirty="0">
                <a:effectLst/>
                <a:latin typeface="+mj-lt"/>
                <a:ea typeface="Calibri" panose="020F0502020204030204" pitchFamily="34" charset="0"/>
              </a:rPr>
              <a:t>bénéfice </a:t>
            </a:r>
            <a:r>
              <a:rPr lang="nl-BE" sz="4000" u="sng" dirty="0" err="1">
                <a:effectLst/>
                <a:latin typeface="+mj-lt"/>
                <a:ea typeface="Calibri" panose="020F0502020204030204" pitchFamily="34" charset="0"/>
              </a:rPr>
              <a:t>exceptionnellement</a:t>
            </a:r>
            <a:r>
              <a:rPr lang="nl-BE" sz="4000" u="sng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nl-BE" sz="4000" u="sng" dirty="0" err="1">
                <a:effectLst/>
                <a:latin typeface="+mj-lt"/>
                <a:ea typeface="Calibri" panose="020F0502020204030204" pitchFamily="34" charset="0"/>
              </a:rPr>
              <a:t>élevé</a:t>
            </a: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lvl="1" algn="just"/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150,01 - 200% = 600 EUR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lvl="1" algn="just"/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plus de 200% = 750 EUR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nl-BE" sz="4000" dirty="0">
                <a:effectLst/>
                <a:latin typeface="+mj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par tranche (pour le bénéfice élevé et exceptionnellement élevé) : réduction au prorata si le bénéfice est insuffisant. En cas de bénéfice insuffisant dans la tranche 0 à 10% : pas de prime</a:t>
            </a:r>
          </a:p>
          <a:p>
            <a:endParaRPr lang="fr-BE" sz="4000" kern="1200" dirty="0">
              <a:solidFill>
                <a:schemeClr val="dk1"/>
              </a:solidFill>
              <a:effectLst/>
              <a:latin typeface="+mj-lt"/>
            </a:endParaRPr>
          </a:p>
          <a:p>
            <a:endParaRPr lang="fr-BE" sz="4400" b="1" i="0" u="none" strike="noStrike" kern="1200" dirty="0">
              <a:solidFill>
                <a:srgbClr val="31A55D"/>
              </a:solidFill>
              <a:effectLst/>
              <a:latin typeface="+mn-lt"/>
              <a:ea typeface="+mn-ea"/>
              <a:cs typeface="+mn-cs"/>
            </a:endParaRPr>
          </a:p>
          <a:p>
            <a:pPr marL="823962" lvl="1" indent="-411981">
              <a:lnSpc>
                <a:spcPts val="5342"/>
              </a:lnSpc>
              <a:buFont typeface="Arial"/>
              <a:buChar char="•"/>
            </a:pPr>
            <a:endParaRPr lang="en-US" sz="3816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30237"/>
            <a:ext cx="5894421" cy="106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>
                <a:solidFill>
                  <a:srgbClr val="000000"/>
                </a:solidFill>
                <a:latin typeface="Trebuchet MS"/>
              </a:rPr>
              <a:t>Pouvoir d'achat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41291" y="9804065"/>
            <a:ext cx="2593816" cy="31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8"/>
              </a:lnSpc>
            </a:pPr>
            <a:r>
              <a:rPr lang="en-US" sz="1784" u="sng" dirty="0">
                <a:solidFill>
                  <a:srgbClr val="DAD1CD"/>
                </a:solidFill>
                <a:latin typeface="Trebuchet MS"/>
                <a:hlinkClick r:id="rId3" action="ppaction://hlinksldjump"/>
              </a:rPr>
              <a:t>Retour vers le sommaire</a:t>
            </a:r>
          </a:p>
        </p:txBody>
      </p:sp>
      <p:pic>
        <p:nvPicPr>
          <p:cNvPr id="7" name="Image 6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E1413580-8AE9-5BDC-7D5E-7376B472E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5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455723" y="0"/>
            <a:ext cx="2832277" cy="2779171"/>
          </a:xfrm>
          <a:custGeom>
            <a:avLst/>
            <a:gdLst/>
            <a:ahLst/>
            <a:cxnLst/>
            <a:rect l="l" t="t" r="r" b="b"/>
            <a:pathLst>
              <a:path w="2832277" h="2779171">
                <a:moveTo>
                  <a:pt x="0" y="0"/>
                </a:moveTo>
                <a:lnTo>
                  <a:pt x="2832277" y="0"/>
                </a:lnTo>
                <a:lnTo>
                  <a:pt x="2832277" y="2779171"/>
                </a:lnTo>
                <a:lnTo>
                  <a:pt x="0" y="2779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776720"/>
            <a:ext cx="15641052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À déduire: une prime pouvoir d’achat déjà accordée au</a:t>
            </a:r>
          </a:p>
          <a:p>
            <a:r>
              <a:rPr lang="fr-BE" sz="4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niveau de l’entreprise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tx1"/>
                </a:solidFill>
                <a:latin typeface="Trebuchet MS" panose="020B0603020202020204" pitchFamily="34" charset="0"/>
              </a:rPr>
              <a:t>Payement au plus tard 31 décembre 2023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BE" sz="4000" dirty="0"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tx1"/>
                </a:solidFill>
                <a:latin typeface="Trebuchet MS" panose="020B0603020202020204" pitchFamily="34" charset="0"/>
              </a:rPr>
              <a:t>Possibilité de négocier mieux au niveau de l’entreprise pour le 15 novembre au plus tard !</a:t>
            </a:r>
          </a:p>
          <a:p>
            <a:endParaRPr lang="fr-BE" sz="4000" dirty="0">
              <a:solidFill>
                <a:schemeClr val="dk1"/>
              </a:solidFill>
            </a:endParaRPr>
          </a:p>
          <a:p>
            <a:r>
              <a:rPr lang="fr-BE" sz="4000" dirty="0">
                <a:solidFill>
                  <a:schemeClr val="dk1"/>
                </a:solidFill>
              </a:rPr>
              <a:t>    </a:t>
            </a:r>
            <a:endParaRPr lang="en-US" sz="3816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30237"/>
            <a:ext cx="5894421" cy="106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>
                <a:solidFill>
                  <a:srgbClr val="000000"/>
                </a:solidFill>
                <a:latin typeface="Trebuchet MS"/>
              </a:rPr>
              <a:t>Pouvoir d'achat </a:t>
            </a:r>
          </a:p>
        </p:txBody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C8048E03-E2BE-04A6-C381-A8F9CCB91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4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455723" y="0"/>
            <a:ext cx="2832277" cy="2779171"/>
          </a:xfrm>
          <a:custGeom>
            <a:avLst/>
            <a:gdLst/>
            <a:ahLst/>
            <a:cxnLst/>
            <a:rect l="l" t="t" r="r" b="b"/>
            <a:pathLst>
              <a:path w="2832277" h="2779171">
                <a:moveTo>
                  <a:pt x="0" y="0"/>
                </a:moveTo>
                <a:lnTo>
                  <a:pt x="2832277" y="0"/>
                </a:lnTo>
                <a:lnTo>
                  <a:pt x="2832277" y="2779171"/>
                </a:lnTo>
                <a:lnTo>
                  <a:pt x="0" y="2779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1000" y="2563521"/>
            <a:ext cx="16230600" cy="677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i="0" u="none" strike="noStrike" kern="1200" dirty="0">
                <a:effectLst/>
                <a:latin typeface="+mn-lt"/>
                <a:ea typeface="+mn-ea"/>
                <a:cs typeface="+mn-cs"/>
              </a:rPr>
              <a:t>Entreprise : tout bon résultat pendant la crise est suffisant, à condition que les partenaires sociaux attestent qu'il y a bien eu de bons résultats.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i="0" u="none" strike="noStrike" kern="1200" dirty="0">
                <a:effectLst/>
                <a:latin typeface="+mn-lt"/>
                <a:ea typeface="+mn-ea"/>
                <a:cs typeface="+mn-cs"/>
              </a:rPr>
              <a:t>Max. 750 € net - Seulement 16,5 % de cotisations patronales.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i="0" u="none" strike="noStrike" kern="1200" dirty="0">
                <a:effectLst/>
                <a:latin typeface="+mn-lt"/>
                <a:ea typeface="+mn-ea"/>
                <a:cs typeface="+mn-cs"/>
              </a:rPr>
              <a:t>À octroyer avant le 31/12/2023 - à dépenser jusqu'au 31/12/2024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i="0" u="none" strike="noStrike" kern="1200" dirty="0">
                <a:effectLst/>
                <a:latin typeface="+mn-lt"/>
                <a:ea typeface="+mn-ea"/>
                <a:cs typeface="+mn-cs"/>
              </a:rPr>
              <a:t>Introduit par le biais d'une convention collective de travail ou convention individuelle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i="0" u="none" strike="noStrike" kern="1200" dirty="0">
                <a:effectLst/>
                <a:latin typeface="+mn-lt"/>
                <a:ea typeface="+mn-ea"/>
                <a:cs typeface="+mn-cs"/>
              </a:rPr>
              <a:t>Sous forme de titres de consommation (ce que vous pouvez acheter avec des écochèques et des chèques-repas)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/>
              <a:t>Ne peut pas être cumulé avec la prime sectorielle</a:t>
            </a:r>
            <a:endParaRPr lang="fr-BE" sz="4000" i="0" u="none" strike="noStrike" kern="1200" dirty="0">
              <a:effectLst/>
              <a:latin typeface="+mn-lt"/>
              <a:ea typeface="+mn-ea"/>
              <a:cs typeface="+mn-cs"/>
            </a:endParaRPr>
          </a:p>
          <a:p>
            <a:pPr marL="823962" lvl="1" indent="-411981">
              <a:lnSpc>
                <a:spcPts val="5342"/>
              </a:lnSpc>
              <a:buFont typeface="Arial"/>
              <a:buChar char="•"/>
            </a:pPr>
            <a:endParaRPr lang="en-US" sz="3816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30237"/>
            <a:ext cx="13398323" cy="2111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>
                <a:solidFill>
                  <a:srgbClr val="000000"/>
                </a:solidFill>
                <a:latin typeface="Trebuchet MS"/>
              </a:rPr>
              <a:t>Pouvoir d’Achat : possibilité de négocier au niveau de l’entreprise</a:t>
            </a:r>
          </a:p>
        </p:txBody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85EBF09C-49D6-372D-DA3A-F045FCC7C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455723" y="0"/>
            <a:ext cx="2832277" cy="2779171"/>
          </a:xfrm>
          <a:custGeom>
            <a:avLst/>
            <a:gdLst/>
            <a:ahLst/>
            <a:cxnLst/>
            <a:rect l="l" t="t" r="r" b="b"/>
            <a:pathLst>
              <a:path w="2832277" h="2779171">
                <a:moveTo>
                  <a:pt x="0" y="0"/>
                </a:moveTo>
                <a:lnTo>
                  <a:pt x="2832277" y="0"/>
                </a:lnTo>
                <a:lnTo>
                  <a:pt x="2832277" y="2779171"/>
                </a:lnTo>
                <a:lnTo>
                  <a:pt x="0" y="2779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776720"/>
            <a:ext cx="156410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BE" sz="4000" dirty="0">
                <a:solidFill>
                  <a:schemeClr val="dk1"/>
                </a:solidFill>
              </a:rPr>
              <a:t>    </a:t>
            </a:r>
            <a:endParaRPr lang="en-US" sz="3816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30237"/>
            <a:ext cx="10401300" cy="1008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 err="1">
                <a:solidFill>
                  <a:srgbClr val="000000"/>
                </a:solidFill>
                <a:latin typeface="Trebuchet MS"/>
              </a:rPr>
              <a:t>Maintien</a:t>
            </a:r>
            <a:r>
              <a:rPr lang="en-US" sz="6154" dirty="0">
                <a:solidFill>
                  <a:srgbClr val="000000"/>
                </a:solidFill>
                <a:latin typeface="Trebuchet MS"/>
              </a:rPr>
              <a:t> du </a:t>
            </a:r>
            <a:r>
              <a:rPr lang="en-US" sz="6154" dirty="0" err="1">
                <a:solidFill>
                  <a:srgbClr val="000000"/>
                </a:solidFill>
                <a:latin typeface="Trebuchet MS"/>
              </a:rPr>
              <a:t>Pouvoir</a:t>
            </a:r>
            <a:r>
              <a:rPr lang="en-US" sz="6154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6154" dirty="0" err="1">
                <a:solidFill>
                  <a:srgbClr val="000000"/>
                </a:solidFill>
                <a:latin typeface="Trebuchet MS"/>
              </a:rPr>
              <a:t>d’Achat</a:t>
            </a:r>
            <a:r>
              <a:rPr lang="en-US" sz="6154" dirty="0">
                <a:solidFill>
                  <a:srgbClr val="000000"/>
                </a:solidFill>
                <a:latin typeface="Trebuchet MS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717C19-A75E-E90B-B31C-47B17E3B548A}"/>
              </a:ext>
            </a:extLst>
          </p:cNvPr>
          <p:cNvSpPr txBox="1"/>
          <p:nvPr/>
        </p:nvSpPr>
        <p:spPr>
          <a:xfrm>
            <a:off x="1028700" y="2002035"/>
            <a:ext cx="136017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Indexation de toutes les primes à charge du Fonds social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Indexation de la prime du commis de rivière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4000" dirty="0">
                <a:effectLst/>
                <a:latin typeface="+mj-lt"/>
                <a:ea typeface="Calibri" panose="020F0502020204030204" pitchFamily="34" charset="0"/>
              </a:rPr>
              <a:t>À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+mj-lt"/>
                <a:ea typeface="Calibri" panose="020F0502020204030204" pitchFamily="34" charset="0"/>
              </a:rPr>
              <a:t>partir</a:t>
            </a:r>
            <a:r>
              <a:rPr lang="en-US" sz="4000" dirty="0">
                <a:effectLst/>
                <a:latin typeface="+mj-lt"/>
                <a:ea typeface="Calibri" panose="020F0502020204030204" pitchFamily="34" charset="0"/>
              </a:rPr>
              <a:t> du 01/01/2024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lvl="1"/>
            <a:r>
              <a:rPr lang="fr-BE" sz="4000" dirty="0">
                <a:latin typeface="+mj-lt"/>
                <a:ea typeface="Calibri" panose="020F0502020204030204" pitchFamily="34" charset="0"/>
              </a:rPr>
              <a:t>=&gt;</a:t>
            </a:r>
            <a:r>
              <a:rPr lang="fr-BE" sz="4000" dirty="0">
                <a:effectLst/>
                <a:latin typeface="+mj-lt"/>
                <a:ea typeface="Calibri" panose="020F0502020204030204" pitchFamily="34" charset="0"/>
              </a:rPr>
              <a:t>Principe d'indexation : indice des salaires jan. 2023 + jan. 2024</a:t>
            </a:r>
          </a:p>
        </p:txBody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DE52954E-3068-FC77-5805-50F272407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7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455723" y="0"/>
            <a:ext cx="2832277" cy="2779171"/>
          </a:xfrm>
          <a:custGeom>
            <a:avLst/>
            <a:gdLst/>
            <a:ahLst/>
            <a:cxnLst/>
            <a:rect l="l" t="t" r="r" b="b"/>
            <a:pathLst>
              <a:path w="2832277" h="2779171">
                <a:moveTo>
                  <a:pt x="0" y="0"/>
                </a:moveTo>
                <a:lnTo>
                  <a:pt x="2832277" y="0"/>
                </a:lnTo>
                <a:lnTo>
                  <a:pt x="2832277" y="2779171"/>
                </a:lnTo>
                <a:lnTo>
                  <a:pt x="0" y="2779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776720"/>
            <a:ext cx="156410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BE" sz="4000" dirty="0">
                <a:solidFill>
                  <a:schemeClr val="dk1"/>
                </a:solidFill>
              </a:rPr>
              <a:t>    </a:t>
            </a:r>
            <a:endParaRPr lang="en-US" sz="3816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30237"/>
            <a:ext cx="10401300" cy="1008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16"/>
              </a:lnSpc>
            </a:pPr>
            <a:r>
              <a:rPr lang="en-US" sz="6154" dirty="0">
                <a:solidFill>
                  <a:srgbClr val="000000"/>
                </a:solidFill>
                <a:latin typeface="Trebuchet MS"/>
              </a:rPr>
              <a:t>Classification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717C19-A75E-E90B-B31C-47B17E3B548A}"/>
              </a:ext>
            </a:extLst>
          </p:cNvPr>
          <p:cNvSpPr txBox="1"/>
          <p:nvPr/>
        </p:nvSpPr>
        <p:spPr>
          <a:xfrm>
            <a:off x="1028700" y="2002035"/>
            <a:ext cx="136017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fr-BE" sz="4000" b="1" dirty="0">
                <a:effectLst/>
                <a:latin typeface="+mj-lt"/>
                <a:ea typeface="Calibri" panose="020F0502020204030204" pitchFamily="34" charset="0"/>
              </a:rPr>
              <a:t>ACTUALISATION DE LA CLASSIFICATION DE FONCTION</a:t>
            </a:r>
          </a:p>
          <a:p>
            <a:pPr algn="l"/>
            <a:endParaRPr lang="fr-BE" sz="4000" b="0" i="0" u="none" strike="noStrike" baseline="0" dirty="0">
              <a:latin typeface="+mj-lt"/>
            </a:endParaRPr>
          </a:p>
          <a:p>
            <a:pPr algn="l"/>
            <a:r>
              <a:rPr lang="fr-BE" sz="4000" b="0" i="0" u="none" strike="noStrike" baseline="0" dirty="0">
                <a:latin typeface="+mj-lt"/>
              </a:rPr>
              <a:t>Le détenteur de la licence du système CSB sera</a:t>
            </a:r>
          </a:p>
          <a:p>
            <a:pPr algn="l"/>
            <a:r>
              <a:rPr lang="fr-BE" sz="4000" b="0" i="0" u="none" strike="noStrike" baseline="0" dirty="0">
                <a:latin typeface="+mj-lt"/>
              </a:rPr>
              <a:t>chargé de procéder à une analyse des fonctions modèle</a:t>
            </a:r>
          </a:p>
          <a:p>
            <a:pPr algn="l"/>
            <a:r>
              <a:rPr lang="fr-BE" sz="4000" b="0" i="0" u="none" strike="noStrike" baseline="0" dirty="0">
                <a:latin typeface="+mj-lt"/>
              </a:rPr>
              <a:t>existantes avec le système CSB actuel. Le</a:t>
            </a:r>
          </a:p>
          <a:p>
            <a:pPr algn="l"/>
            <a:endParaRPr lang="fr-BE" sz="4000" b="0" i="0" u="none" strike="noStrike" baseline="0" dirty="0">
              <a:latin typeface="+mj-lt"/>
            </a:endParaRPr>
          </a:p>
          <a:p>
            <a:pPr algn="l"/>
            <a:r>
              <a:rPr lang="fr-BE" sz="4000" b="0" i="0" u="none" strike="noStrike" baseline="0" dirty="0">
                <a:latin typeface="+mj-lt"/>
              </a:rPr>
              <a:t>Accord sur la neutralité des coûts.</a:t>
            </a:r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  <a:p>
            <a:pPr lvl="0"/>
            <a:endParaRPr lang="fr-BE" sz="2000" dirty="0">
              <a:effectLst/>
              <a:latin typeface="+mj-lt"/>
              <a:ea typeface="Calibri" panose="020F0502020204030204" pitchFamily="34" charset="0"/>
            </a:endParaRPr>
          </a:p>
          <a:p>
            <a:pPr lvl="0"/>
            <a:endParaRPr lang="fr-BE" sz="40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69B25A35-7D3B-2B7C-4FFF-09293C404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" y="8864850"/>
            <a:ext cx="2746675" cy="13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705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852</TotalTime>
  <Words>1294</Words>
  <Application>Microsoft Office PowerPoint</Application>
  <PresentationFormat>Personnalisé</PresentationFormat>
  <Paragraphs>177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Symbol</vt:lpstr>
      <vt:lpstr>Calibri</vt:lpstr>
      <vt:lpstr>Wingdings</vt:lpstr>
      <vt:lpstr>Arial</vt:lpstr>
      <vt:lpstr>Courier New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négos sectorielles 2023-2024 - info affiliés 8 juin 2023</dc:title>
  <dc:creator>Claude Lambrechts</dc:creator>
  <cp:lastModifiedBy>Florence Boisart</cp:lastModifiedBy>
  <cp:revision>10</cp:revision>
  <dcterms:created xsi:type="dcterms:W3CDTF">2006-08-16T00:00:00Z</dcterms:created>
  <dcterms:modified xsi:type="dcterms:W3CDTF">2023-10-02T13:32:51Z</dcterms:modified>
  <dc:identifier>DAFlO6KIYY8</dc:identifier>
</cp:coreProperties>
</file>